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tiff" ContentType="image/tiff"/>
  <Default Extension="rels" ContentType="application/vnd.openxmlformats-package.relationships+xml"/>
  <Default Extension="wdp" ContentType="image/vnd.ms-photo"/>
  <Default Extension="gif" ContentType="image/gif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959" r:id="rId2"/>
    <p:sldId id="1010" r:id="rId3"/>
    <p:sldId id="971" r:id="rId4"/>
    <p:sldId id="980" r:id="rId5"/>
    <p:sldId id="1011" r:id="rId6"/>
    <p:sldId id="1029" r:id="rId7"/>
    <p:sldId id="1012" r:id="rId8"/>
    <p:sldId id="1014" r:id="rId9"/>
    <p:sldId id="1013" r:id="rId10"/>
    <p:sldId id="1016" r:id="rId11"/>
    <p:sldId id="1017" r:id="rId12"/>
    <p:sldId id="974" r:id="rId13"/>
    <p:sldId id="1018" r:id="rId14"/>
    <p:sldId id="1019" r:id="rId15"/>
    <p:sldId id="1030" r:id="rId16"/>
    <p:sldId id="1020" r:id="rId17"/>
    <p:sldId id="1021" r:id="rId18"/>
    <p:sldId id="1022" r:id="rId19"/>
    <p:sldId id="1023" r:id="rId20"/>
    <p:sldId id="1025" r:id="rId21"/>
    <p:sldId id="1026" r:id="rId22"/>
    <p:sldId id="1027" r:id="rId23"/>
    <p:sldId id="1028" r:id="rId24"/>
    <p:sldId id="1024" r:id="rId25"/>
    <p:sldId id="972" r:id="rId26"/>
  </p:sldIdLst>
  <p:sldSz cx="12188825" cy="6858000"/>
  <p:notesSz cx="7315200" cy="9601200"/>
  <p:defaultTextStyle>
    <a:defPPr>
      <a:defRPr lang="en-US"/>
    </a:defPPr>
    <a:lvl1pPr marL="0" algn="l" defTabSz="108829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145" algn="l" defTabSz="108829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291" algn="l" defTabSz="108829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436" algn="l" defTabSz="108829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6581" algn="l" defTabSz="108829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0726" algn="l" defTabSz="108829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4872" algn="l" defTabSz="108829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09017" algn="l" defTabSz="108829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3162" algn="l" defTabSz="108829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7F666DC-BB57-4E11-A1AB-0D2E66CA3194}">
          <p14:sldIdLst>
            <p14:sldId id="959"/>
            <p14:sldId id="1010"/>
            <p14:sldId id="971"/>
            <p14:sldId id="980"/>
            <p14:sldId id="1011"/>
            <p14:sldId id="1029"/>
            <p14:sldId id="1012"/>
            <p14:sldId id="1014"/>
            <p14:sldId id="1013"/>
            <p14:sldId id="1016"/>
            <p14:sldId id="1017"/>
            <p14:sldId id="974"/>
            <p14:sldId id="1018"/>
            <p14:sldId id="1019"/>
            <p14:sldId id="1030"/>
            <p14:sldId id="1020"/>
            <p14:sldId id="1021"/>
            <p14:sldId id="1022"/>
            <p14:sldId id="1023"/>
            <p14:sldId id="1025"/>
            <p14:sldId id="1026"/>
            <p14:sldId id="1027"/>
            <p14:sldId id="1028"/>
            <p14:sldId id="1024"/>
            <p14:sldId id="972"/>
          </p14:sldIdLst>
        </p14:section>
        <p14:section name="Appendix" id="{80D41949-4CC9-433C-BACF-92CD57C872DD}">
          <p14:sldIdLst/>
        </p14:section>
      </p14:sectionLst>
    </p:ext>
    <p:ext uri="{EFAFB233-063F-42B5-8137-9DF3F51BA10A}">
      <p15:sldGuideLst xmlns:p15="http://schemas.microsoft.com/office/powerpoint/2012/main">
        <p15:guide id="14" orient="horz" pos="5631">
          <p15:clr>
            <a:srgbClr val="A4A3A4"/>
          </p15:clr>
        </p15:guide>
        <p15:guide id="15" orient="horz" pos="4319">
          <p15:clr>
            <a:srgbClr val="A4A3A4"/>
          </p15:clr>
        </p15:guide>
        <p15:guide id="16" pos="767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orient="horz" pos="5970">
          <p15:clr>
            <a:srgbClr val="A4A3A4"/>
          </p15:clr>
        </p15:guide>
        <p15:guide id="3" pos="2304">
          <p15:clr>
            <a:srgbClr val="A4A3A4"/>
          </p15:clr>
        </p15:guide>
        <p15:guide id="4" pos="258">
          <p15:clr>
            <a:srgbClr val="A4A3A4"/>
          </p15:clr>
        </p15:guide>
        <p15:guide id="5" pos="4357">
          <p15:clr>
            <a:srgbClr val="A4A3A4"/>
          </p15:clr>
        </p15:guide>
        <p15:guide id="6" orient="horz" pos="2475">
          <p15:clr>
            <a:srgbClr val="A4A3A4"/>
          </p15:clr>
        </p15:guide>
        <p15:guide id="7" orient="horz" pos="4392">
          <p15:clr>
            <a:srgbClr val="A4A3A4"/>
          </p15:clr>
        </p15:guide>
        <p15:guide id="8" pos="3024">
          <p15:clr>
            <a:srgbClr val="A4A3A4"/>
          </p15:clr>
        </p15:guide>
        <p15:guide id="9" pos="339">
          <p15:clr>
            <a:srgbClr val="A4A3A4"/>
          </p15:clr>
        </p15:guide>
        <p15:guide id="10" pos="5719">
          <p15:clr>
            <a:srgbClr val="A4A3A4"/>
          </p15:clr>
        </p15:guide>
        <p15:guide id="11" orient="horz" pos="7836">
          <p15:clr>
            <a:srgbClr val="A4A3A4"/>
          </p15:clr>
        </p15:guide>
        <p15:guide id="12" orient="horz" pos="5595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414141"/>
    <a:srgbClr val="B2B2B2"/>
    <a:srgbClr val="6B359D"/>
    <a:srgbClr val="00A1E0"/>
    <a:srgbClr val="B5BE00"/>
    <a:srgbClr val="D65F00"/>
    <a:srgbClr val="E1261C"/>
    <a:srgbClr val="326195"/>
    <a:srgbClr val="4976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176" autoAdjust="0"/>
    <p:restoredTop sz="94241" autoAdjust="0"/>
  </p:normalViewPr>
  <p:slideViewPr>
    <p:cSldViewPr snapToGrid="0" snapToObjects="1" showGuides="1">
      <p:cViewPr>
        <p:scale>
          <a:sx n="112" d="100"/>
          <a:sy n="112" d="100"/>
        </p:scale>
        <p:origin x="144" y="-376"/>
      </p:cViewPr>
      <p:guideLst>
        <p:guide orient="horz" pos="5631"/>
        <p:guide orient="horz" pos="4319"/>
        <p:guide pos="7677"/>
      </p:guideLst>
    </p:cSldViewPr>
  </p:slideViewPr>
  <p:outlineViewPr>
    <p:cViewPr>
      <p:scale>
        <a:sx n="33" d="100"/>
        <a:sy n="33" d="100"/>
      </p:scale>
      <p:origin x="0" y="453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5556"/>
    </p:cViewPr>
  </p:sorterViewPr>
  <p:notesViewPr>
    <p:cSldViewPr snapToGrid="0" snapToObjects="1">
      <p:cViewPr>
        <p:scale>
          <a:sx n="99" d="100"/>
          <a:sy n="99" d="100"/>
        </p:scale>
        <p:origin x="-4296" y="-1160"/>
      </p:cViewPr>
      <p:guideLst>
        <p:guide orient="horz" pos="3024"/>
        <p:guide orient="horz" pos="5970"/>
        <p:guide pos="2304"/>
        <p:guide pos="258"/>
        <p:guide pos="4357"/>
        <p:guide orient="horz" pos="2475"/>
        <p:guide orient="horz" pos="4392"/>
        <p:guide pos="3024"/>
        <p:guide pos="339"/>
        <p:guide pos="5719"/>
        <p:guide orient="horz" pos="7836"/>
        <p:guide orient="horz" pos="5595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handoutMaster" Target="handoutMasters/handoutMaster1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6F7260-671C-3642-8C6D-C922F784BC47}" type="doc">
      <dgm:prSet loTypeId="urn:microsoft.com/office/officeart/2005/8/layout/lis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CFB0549-8E20-3D46-B439-57125F5EDA36}">
      <dgm:prSet phldrT="[Text]"/>
      <dgm:spPr/>
      <dgm:t>
        <a:bodyPr/>
        <a:lstStyle/>
        <a:p>
          <a:r>
            <a:rPr lang="en-US" altLang="zh-CN" dirty="0" smtClean="0">
              <a:solidFill>
                <a:srgbClr val="FF0000"/>
              </a:solidFill>
            </a:rPr>
            <a:t>LTSR</a:t>
          </a:r>
          <a:r>
            <a:rPr lang="zh-CN" altLang="en-US" dirty="0" smtClean="0">
              <a:solidFill>
                <a:srgbClr val="FF0000"/>
              </a:solidFill>
            </a:rPr>
            <a:t>版本介绍</a:t>
          </a:r>
          <a:endParaRPr lang="en-US" dirty="0">
            <a:solidFill>
              <a:srgbClr val="FF0000"/>
            </a:solidFill>
          </a:endParaRPr>
        </a:p>
      </dgm:t>
    </dgm:pt>
    <dgm:pt modelId="{86BE882F-C11F-EB48-8B46-C82B8043774E}" type="parTrans" cxnId="{077E9A4F-80D6-0148-9BD2-98C56A1F28E1}">
      <dgm:prSet/>
      <dgm:spPr/>
      <dgm:t>
        <a:bodyPr/>
        <a:lstStyle/>
        <a:p>
          <a:endParaRPr lang="en-US"/>
        </a:p>
      </dgm:t>
    </dgm:pt>
    <dgm:pt modelId="{064CF4EA-1A51-9440-B301-E4FFD6D42F31}" type="sibTrans" cxnId="{077E9A4F-80D6-0148-9BD2-98C56A1F28E1}">
      <dgm:prSet/>
      <dgm:spPr/>
      <dgm:t>
        <a:bodyPr/>
        <a:lstStyle/>
        <a:p>
          <a:endParaRPr lang="en-US"/>
        </a:p>
      </dgm:t>
    </dgm:pt>
    <dgm:pt modelId="{D7B3CC4F-52EF-1141-8EB2-006725462B12}">
      <dgm:prSet phldrT="[Text]"/>
      <dgm:spPr/>
      <dgm:t>
        <a:bodyPr/>
        <a:lstStyle/>
        <a:p>
          <a:r>
            <a:rPr lang="zh-CN" altLang="en-US" dirty="0" smtClean="0"/>
            <a:t>升级建议</a:t>
          </a:r>
          <a:endParaRPr lang="en-US" dirty="0"/>
        </a:p>
      </dgm:t>
    </dgm:pt>
    <dgm:pt modelId="{0AF3B77D-48A6-824A-980C-E948086810E2}" type="parTrans" cxnId="{E2D29A74-4F40-CC42-BD20-3F0BE21B0AD7}">
      <dgm:prSet/>
      <dgm:spPr/>
      <dgm:t>
        <a:bodyPr/>
        <a:lstStyle/>
        <a:p>
          <a:endParaRPr lang="en-US"/>
        </a:p>
      </dgm:t>
    </dgm:pt>
    <dgm:pt modelId="{15174F5B-C76B-EB48-8B57-28BF351EE4AD}" type="sibTrans" cxnId="{E2D29A74-4F40-CC42-BD20-3F0BE21B0AD7}">
      <dgm:prSet/>
      <dgm:spPr/>
      <dgm:t>
        <a:bodyPr/>
        <a:lstStyle/>
        <a:p>
          <a:endParaRPr lang="en-US"/>
        </a:p>
      </dgm:t>
    </dgm:pt>
    <dgm:pt modelId="{BDAA999D-4E5D-C042-A961-F3967B19D78D}">
      <dgm:prSet phldrT="[Text]"/>
      <dgm:spPr/>
      <dgm:t>
        <a:bodyPr/>
        <a:lstStyle/>
        <a:p>
          <a:r>
            <a:rPr lang="zh-CN" altLang="en-US" dirty="0" smtClean="0"/>
            <a:t>客户案例</a:t>
          </a:r>
          <a:endParaRPr lang="en-US" dirty="0"/>
        </a:p>
      </dgm:t>
    </dgm:pt>
    <dgm:pt modelId="{70F244B6-6218-864B-AC0C-8A0BA49EDB0F}" type="parTrans" cxnId="{A92250C7-256B-7C46-80CF-8A3950A0586E}">
      <dgm:prSet/>
      <dgm:spPr/>
      <dgm:t>
        <a:bodyPr/>
        <a:lstStyle/>
        <a:p>
          <a:endParaRPr lang="en-US"/>
        </a:p>
      </dgm:t>
    </dgm:pt>
    <dgm:pt modelId="{6935E7E2-0FF8-4243-8EB2-167E011FBA16}" type="sibTrans" cxnId="{A92250C7-256B-7C46-80CF-8A3950A0586E}">
      <dgm:prSet/>
      <dgm:spPr/>
      <dgm:t>
        <a:bodyPr/>
        <a:lstStyle/>
        <a:p>
          <a:endParaRPr lang="en-US"/>
        </a:p>
      </dgm:t>
    </dgm:pt>
    <dgm:pt modelId="{842E580B-464F-DA48-BF0C-E818D4335C14}" type="pres">
      <dgm:prSet presAssocID="{006F7260-671C-3642-8C6D-C922F784BC4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C131628-809B-CF4C-85B6-4320305716EF}" type="pres">
      <dgm:prSet presAssocID="{2CFB0549-8E20-3D46-B439-57125F5EDA36}" presName="parentLin" presStyleCnt="0"/>
      <dgm:spPr/>
    </dgm:pt>
    <dgm:pt modelId="{E3F34856-A209-9545-A677-C86400B451BE}" type="pres">
      <dgm:prSet presAssocID="{2CFB0549-8E20-3D46-B439-57125F5EDA36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CBF81C53-EF3B-8D4D-8638-4DF6D1902581}" type="pres">
      <dgm:prSet presAssocID="{2CFB0549-8E20-3D46-B439-57125F5EDA3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CDA908-CDC2-8342-B066-A6868599A042}" type="pres">
      <dgm:prSet presAssocID="{2CFB0549-8E20-3D46-B439-57125F5EDA36}" presName="negativeSpace" presStyleCnt="0"/>
      <dgm:spPr/>
    </dgm:pt>
    <dgm:pt modelId="{0078B1CB-7237-B649-BC7A-4F28007896F0}" type="pres">
      <dgm:prSet presAssocID="{2CFB0549-8E20-3D46-B439-57125F5EDA36}" presName="childText" presStyleLbl="conFgAcc1" presStyleIdx="0" presStyleCnt="3">
        <dgm:presLayoutVars>
          <dgm:bulletEnabled val="1"/>
        </dgm:presLayoutVars>
      </dgm:prSet>
      <dgm:spPr/>
    </dgm:pt>
    <dgm:pt modelId="{3D5FB423-4CE7-724D-B903-05D3E59DD424}" type="pres">
      <dgm:prSet presAssocID="{064CF4EA-1A51-9440-B301-E4FFD6D42F31}" presName="spaceBetweenRectangles" presStyleCnt="0"/>
      <dgm:spPr/>
    </dgm:pt>
    <dgm:pt modelId="{94C2C70D-8343-7547-9121-977366BF969D}" type="pres">
      <dgm:prSet presAssocID="{D7B3CC4F-52EF-1141-8EB2-006725462B12}" presName="parentLin" presStyleCnt="0"/>
      <dgm:spPr/>
    </dgm:pt>
    <dgm:pt modelId="{5AE06EB9-1181-1641-8C89-A66AB5300DB0}" type="pres">
      <dgm:prSet presAssocID="{D7B3CC4F-52EF-1141-8EB2-006725462B12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4E2915E8-A650-2A43-821C-DCC0F428B4AC}" type="pres">
      <dgm:prSet presAssocID="{D7B3CC4F-52EF-1141-8EB2-006725462B1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5A225F-3E15-DF43-9D28-1A8BE946463D}" type="pres">
      <dgm:prSet presAssocID="{D7B3CC4F-52EF-1141-8EB2-006725462B12}" presName="negativeSpace" presStyleCnt="0"/>
      <dgm:spPr/>
    </dgm:pt>
    <dgm:pt modelId="{771D9F00-1832-FB44-BCD0-99AC75477EF4}" type="pres">
      <dgm:prSet presAssocID="{D7B3CC4F-52EF-1141-8EB2-006725462B12}" presName="childText" presStyleLbl="conFgAcc1" presStyleIdx="1" presStyleCnt="3">
        <dgm:presLayoutVars>
          <dgm:bulletEnabled val="1"/>
        </dgm:presLayoutVars>
      </dgm:prSet>
      <dgm:spPr/>
    </dgm:pt>
    <dgm:pt modelId="{C23D96AE-887B-9148-963C-98BB0BA6FB6F}" type="pres">
      <dgm:prSet presAssocID="{15174F5B-C76B-EB48-8B57-28BF351EE4AD}" presName="spaceBetweenRectangles" presStyleCnt="0"/>
      <dgm:spPr/>
    </dgm:pt>
    <dgm:pt modelId="{A726763A-EB6C-C149-A009-E69BF7506346}" type="pres">
      <dgm:prSet presAssocID="{BDAA999D-4E5D-C042-A961-F3967B19D78D}" presName="parentLin" presStyleCnt="0"/>
      <dgm:spPr/>
    </dgm:pt>
    <dgm:pt modelId="{5EB99012-D9AC-3D4D-BBB9-350FE2733207}" type="pres">
      <dgm:prSet presAssocID="{BDAA999D-4E5D-C042-A961-F3967B19D78D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7644B6C5-66CC-EB43-AE40-6382EA41DC63}" type="pres">
      <dgm:prSet presAssocID="{BDAA999D-4E5D-C042-A961-F3967B19D78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2F21DE-7D5C-A542-876B-95FD71E44917}" type="pres">
      <dgm:prSet presAssocID="{BDAA999D-4E5D-C042-A961-F3967B19D78D}" presName="negativeSpace" presStyleCnt="0"/>
      <dgm:spPr/>
    </dgm:pt>
    <dgm:pt modelId="{FCE60950-1993-EC4D-9136-1520A56B2EFD}" type="pres">
      <dgm:prSet presAssocID="{BDAA999D-4E5D-C042-A961-F3967B19D78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E2D29A74-4F40-CC42-BD20-3F0BE21B0AD7}" srcId="{006F7260-671C-3642-8C6D-C922F784BC47}" destId="{D7B3CC4F-52EF-1141-8EB2-006725462B12}" srcOrd="1" destOrd="0" parTransId="{0AF3B77D-48A6-824A-980C-E948086810E2}" sibTransId="{15174F5B-C76B-EB48-8B57-28BF351EE4AD}"/>
    <dgm:cxn modelId="{077E9A4F-80D6-0148-9BD2-98C56A1F28E1}" srcId="{006F7260-671C-3642-8C6D-C922F784BC47}" destId="{2CFB0549-8E20-3D46-B439-57125F5EDA36}" srcOrd="0" destOrd="0" parTransId="{86BE882F-C11F-EB48-8B46-C82B8043774E}" sibTransId="{064CF4EA-1A51-9440-B301-E4FFD6D42F31}"/>
    <dgm:cxn modelId="{FA598269-78FE-874D-B14C-75B852CECE6A}" type="presOf" srcId="{2CFB0549-8E20-3D46-B439-57125F5EDA36}" destId="{CBF81C53-EF3B-8D4D-8638-4DF6D1902581}" srcOrd="1" destOrd="0" presId="urn:microsoft.com/office/officeart/2005/8/layout/list1"/>
    <dgm:cxn modelId="{9EF40632-693B-8648-960A-A27B2065BF50}" type="presOf" srcId="{006F7260-671C-3642-8C6D-C922F784BC47}" destId="{842E580B-464F-DA48-BF0C-E818D4335C14}" srcOrd="0" destOrd="0" presId="urn:microsoft.com/office/officeart/2005/8/layout/list1"/>
    <dgm:cxn modelId="{088E064C-AF00-464C-AE2D-294E3E6BE7B4}" type="presOf" srcId="{BDAA999D-4E5D-C042-A961-F3967B19D78D}" destId="{7644B6C5-66CC-EB43-AE40-6382EA41DC63}" srcOrd="1" destOrd="0" presId="urn:microsoft.com/office/officeart/2005/8/layout/list1"/>
    <dgm:cxn modelId="{BF09CE1A-ECD9-C84B-9F58-701425455031}" type="presOf" srcId="{BDAA999D-4E5D-C042-A961-F3967B19D78D}" destId="{5EB99012-D9AC-3D4D-BBB9-350FE2733207}" srcOrd="0" destOrd="0" presId="urn:microsoft.com/office/officeart/2005/8/layout/list1"/>
    <dgm:cxn modelId="{1FB22360-C240-BD4B-96C7-79B96A0F60E0}" type="presOf" srcId="{D7B3CC4F-52EF-1141-8EB2-006725462B12}" destId="{4E2915E8-A650-2A43-821C-DCC0F428B4AC}" srcOrd="1" destOrd="0" presId="urn:microsoft.com/office/officeart/2005/8/layout/list1"/>
    <dgm:cxn modelId="{49E831F4-C61E-8346-AB95-3C9B85AB92AD}" type="presOf" srcId="{2CFB0549-8E20-3D46-B439-57125F5EDA36}" destId="{E3F34856-A209-9545-A677-C86400B451BE}" srcOrd="0" destOrd="0" presId="urn:microsoft.com/office/officeart/2005/8/layout/list1"/>
    <dgm:cxn modelId="{A92250C7-256B-7C46-80CF-8A3950A0586E}" srcId="{006F7260-671C-3642-8C6D-C922F784BC47}" destId="{BDAA999D-4E5D-C042-A961-F3967B19D78D}" srcOrd="2" destOrd="0" parTransId="{70F244B6-6218-864B-AC0C-8A0BA49EDB0F}" sibTransId="{6935E7E2-0FF8-4243-8EB2-167E011FBA16}"/>
    <dgm:cxn modelId="{6B2EC4F6-43E1-9543-81CB-66BBDB35A47F}" type="presOf" srcId="{D7B3CC4F-52EF-1141-8EB2-006725462B12}" destId="{5AE06EB9-1181-1641-8C89-A66AB5300DB0}" srcOrd="0" destOrd="0" presId="urn:microsoft.com/office/officeart/2005/8/layout/list1"/>
    <dgm:cxn modelId="{A3C14137-2AE4-1C4F-A8D2-B9BFA90F82FF}" type="presParOf" srcId="{842E580B-464F-DA48-BF0C-E818D4335C14}" destId="{DC131628-809B-CF4C-85B6-4320305716EF}" srcOrd="0" destOrd="0" presId="urn:microsoft.com/office/officeart/2005/8/layout/list1"/>
    <dgm:cxn modelId="{2DDF8989-43DE-124E-83A4-1F50DC44E27B}" type="presParOf" srcId="{DC131628-809B-CF4C-85B6-4320305716EF}" destId="{E3F34856-A209-9545-A677-C86400B451BE}" srcOrd="0" destOrd="0" presId="urn:microsoft.com/office/officeart/2005/8/layout/list1"/>
    <dgm:cxn modelId="{08B241A5-5769-994D-BD19-1E98A7855ECD}" type="presParOf" srcId="{DC131628-809B-CF4C-85B6-4320305716EF}" destId="{CBF81C53-EF3B-8D4D-8638-4DF6D1902581}" srcOrd="1" destOrd="0" presId="urn:microsoft.com/office/officeart/2005/8/layout/list1"/>
    <dgm:cxn modelId="{5674BE39-4BE2-7F41-B761-5208A332A503}" type="presParOf" srcId="{842E580B-464F-DA48-BF0C-E818D4335C14}" destId="{6BCDA908-CDC2-8342-B066-A6868599A042}" srcOrd="1" destOrd="0" presId="urn:microsoft.com/office/officeart/2005/8/layout/list1"/>
    <dgm:cxn modelId="{03E92B44-7B39-6242-B075-C9FCBDFEEAA7}" type="presParOf" srcId="{842E580B-464F-DA48-BF0C-E818D4335C14}" destId="{0078B1CB-7237-B649-BC7A-4F28007896F0}" srcOrd="2" destOrd="0" presId="urn:microsoft.com/office/officeart/2005/8/layout/list1"/>
    <dgm:cxn modelId="{D5EE6B01-0D2B-7347-8EB2-66215AAFEB9A}" type="presParOf" srcId="{842E580B-464F-DA48-BF0C-E818D4335C14}" destId="{3D5FB423-4CE7-724D-B903-05D3E59DD424}" srcOrd="3" destOrd="0" presId="urn:microsoft.com/office/officeart/2005/8/layout/list1"/>
    <dgm:cxn modelId="{87DFA495-D4D6-5141-BDC8-4A70D61A668D}" type="presParOf" srcId="{842E580B-464F-DA48-BF0C-E818D4335C14}" destId="{94C2C70D-8343-7547-9121-977366BF969D}" srcOrd="4" destOrd="0" presId="urn:microsoft.com/office/officeart/2005/8/layout/list1"/>
    <dgm:cxn modelId="{60FCA6A5-8CBD-A44B-9355-CB4515086F56}" type="presParOf" srcId="{94C2C70D-8343-7547-9121-977366BF969D}" destId="{5AE06EB9-1181-1641-8C89-A66AB5300DB0}" srcOrd="0" destOrd="0" presId="urn:microsoft.com/office/officeart/2005/8/layout/list1"/>
    <dgm:cxn modelId="{E2C74A80-9394-8C47-876B-FE9BA0332297}" type="presParOf" srcId="{94C2C70D-8343-7547-9121-977366BF969D}" destId="{4E2915E8-A650-2A43-821C-DCC0F428B4AC}" srcOrd="1" destOrd="0" presId="urn:microsoft.com/office/officeart/2005/8/layout/list1"/>
    <dgm:cxn modelId="{7808504C-A6C7-DA4A-B34D-2780ECCF1601}" type="presParOf" srcId="{842E580B-464F-DA48-BF0C-E818D4335C14}" destId="{C05A225F-3E15-DF43-9D28-1A8BE946463D}" srcOrd="5" destOrd="0" presId="urn:microsoft.com/office/officeart/2005/8/layout/list1"/>
    <dgm:cxn modelId="{5DDB40C4-FDC0-E445-83DB-C662B3734FB1}" type="presParOf" srcId="{842E580B-464F-DA48-BF0C-E818D4335C14}" destId="{771D9F00-1832-FB44-BCD0-99AC75477EF4}" srcOrd="6" destOrd="0" presId="urn:microsoft.com/office/officeart/2005/8/layout/list1"/>
    <dgm:cxn modelId="{CB934B41-9F4A-8B49-BFA2-CE1D571A7B1E}" type="presParOf" srcId="{842E580B-464F-DA48-BF0C-E818D4335C14}" destId="{C23D96AE-887B-9148-963C-98BB0BA6FB6F}" srcOrd="7" destOrd="0" presId="urn:microsoft.com/office/officeart/2005/8/layout/list1"/>
    <dgm:cxn modelId="{6E852E41-1AE0-054E-9FDC-E7DBFFF50FD8}" type="presParOf" srcId="{842E580B-464F-DA48-BF0C-E818D4335C14}" destId="{A726763A-EB6C-C149-A009-E69BF7506346}" srcOrd="8" destOrd="0" presId="urn:microsoft.com/office/officeart/2005/8/layout/list1"/>
    <dgm:cxn modelId="{42D30D55-E05E-7644-B7DB-556DA7C860EC}" type="presParOf" srcId="{A726763A-EB6C-C149-A009-E69BF7506346}" destId="{5EB99012-D9AC-3D4D-BBB9-350FE2733207}" srcOrd="0" destOrd="0" presId="urn:microsoft.com/office/officeart/2005/8/layout/list1"/>
    <dgm:cxn modelId="{6B920E41-19BB-F040-BF21-65521A56F51F}" type="presParOf" srcId="{A726763A-EB6C-C149-A009-E69BF7506346}" destId="{7644B6C5-66CC-EB43-AE40-6382EA41DC63}" srcOrd="1" destOrd="0" presId="urn:microsoft.com/office/officeart/2005/8/layout/list1"/>
    <dgm:cxn modelId="{D4E74051-7F82-4F49-9306-5E85BB04F9E7}" type="presParOf" srcId="{842E580B-464F-DA48-BF0C-E818D4335C14}" destId="{912F21DE-7D5C-A542-876B-95FD71E44917}" srcOrd="9" destOrd="0" presId="urn:microsoft.com/office/officeart/2005/8/layout/list1"/>
    <dgm:cxn modelId="{D1CCB53F-C80A-2E41-8D62-FB85439989CB}" type="presParOf" srcId="{842E580B-464F-DA48-BF0C-E818D4335C14}" destId="{FCE60950-1993-EC4D-9136-1520A56B2EF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6F7260-671C-3642-8C6D-C922F784BC47}" type="doc">
      <dgm:prSet loTypeId="urn:microsoft.com/office/officeart/2005/8/layout/lis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CFB0549-8E20-3D46-B439-57125F5EDA36}">
      <dgm:prSet phldrT="[Text]"/>
      <dgm:spPr/>
      <dgm:t>
        <a:bodyPr/>
        <a:lstStyle/>
        <a:p>
          <a:r>
            <a:rPr lang="en-US" altLang="zh-CN" dirty="0" smtClean="0"/>
            <a:t>LTSR</a:t>
          </a:r>
          <a:r>
            <a:rPr lang="zh-CN" altLang="en-US" dirty="0" smtClean="0"/>
            <a:t>版本介绍</a:t>
          </a:r>
          <a:endParaRPr lang="en-US" dirty="0"/>
        </a:p>
      </dgm:t>
    </dgm:pt>
    <dgm:pt modelId="{86BE882F-C11F-EB48-8B46-C82B8043774E}" type="parTrans" cxnId="{077E9A4F-80D6-0148-9BD2-98C56A1F28E1}">
      <dgm:prSet/>
      <dgm:spPr/>
      <dgm:t>
        <a:bodyPr/>
        <a:lstStyle/>
        <a:p>
          <a:endParaRPr lang="en-US"/>
        </a:p>
      </dgm:t>
    </dgm:pt>
    <dgm:pt modelId="{064CF4EA-1A51-9440-B301-E4FFD6D42F31}" type="sibTrans" cxnId="{077E9A4F-80D6-0148-9BD2-98C56A1F28E1}">
      <dgm:prSet/>
      <dgm:spPr/>
      <dgm:t>
        <a:bodyPr/>
        <a:lstStyle/>
        <a:p>
          <a:endParaRPr lang="en-US"/>
        </a:p>
      </dgm:t>
    </dgm:pt>
    <dgm:pt modelId="{D7B3CC4F-52EF-1141-8EB2-006725462B12}">
      <dgm:prSet phldrT="[Text]"/>
      <dgm:spPr/>
      <dgm:t>
        <a:bodyPr/>
        <a:lstStyle/>
        <a:p>
          <a:r>
            <a:rPr lang="zh-CN" altLang="en-US" dirty="0" smtClean="0">
              <a:solidFill>
                <a:srgbClr val="FF0000"/>
              </a:solidFill>
            </a:rPr>
            <a:t>版本升级建议</a:t>
          </a:r>
          <a:endParaRPr lang="en-US" dirty="0">
            <a:solidFill>
              <a:srgbClr val="FF0000"/>
            </a:solidFill>
          </a:endParaRPr>
        </a:p>
      </dgm:t>
    </dgm:pt>
    <dgm:pt modelId="{0AF3B77D-48A6-824A-980C-E948086810E2}" type="parTrans" cxnId="{E2D29A74-4F40-CC42-BD20-3F0BE21B0AD7}">
      <dgm:prSet/>
      <dgm:spPr/>
      <dgm:t>
        <a:bodyPr/>
        <a:lstStyle/>
        <a:p>
          <a:endParaRPr lang="en-US"/>
        </a:p>
      </dgm:t>
    </dgm:pt>
    <dgm:pt modelId="{15174F5B-C76B-EB48-8B57-28BF351EE4AD}" type="sibTrans" cxnId="{E2D29A74-4F40-CC42-BD20-3F0BE21B0AD7}">
      <dgm:prSet/>
      <dgm:spPr/>
      <dgm:t>
        <a:bodyPr/>
        <a:lstStyle/>
        <a:p>
          <a:endParaRPr lang="en-US"/>
        </a:p>
      </dgm:t>
    </dgm:pt>
    <dgm:pt modelId="{BDAA999D-4E5D-C042-A961-F3967B19D78D}">
      <dgm:prSet phldrT="[Text]"/>
      <dgm:spPr/>
      <dgm:t>
        <a:bodyPr/>
        <a:lstStyle/>
        <a:p>
          <a:r>
            <a:rPr lang="zh-CN" altLang="en-US" dirty="0" smtClean="0"/>
            <a:t>客户案例</a:t>
          </a:r>
          <a:endParaRPr lang="en-US" dirty="0"/>
        </a:p>
      </dgm:t>
    </dgm:pt>
    <dgm:pt modelId="{70F244B6-6218-864B-AC0C-8A0BA49EDB0F}" type="parTrans" cxnId="{A92250C7-256B-7C46-80CF-8A3950A0586E}">
      <dgm:prSet/>
      <dgm:spPr/>
      <dgm:t>
        <a:bodyPr/>
        <a:lstStyle/>
        <a:p>
          <a:endParaRPr lang="en-US"/>
        </a:p>
      </dgm:t>
    </dgm:pt>
    <dgm:pt modelId="{6935E7E2-0FF8-4243-8EB2-167E011FBA16}" type="sibTrans" cxnId="{A92250C7-256B-7C46-80CF-8A3950A0586E}">
      <dgm:prSet/>
      <dgm:spPr/>
      <dgm:t>
        <a:bodyPr/>
        <a:lstStyle/>
        <a:p>
          <a:endParaRPr lang="en-US"/>
        </a:p>
      </dgm:t>
    </dgm:pt>
    <dgm:pt modelId="{842E580B-464F-DA48-BF0C-E818D4335C14}" type="pres">
      <dgm:prSet presAssocID="{006F7260-671C-3642-8C6D-C922F784BC4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C131628-809B-CF4C-85B6-4320305716EF}" type="pres">
      <dgm:prSet presAssocID="{2CFB0549-8E20-3D46-B439-57125F5EDA36}" presName="parentLin" presStyleCnt="0"/>
      <dgm:spPr/>
    </dgm:pt>
    <dgm:pt modelId="{E3F34856-A209-9545-A677-C86400B451BE}" type="pres">
      <dgm:prSet presAssocID="{2CFB0549-8E20-3D46-B439-57125F5EDA36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CBF81C53-EF3B-8D4D-8638-4DF6D1902581}" type="pres">
      <dgm:prSet presAssocID="{2CFB0549-8E20-3D46-B439-57125F5EDA3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CDA908-CDC2-8342-B066-A6868599A042}" type="pres">
      <dgm:prSet presAssocID="{2CFB0549-8E20-3D46-B439-57125F5EDA36}" presName="negativeSpace" presStyleCnt="0"/>
      <dgm:spPr/>
    </dgm:pt>
    <dgm:pt modelId="{0078B1CB-7237-B649-BC7A-4F28007896F0}" type="pres">
      <dgm:prSet presAssocID="{2CFB0549-8E20-3D46-B439-57125F5EDA36}" presName="childText" presStyleLbl="conFgAcc1" presStyleIdx="0" presStyleCnt="3">
        <dgm:presLayoutVars>
          <dgm:bulletEnabled val="1"/>
        </dgm:presLayoutVars>
      </dgm:prSet>
      <dgm:spPr/>
    </dgm:pt>
    <dgm:pt modelId="{3D5FB423-4CE7-724D-B903-05D3E59DD424}" type="pres">
      <dgm:prSet presAssocID="{064CF4EA-1A51-9440-B301-E4FFD6D42F31}" presName="spaceBetweenRectangles" presStyleCnt="0"/>
      <dgm:spPr/>
    </dgm:pt>
    <dgm:pt modelId="{94C2C70D-8343-7547-9121-977366BF969D}" type="pres">
      <dgm:prSet presAssocID="{D7B3CC4F-52EF-1141-8EB2-006725462B12}" presName="parentLin" presStyleCnt="0"/>
      <dgm:spPr/>
    </dgm:pt>
    <dgm:pt modelId="{5AE06EB9-1181-1641-8C89-A66AB5300DB0}" type="pres">
      <dgm:prSet presAssocID="{D7B3CC4F-52EF-1141-8EB2-006725462B12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4E2915E8-A650-2A43-821C-DCC0F428B4AC}" type="pres">
      <dgm:prSet presAssocID="{D7B3CC4F-52EF-1141-8EB2-006725462B1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5A225F-3E15-DF43-9D28-1A8BE946463D}" type="pres">
      <dgm:prSet presAssocID="{D7B3CC4F-52EF-1141-8EB2-006725462B12}" presName="negativeSpace" presStyleCnt="0"/>
      <dgm:spPr/>
    </dgm:pt>
    <dgm:pt modelId="{771D9F00-1832-FB44-BCD0-99AC75477EF4}" type="pres">
      <dgm:prSet presAssocID="{D7B3CC4F-52EF-1141-8EB2-006725462B12}" presName="childText" presStyleLbl="conFgAcc1" presStyleIdx="1" presStyleCnt="3">
        <dgm:presLayoutVars>
          <dgm:bulletEnabled val="1"/>
        </dgm:presLayoutVars>
      </dgm:prSet>
      <dgm:spPr/>
    </dgm:pt>
    <dgm:pt modelId="{C23D96AE-887B-9148-963C-98BB0BA6FB6F}" type="pres">
      <dgm:prSet presAssocID="{15174F5B-C76B-EB48-8B57-28BF351EE4AD}" presName="spaceBetweenRectangles" presStyleCnt="0"/>
      <dgm:spPr/>
    </dgm:pt>
    <dgm:pt modelId="{A726763A-EB6C-C149-A009-E69BF7506346}" type="pres">
      <dgm:prSet presAssocID="{BDAA999D-4E5D-C042-A961-F3967B19D78D}" presName="parentLin" presStyleCnt="0"/>
      <dgm:spPr/>
    </dgm:pt>
    <dgm:pt modelId="{5EB99012-D9AC-3D4D-BBB9-350FE2733207}" type="pres">
      <dgm:prSet presAssocID="{BDAA999D-4E5D-C042-A961-F3967B19D78D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7644B6C5-66CC-EB43-AE40-6382EA41DC63}" type="pres">
      <dgm:prSet presAssocID="{BDAA999D-4E5D-C042-A961-F3967B19D78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2F21DE-7D5C-A542-876B-95FD71E44917}" type="pres">
      <dgm:prSet presAssocID="{BDAA999D-4E5D-C042-A961-F3967B19D78D}" presName="negativeSpace" presStyleCnt="0"/>
      <dgm:spPr/>
    </dgm:pt>
    <dgm:pt modelId="{FCE60950-1993-EC4D-9136-1520A56B2EFD}" type="pres">
      <dgm:prSet presAssocID="{BDAA999D-4E5D-C042-A961-F3967B19D78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6518264-1FBE-E842-A816-FF648D2EE7BA}" type="presOf" srcId="{BDAA999D-4E5D-C042-A961-F3967B19D78D}" destId="{7644B6C5-66CC-EB43-AE40-6382EA41DC63}" srcOrd="1" destOrd="0" presId="urn:microsoft.com/office/officeart/2005/8/layout/list1"/>
    <dgm:cxn modelId="{3C77F28D-C5E1-8E4C-BCF8-FABA04A8EE02}" type="presOf" srcId="{2CFB0549-8E20-3D46-B439-57125F5EDA36}" destId="{E3F34856-A209-9545-A677-C86400B451BE}" srcOrd="0" destOrd="0" presId="urn:microsoft.com/office/officeart/2005/8/layout/list1"/>
    <dgm:cxn modelId="{84B78241-F268-A94A-A1E2-02C4B9F3E261}" type="presOf" srcId="{2CFB0549-8E20-3D46-B439-57125F5EDA36}" destId="{CBF81C53-EF3B-8D4D-8638-4DF6D1902581}" srcOrd="1" destOrd="0" presId="urn:microsoft.com/office/officeart/2005/8/layout/list1"/>
    <dgm:cxn modelId="{1E5DDCA4-0024-E74E-8FF4-2B46DF200DD4}" type="presOf" srcId="{D7B3CC4F-52EF-1141-8EB2-006725462B12}" destId="{5AE06EB9-1181-1641-8C89-A66AB5300DB0}" srcOrd="0" destOrd="0" presId="urn:microsoft.com/office/officeart/2005/8/layout/list1"/>
    <dgm:cxn modelId="{90B866A2-910A-BF44-97D2-02E07A0E9798}" type="presOf" srcId="{006F7260-671C-3642-8C6D-C922F784BC47}" destId="{842E580B-464F-DA48-BF0C-E818D4335C14}" srcOrd="0" destOrd="0" presId="urn:microsoft.com/office/officeart/2005/8/layout/list1"/>
    <dgm:cxn modelId="{18458978-077B-5546-A41E-2EFC945AB737}" type="presOf" srcId="{D7B3CC4F-52EF-1141-8EB2-006725462B12}" destId="{4E2915E8-A650-2A43-821C-DCC0F428B4AC}" srcOrd="1" destOrd="0" presId="urn:microsoft.com/office/officeart/2005/8/layout/list1"/>
    <dgm:cxn modelId="{E2D29A74-4F40-CC42-BD20-3F0BE21B0AD7}" srcId="{006F7260-671C-3642-8C6D-C922F784BC47}" destId="{D7B3CC4F-52EF-1141-8EB2-006725462B12}" srcOrd="1" destOrd="0" parTransId="{0AF3B77D-48A6-824A-980C-E948086810E2}" sibTransId="{15174F5B-C76B-EB48-8B57-28BF351EE4AD}"/>
    <dgm:cxn modelId="{A92250C7-256B-7C46-80CF-8A3950A0586E}" srcId="{006F7260-671C-3642-8C6D-C922F784BC47}" destId="{BDAA999D-4E5D-C042-A961-F3967B19D78D}" srcOrd="2" destOrd="0" parTransId="{70F244B6-6218-864B-AC0C-8A0BA49EDB0F}" sibTransId="{6935E7E2-0FF8-4243-8EB2-167E011FBA16}"/>
    <dgm:cxn modelId="{077E9A4F-80D6-0148-9BD2-98C56A1F28E1}" srcId="{006F7260-671C-3642-8C6D-C922F784BC47}" destId="{2CFB0549-8E20-3D46-B439-57125F5EDA36}" srcOrd="0" destOrd="0" parTransId="{86BE882F-C11F-EB48-8B46-C82B8043774E}" sibTransId="{064CF4EA-1A51-9440-B301-E4FFD6D42F31}"/>
    <dgm:cxn modelId="{ABFF5C99-23EC-3443-8EDA-DB526B7ADB18}" type="presOf" srcId="{BDAA999D-4E5D-C042-A961-F3967B19D78D}" destId="{5EB99012-D9AC-3D4D-BBB9-350FE2733207}" srcOrd="0" destOrd="0" presId="urn:microsoft.com/office/officeart/2005/8/layout/list1"/>
    <dgm:cxn modelId="{34F5F4BC-00A3-AF42-A5B2-BBD88319801A}" type="presParOf" srcId="{842E580B-464F-DA48-BF0C-E818D4335C14}" destId="{DC131628-809B-CF4C-85B6-4320305716EF}" srcOrd="0" destOrd="0" presId="urn:microsoft.com/office/officeart/2005/8/layout/list1"/>
    <dgm:cxn modelId="{6016201C-1C08-4241-A3F6-03D9C5D64A29}" type="presParOf" srcId="{DC131628-809B-CF4C-85B6-4320305716EF}" destId="{E3F34856-A209-9545-A677-C86400B451BE}" srcOrd="0" destOrd="0" presId="urn:microsoft.com/office/officeart/2005/8/layout/list1"/>
    <dgm:cxn modelId="{6E1148D4-DAAA-5A4E-8E90-37B259136B3E}" type="presParOf" srcId="{DC131628-809B-CF4C-85B6-4320305716EF}" destId="{CBF81C53-EF3B-8D4D-8638-4DF6D1902581}" srcOrd="1" destOrd="0" presId="urn:microsoft.com/office/officeart/2005/8/layout/list1"/>
    <dgm:cxn modelId="{EA33EB3C-3C76-8A4E-A6FF-500AE753A750}" type="presParOf" srcId="{842E580B-464F-DA48-BF0C-E818D4335C14}" destId="{6BCDA908-CDC2-8342-B066-A6868599A042}" srcOrd="1" destOrd="0" presId="urn:microsoft.com/office/officeart/2005/8/layout/list1"/>
    <dgm:cxn modelId="{30A9739E-5425-BE4B-B79D-8CAC0EA844A7}" type="presParOf" srcId="{842E580B-464F-DA48-BF0C-E818D4335C14}" destId="{0078B1CB-7237-B649-BC7A-4F28007896F0}" srcOrd="2" destOrd="0" presId="urn:microsoft.com/office/officeart/2005/8/layout/list1"/>
    <dgm:cxn modelId="{7BABAFB0-6A2E-704D-88DF-EE20220F4AD9}" type="presParOf" srcId="{842E580B-464F-DA48-BF0C-E818D4335C14}" destId="{3D5FB423-4CE7-724D-B903-05D3E59DD424}" srcOrd="3" destOrd="0" presId="urn:microsoft.com/office/officeart/2005/8/layout/list1"/>
    <dgm:cxn modelId="{102E214A-E0D8-5E49-8382-AA98EFA3B48E}" type="presParOf" srcId="{842E580B-464F-DA48-BF0C-E818D4335C14}" destId="{94C2C70D-8343-7547-9121-977366BF969D}" srcOrd="4" destOrd="0" presId="urn:microsoft.com/office/officeart/2005/8/layout/list1"/>
    <dgm:cxn modelId="{465ECC8A-3E78-1F4B-9C3F-130F73A5DD58}" type="presParOf" srcId="{94C2C70D-8343-7547-9121-977366BF969D}" destId="{5AE06EB9-1181-1641-8C89-A66AB5300DB0}" srcOrd="0" destOrd="0" presId="urn:microsoft.com/office/officeart/2005/8/layout/list1"/>
    <dgm:cxn modelId="{12087430-B611-FD4A-A796-BD4F4E0644BA}" type="presParOf" srcId="{94C2C70D-8343-7547-9121-977366BF969D}" destId="{4E2915E8-A650-2A43-821C-DCC0F428B4AC}" srcOrd="1" destOrd="0" presId="urn:microsoft.com/office/officeart/2005/8/layout/list1"/>
    <dgm:cxn modelId="{0F8DC694-0AFE-1549-8840-E2690A91CB10}" type="presParOf" srcId="{842E580B-464F-DA48-BF0C-E818D4335C14}" destId="{C05A225F-3E15-DF43-9D28-1A8BE946463D}" srcOrd="5" destOrd="0" presId="urn:microsoft.com/office/officeart/2005/8/layout/list1"/>
    <dgm:cxn modelId="{4DD53CDB-DBEF-064F-848D-2BC316A78BA2}" type="presParOf" srcId="{842E580B-464F-DA48-BF0C-E818D4335C14}" destId="{771D9F00-1832-FB44-BCD0-99AC75477EF4}" srcOrd="6" destOrd="0" presId="urn:microsoft.com/office/officeart/2005/8/layout/list1"/>
    <dgm:cxn modelId="{24D878EB-E617-0F46-8A26-14944EE6CF78}" type="presParOf" srcId="{842E580B-464F-DA48-BF0C-E818D4335C14}" destId="{C23D96AE-887B-9148-963C-98BB0BA6FB6F}" srcOrd="7" destOrd="0" presId="urn:microsoft.com/office/officeart/2005/8/layout/list1"/>
    <dgm:cxn modelId="{31EE1A3C-82EB-CD45-828C-E5ABA3C01238}" type="presParOf" srcId="{842E580B-464F-DA48-BF0C-E818D4335C14}" destId="{A726763A-EB6C-C149-A009-E69BF7506346}" srcOrd="8" destOrd="0" presId="urn:microsoft.com/office/officeart/2005/8/layout/list1"/>
    <dgm:cxn modelId="{D5F8B762-52A8-BF47-A885-B41E84BB2A18}" type="presParOf" srcId="{A726763A-EB6C-C149-A009-E69BF7506346}" destId="{5EB99012-D9AC-3D4D-BBB9-350FE2733207}" srcOrd="0" destOrd="0" presId="urn:microsoft.com/office/officeart/2005/8/layout/list1"/>
    <dgm:cxn modelId="{5699A86B-C6CC-8F4D-B714-CFD30B920371}" type="presParOf" srcId="{A726763A-EB6C-C149-A009-E69BF7506346}" destId="{7644B6C5-66CC-EB43-AE40-6382EA41DC63}" srcOrd="1" destOrd="0" presId="urn:microsoft.com/office/officeart/2005/8/layout/list1"/>
    <dgm:cxn modelId="{F50AC538-2EF8-064F-A880-874024D49A2F}" type="presParOf" srcId="{842E580B-464F-DA48-BF0C-E818D4335C14}" destId="{912F21DE-7D5C-A542-876B-95FD71E44917}" srcOrd="9" destOrd="0" presId="urn:microsoft.com/office/officeart/2005/8/layout/list1"/>
    <dgm:cxn modelId="{83D64F1B-AD8E-D94A-B552-91D526659724}" type="presParOf" srcId="{842E580B-464F-DA48-BF0C-E818D4335C14}" destId="{FCE60950-1993-EC4D-9136-1520A56B2EF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06F7260-671C-3642-8C6D-C922F784BC47}" type="doc">
      <dgm:prSet loTypeId="urn:microsoft.com/office/officeart/2005/8/layout/lis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CFB0549-8E20-3D46-B439-57125F5EDA36}">
      <dgm:prSet phldrT="[Text]"/>
      <dgm:spPr/>
      <dgm:t>
        <a:bodyPr/>
        <a:lstStyle/>
        <a:p>
          <a:r>
            <a:rPr lang="en-US" altLang="zh-CN" dirty="0" smtClean="0"/>
            <a:t>LTSR</a:t>
          </a:r>
          <a:r>
            <a:rPr lang="zh-CN" altLang="en-US" dirty="0" smtClean="0"/>
            <a:t>版本介绍</a:t>
          </a:r>
          <a:endParaRPr lang="en-US" dirty="0"/>
        </a:p>
      </dgm:t>
    </dgm:pt>
    <dgm:pt modelId="{86BE882F-C11F-EB48-8B46-C82B8043774E}" type="parTrans" cxnId="{077E9A4F-80D6-0148-9BD2-98C56A1F28E1}">
      <dgm:prSet/>
      <dgm:spPr/>
      <dgm:t>
        <a:bodyPr/>
        <a:lstStyle/>
        <a:p>
          <a:endParaRPr lang="en-US"/>
        </a:p>
      </dgm:t>
    </dgm:pt>
    <dgm:pt modelId="{064CF4EA-1A51-9440-B301-E4FFD6D42F31}" type="sibTrans" cxnId="{077E9A4F-80D6-0148-9BD2-98C56A1F28E1}">
      <dgm:prSet/>
      <dgm:spPr/>
      <dgm:t>
        <a:bodyPr/>
        <a:lstStyle/>
        <a:p>
          <a:endParaRPr lang="en-US"/>
        </a:p>
      </dgm:t>
    </dgm:pt>
    <dgm:pt modelId="{D7B3CC4F-52EF-1141-8EB2-006725462B12}">
      <dgm:prSet phldrT="[Text]"/>
      <dgm:spPr/>
      <dgm:t>
        <a:bodyPr/>
        <a:lstStyle/>
        <a:p>
          <a:r>
            <a:rPr lang="zh-CN" altLang="en-US" dirty="0" smtClean="0"/>
            <a:t>升级建议</a:t>
          </a:r>
          <a:endParaRPr lang="en-US" dirty="0"/>
        </a:p>
      </dgm:t>
    </dgm:pt>
    <dgm:pt modelId="{0AF3B77D-48A6-824A-980C-E948086810E2}" type="parTrans" cxnId="{E2D29A74-4F40-CC42-BD20-3F0BE21B0AD7}">
      <dgm:prSet/>
      <dgm:spPr/>
      <dgm:t>
        <a:bodyPr/>
        <a:lstStyle/>
        <a:p>
          <a:endParaRPr lang="en-US"/>
        </a:p>
      </dgm:t>
    </dgm:pt>
    <dgm:pt modelId="{15174F5B-C76B-EB48-8B57-28BF351EE4AD}" type="sibTrans" cxnId="{E2D29A74-4F40-CC42-BD20-3F0BE21B0AD7}">
      <dgm:prSet/>
      <dgm:spPr/>
      <dgm:t>
        <a:bodyPr/>
        <a:lstStyle/>
        <a:p>
          <a:endParaRPr lang="en-US"/>
        </a:p>
      </dgm:t>
    </dgm:pt>
    <dgm:pt modelId="{BDAA999D-4E5D-C042-A961-F3967B19D78D}">
      <dgm:prSet phldrT="[Text]"/>
      <dgm:spPr/>
      <dgm:t>
        <a:bodyPr/>
        <a:lstStyle/>
        <a:p>
          <a:r>
            <a:rPr lang="zh-CN" altLang="en-US" dirty="0" smtClean="0">
              <a:solidFill>
                <a:srgbClr val="FF0000"/>
              </a:solidFill>
            </a:rPr>
            <a:t>客户案例</a:t>
          </a:r>
          <a:endParaRPr lang="en-US" dirty="0">
            <a:solidFill>
              <a:srgbClr val="FF0000"/>
            </a:solidFill>
          </a:endParaRPr>
        </a:p>
      </dgm:t>
    </dgm:pt>
    <dgm:pt modelId="{70F244B6-6218-864B-AC0C-8A0BA49EDB0F}" type="parTrans" cxnId="{A92250C7-256B-7C46-80CF-8A3950A0586E}">
      <dgm:prSet/>
      <dgm:spPr/>
      <dgm:t>
        <a:bodyPr/>
        <a:lstStyle/>
        <a:p>
          <a:endParaRPr lang="en-US"/>
        </a:p>
      </dgm:t>
    </dgm:pt>
    <dgm:pt modelId="{6935E7E2-0FF8-4243-8EB2-167E011FBA16}" type="sibTrans" cxnId="{A92250C7-256B-7C46-80CF-8A3950A0586E}">
      <dgm:prSet/>
      <dgm:spPr/>
      <dgm:t>
        <a:bodyPr/>
        <a:lstStyle/>
        <a:p>
          <a:endParaRPr lang="en-US"/>
        </a:p>
      </dgm:t>
    </dgm:pt>
    <dgm:pt modelId="{842E580B-464F-DA48-BF0C-E818D4335C14}" type="pres">
      <dgm:prSet presAssocID="{006F7260-671C-3642-8C6D-C922F784BC4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C131628-809B-CF4C-85B6-4320305716EF}" type="pres">
      <dgm:prSet presAssocID="{2CFB0549-8E20-3D46-B439-57125F5EDA36}" presName="parentLin" presStyleCnt="0"/>
      <dgm:spPr/>
    </dgm:pt>
    <dgm:pt modelId="{E3F34856-A209-9545-A677-C86400B451BE}" type="pres">
      <dgm:prSet presAssocID="{2CFB0549-8E20-3D46-B439-57125F5EDA36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CBF81C53-EF3B-8D4D-8638-4DF6D1902581}" type="pres">
      <dgm:prSet presAssocID="{2CFB0549-8E20-3D46-B439-57125F5EDA3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CDA908-CDC2-8342-B066-A6868599A042}" type="pres">
      <dgm:prSet presAssocID="{2CFB0549-8E20-3D46-B439-57125F5EDA36}" presName="negativeSpace" presStyleCnt="0"/>
      <dgm:spPr/>
    </dgm:pt>
    <dgm:pt modelId="{0078B1CB-7237-B649-BC7A-4F28007896F0}" type="pres">
      <dgm:prSet presAssocID="{2CFB0549-8E20-3D46-B439-57125F5EDA36}" presName="childText" presStyleLbl="conFgAcc1" presStyleIdx="0" presStyleCnt="3">
        <dgm:presLayoutVars>
          <dgm:bulletEnabled val="1"/>
        </dgm:presLayoutVars>
      </dgm:prSet>
      <dgm:spPr/>
    </dgm:pt>
    <dgm:pt modelId="{3D5FB423-4CE7-724D-B903-05D3E59DD424}" type="pres">
      <dgm:prSet presAssocID="{064CF4EA-1A51-9440-B301-E4FFD6D42F31}" presName="spaceBetweenRectangles" presStyleCnt="0"/>
      <dgm:spPr/>
    </dgm:pt>
    <dgm:pt modelId="{94C2C70D-8343-7547-9121-977366BF969D}" type="pres">
      <dgm:prSet presAssocID="{D7B3CC4F-52EF-1141-8EB2-006725462B12}" presName="parentLin" presStyleCnt="0"/>
      <dgm:spPr/>
    </dgm:pt>
    <dgm:pt modelId="{5AE06EB9-1181-1641-8C89-A66AB5300DB0}" type="pres">
      <dgm:prSet presAssocID="{D7B3CC4F-52EF-1141-8EB2-006725462B12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4E2915E8-A650-2A43-821C-DCC0F428B4AC}" type="pres">
      <dgm:prSet presAssocID="{D7B3CC4F-52EF-1141-8EB2-006725462B1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5A225F-3E15-DF43-9D28-1A8BE946463D}" type="pres">
      <dgm:prSet presAssocID="{D7B3CC4F-52EF-1141-8EB2-006725462B12}" presName="negativeSpace" presStyleCnt="0"/>
      <dgm:spPr/>
    </dgm:pt>
    <dgm:pt modelId="{771D9F00-1832-FB44-BCD0-99AC75477EF4}" type="pres">
      <dgm:prSet presAssocID="{D7B3CC4F-52EF-1141-8EB2-006725462B12}" presName="childText" presStyleLbl="conFgAcc1" presStyleIdx="1" presStyleCnt="3">
        <dgm:presLayoutVars>
          <dgm:bulletEnabled val="1"/>
        </dgm:presLayoutVars>
      </dgm:prSet>
      <dgm:spPr/>
    </dgm:pt>
    <dgm:pt modelId="{C23D96AE-887B-9148-963C-98BB0BA6FB6F}" type="pres">
      <dgm:prSet presAssocID="{15174F5B-C76B-EB48-8B57-28BF351EE4AD}" presName="spaceBetweenRectangles" presStyleCnt="0"/>
      <dgm:spPr/>
    </dgm:pt>
    <dgm:pt modelId="{A726763A-EB6C-C149-A009-E69BF7506346}" type="pres">
      <dgm:prSet presAssocID="{BDAA999D-4E5D-C042-A961-F3967B19D78D}" presName="parentLin" presStyleCnt="0"/>
      <dgm:spPr/>
    </dgm:pt>
    <dgm:pt modelId="{5EB99012-D9AC-3D4D-BBB9-350FE2733207}" type="pres">
      <dgm:prSet presAssocID="{BDAA999D-4E5D-C042-A961-F3967B19D78D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7644B6C5-66CC-EB43-AE40-6382EA41DC63}" type="pres">
      <dgm:prSet presAssocID="{BDAA999D-4E5D-C042-A961-F3967B19D78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2F21DE-7D5C-A542-876B-95FD71E44917}" type="pres">
      <dgm:prSet presAssocID="{BDAA999D-4E5D-C042-A961-F3967B19D78D}" presName="negativeSpace" presStyleCnt="0"/>
      <dgm:spPr/>
    </dgm:pt>
    <dgm:pt modelId="{FCE60950-1993-EC4D-9136-1520A56B2EFD}" type="pres">
      <dgm:prSet presAssocID="{BDAA999D-4E5D-C042-A961-F3967B19D78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DFBB2BDC-21B9-514D-859D-8D1512087D55}" type="presOf" srcId="{2CFB0549-8E20-3D46-B439-57125F5EDA36}" destId="{E3F34856-A209-9545-A677-C86400B451BE}" srcOrd="0" destOrd="0" presId="urn:microsoft.com/office/officeart/2005/8/layout/list1"/>
    <dgm:cxn modelId="{E2D29A74-4F40-CC42-BD20-3F0BE21B0AD7}" srcId="{006F7260-671C-3642-8C6D-C922F784BC47}" destId="{D7B3CC4F-52EF-1141-8EB2-006725462B12}" srcOrd="1" destOrd="0" parTransId="{0AF3B77D-48A6-824A-980C-E948086810E2}" sibTransId="{15174F5B-C76B-EB48-8B57-28BF351EE4AD}"/>
    <dgm:cxn modelId="{93E64662-5C51-E143-AA9D-E38375181FCD}" type="presOf" srcId="{BDAA999D-4E5D-C042-A961-F3967B19D78D}" destId="{5EB99012-D9AC-3D4D-BBB9-350FE2733207}" srcOrd="0" destOrd="0" presId="urn:microsoft.com/office/officeart/2005/8/layout/list1"/>
    <dgm:cxn modelId="{B6D29FCE-A9FC-1146-B23E-6CAB3E17010B}" type="presOf" srcId="{D7B3CC4F-52EF-1141-8EB2-006725462B12}" destId="{4E2915E8-A650-2A43-821C-DCC0F428B4AC}" srcOrd="1" destOrd="0" presId="urn:microsoft.com/office/officeart/2005/8/layout/list1"/>
    <dgm:cxn modelId="{077E9A4F-80D6-0148-9BD2-98C56A1F28E1}" srcId="{006F7260-671C-3642-8C6D-C922F784BC47}" destId="{2CFB0549-8E20-3D46-B439-57125F5EDA36}" srcOrd="0" destOrd="0" parTransId="{86BE882F-C11F-EB48-8B46-C82B8043774E}" sibTransId="{064CF4EA-1A51-9440-B301-E4FFD6D42F31}"/>
    <dgm:cxn modelId="{4A2D8C91-4751-7045-B9D7-91262D240C64}" type="presOf" srcId="{2CFB0549-8E20-3D46-B439-57125F5EDA36}" destId="{CBF81C53-EF3B-8D4D-8638-4DF6D1902581}" srcOrd="1" destOrd="0" presId="urn:microsoft.com/office/officeart/2005/8/layout/list1"/>
    <dgm:cxn modelId="{A92250C7-256B-7C46-80CF-8A3950A0586E}" srcId="{006F7260-671C-3642-8C6D-C922F784BC47}" destId="{BDAA999D-4E5D-C042-A961-F3967B19D78D}" srcOrd="2" destOrd="0" parTransId="{70F244B6-6218-864B-AC0C-8A0BA49EDB0F}" sibTransId="{6935E7E2-0FF8-4243-8EB2-167E011FBA16}"/>
    <dgm:cxn modelId="{C0D7B8FF-77C7-6C44-8B80-0BBC2A7415EB}" type="presOf" srcId="{D7B3CC4F-52EF-1141-8EB2-006725462B12}" destId="{5AE06EB9-1181-1641-8C89-A66AB5300DB0}" srcOrd="0" destOrd="0" presId="urn:microsoft.com/office/officeart/2005/8/layout/list1"/>
    <dgm:cxn modelId="{4C617AEC-E2C8-0243-9A3C-2A79FCE4FFC3}" type="presOf" srcId="{006F7260-671C-3642-8C6D-C922F784BC47}" destId="{842E580B-464F-DA48-BF0C-E818D4335C14}" srcOrd="0" destOrd="0" presId="urn:microsoft.com/office/officeart/2005/8/layout/list1"/>
    <dgm:cxn modelId="{22710EBB-F66C-BB46-BB47-B3DEEB149146}" type="presOf" srcId="{BDAA999D-4E5D-C042-A961-F3967B19D78D}" destId="{7644B6C5-66CC-EB43-AE40-6382EA41DC63}" srcOrd="1" destOrd="0" presId="urn:microsoft.com/office/officeart/2005/8/layout/list1"/>
    <dgm:cxn modelId="{57EDDE51-3017-F440-B28E-E2530BF9571F}" type="presParOf" srcId="{842E580B-464F-DA48-BF0C-E818D4335C14}" destId="{DC131628-809B-CF4C-85B6-4320305716EF}" srcOrd="0" destOrd="0" presId="urn:microsoft.com/office/officeart/2005/8/layout/list1"/>
    <dgm:cxn modelId="{6EF27CA3-604E-BF4F-8B5C-1F666947E5CC}" type="presParOf" srcId="{DC131628-809B-CF4C-85B6-4320305716EF}" destId="{E3F34856-A209-9545-A677-C86400B451BE}" srcOrd="0" destOrd="0" presId="urn:microsoft.com/office/officeart/2005/8/layout/list1"/>
    <dgm:cxn modelId="{13E558B0-1788-F440-901B-7E076A41BD4E}" type="presParOf" srcId="{DC131628-809B-CF4C-85B6-4320305716EF}" destId="{CBF81C53-EF3B-8D4D-8638-4DF6D1902581}" srcOrd="1" destOrd="0" presId="urn:microsoft.com/office/officeart/2005/8/layout/list1"/>
    <dgm:cxn modelId="{64374E1F-B1AA-224F-8C25-6CA5C0960BE5}" type="presParOf" srcId="{842E580B-464F-DA48-BF0C-E818D4335C14}" destId="{6BCDA908-CDC2-8342-B066-A6868599A042}" srcOrd="1" destOrd="0" presId="urn:microsoft.com/office/officeart/2005/8/layout/list1"/>
    <dgm:cxn modelId="{0E814A98-FE64-874D-B18C-001491E98ADC}" type="presParOf" srcId="{842E580B-464F-DA48-BF0C-E818D4335C14}" destId="{0078B1CB-7237-B649-BC7A-4F28007896F0}" srcOrd="2" destOrd="0" presId="urn:microsoft.com/office/officeart/2005/8/layout/list1"/>
    <dgm:cxn modelId="{3B48C75E-267A-2A49-95B3-EB62506F0317}" type="presParOf" srcId="{842E580B-464F-DA48-BF0C-E818D4335C14}" destId="{3D5FB423-4CE7-724D-B903-05D3E59DD424}" srcOrd="3" destOrd="0" presId="urn:microsoft.com/office/officeart/2005/8/layout/list1"/>
    <dgm:cxn modelId="{BEDD47E3-18E9-674E-B1C1-6B721F93E7FC}" type="presParOf" srcId="{842E580B-464F-DA48-BF0C-E818D4335C14}" destId="{94C2C70D-8343-7547-9121-977366BF969D}" srcOrd="4" destOrd="0" presId="urn:microsoft.com/office/officeart/2005/8/layout/list1"/>
    <dgm:cxn modelId="{2E47DF4A-488F-E94D-A59E-AE136BC73F0C}" type="presParOf" srcId="{94C2C70D-8343-7547-9121-977366BF969D}" destId="{5AE06EB9-1181-1641-8C89-A66AB5300DB0}" srcOrd="0" destOrd="0" presId="urn:microsoft.com/office/officeart/2005/8/layout/list1"/>
    <dgm:cxn modelId="{CF2D6426-537F-7E43-90A5-9F81D77D477E}" type="presParOf" srcId="{94C2C70D-8343-7547-9121-977366BF969D}" destId="{4E2915E8-A650-2A43-821C-DCC0F428B4AC}" srcOrd="1" destOrd="0" presId="urn:microsoft.com/office/officeart/2005/8/layout/list1"/>
    <dgm:cxn modelId="{4666C322-EDCC-114C-B8C9-19631EEC752D}" type="presParOf" srcId="{842E580B-464F-DA48-BF0C-E818D4335C14}" destId="{C05A225F-3E15-DF43-9D28-1A8BE946463D}" srcOrd="5" destOrd="0" presId="urn:microsoft.com/office/officeart/2005/8/layout/list1"/>
    <dgm:cxn modelId="{180957DC-5147-B64B-A834-B8C482B9E054}" type="presParOf" srcId="{842E580B-464F-DA48-BF0C-E818D4335C14}" destId="{771D9F00-1832-FB44-BCD0-99AC75477EF4}" srcOrd="6" destOrd="0" presId="urn:microsoft.com/office/officeart/2005/8/layout/list1"/>
    <dgm:cxn modelId="{D84A2C8A-48E5-544D-A70A-9C94682A6D8C}" type="presParOf" srcId="{842E580B-464F-DA48-BF0C-E818D4335C14}" destId="{C23D96AE-887B-9148-963C-98BB0BA6FB6F}" srcOrd="7" destOrd="0" presId="urn:microsoft.com/office/officeart/2005/8/layout/list1"/>
    <dgm:cxn modelId="{CB3B6704-F6D5-4F4B-8C15-CBB46C6C3FDC}" type="presParOf" srcId="{842E580B-464F-DA48-BF0C-E818D4335C14}" destId="{A726763A-EB6C-C149-A009-E69BF7506346}" srcOrd="8" destOrd="0" presId="urn:microsoft.com/office/officeart/2005/8/layout/list1"/>
    <dgm:cxn modelId="{5E8C952A-8AFB-364B-BB2B-A0243C6049C4}" type="presParOf" srcId="{A726763A-EB6C-C149-A009-E69BF7506346}" destId="{5EB99012-D9AC-3D4D-BBB9-350FE2733207}" srcOrd="0" destOrd="0" presId="urn:microsoft.com/office/officeart/2005/8/layout/list1"/>
    <dgm:cxn modelId="{615155AF-B704-4C40-8C74-70AEC5258563}" type="presParOf" srcId="{A726763A-EB6C-C149-A009-E69BF7506346}" destId="{7644B6C5-66CC-EB43-AE40-6382EA41DC63}" srcOrd="1" destOrd="0" presId="urn:microsoft.com/office/officeart/2005/8/layout/list1"/>
    <dgm:cxn modelId="{056D5943-2828-8048-96D0-F1E1DA6EE9C6}" type="presParOf" srcId="{842E580B-464F-DA48-BF0C-E818D4335C14}" destId="{912F21DE-7D5C-A542-876B-95FD71E44917}" srcOrd="9" destOrd="0" presId="urn:microsoft.com/office/officeart/2005/8/layout/list1"/>
    <dgm:cxn modelId="{A131C884-6ED2-BC4B-90B5-C09350B95AAA}" type="presParOf" srcId="{842E580B-464F-DA48-BF0C-E818D4335C14}" destId="{FCE60950-1993-EC4D-9136-1520A56B2EF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78B1CB-7237-B649-BC7A-4F28007896F0}">
      <dsp:nvSpPr>
        <dsp:cNvPr id="0" name=""/>
        <dsp:cNvSpPr/>
      </dsp:nvSpPr>
      <dsp:spPr>
        <a:xfrm>
          <a:off x="0" y="403132"/>
          <a:ext cx="8755905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F81C53-EF3B-8D4D-8638-4DF6D1902581}">
      <dsp:nvSpPr>
        <dsp:cNvPr id="0" name=""/>
        <dsp:cNvSpPr/>
      </dsp:nvSpPr>
      <dsp:spPr>
        <a:xfrm>
          <a:off x="437795" y="63652"/>
          <a:ext cx="6129133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1667" tIns="0" rIns="231667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300" kern="1200" dirty="0" smtClean="0">
              <a:solidFill>
                <a:srgbClr val="FF0000"/>
              </a:solidFill>
            </a:rPr>
            <a:t>LTSR</a:t>
          </a:r>
          <a:r>
            <a:rPr lang="zh-CN" altLang="en-US" sz="2300" kern="1200" dirty="0" smtClean="0">
              <a:solidFill>
                <a:srgbClr val="FF0000"/>
              </a:solidFill>
            </a:rPr>
            <a:t>版本介绍</a:t>
          </a:r>
          <a:endParaRPr lang="en-US" sz="2300" kern="1200" dirty="0">
            <a:solidFill>
              <a:srgbClr val="FF0000"/>
            </a:solidFill>
          </a:endParaRPr>
        </a:p>
      </dsp:txBody>
      <dsp:txXfrm>
        <a:off x="470939" y="96796"/>
        <a:ext cx="6062845" cy="612672"/>
      </dsp:txXfrm>
    </dsp:sp>
    <dsp:sp modelId="{771D9F00-1832-FB44-BCD0-99AC75477EF4}">
      <dsp:nvSpPr>
        <dsp:cNvPr id="0" name=""/>
        <dsp:cNvSpPr/>
      </dsp:nvSpPr>
      <dsp:spPr>
        <a:xfrm>
          <a:off x="0" y="1446412"/>
          <a:ext cx="8755905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2915E8-A650-2A43-821C-DCC0F428B4AC}">
      <dsp:nvSpPr>
        <dsp:cNvPr id="0" name=""/>
        <dsp:cNvSpPr/>
      </dsp:nvSpPr>
      <dsp:spPr>
        <a:xfrm>
          <a:off x="437795" y="1106932"/>
          <a:ext cx="6129133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1667" tIns="0" rIns="231667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300" kern="1200" dirty="0" smtClean="0"/>
            <a:t>升级建议</a:t>
          </a:r>
          <a:endParaRPr lang="en-US" sz="2300" kern="1200" dirty="0"/>
        </a:p>
      </dsp:txBody>
      <dsp:txXfrm>
        <a:off x="470939" y="1140076"/>
        <a:ext cx="6062845" cy="612672"/>
      </dsp:txXfrm>
    </dsp:sp>
    <dsp:sp modelId="{FCE60950-1993-EC4D-9136-1520A56B2EFD}">
      <dsp:nvSpPr>
        <dsp:cNvPr id="0" name=""/>
        <dsp:cNvSpPr/>
      </dsp:nvSpPr>
      <dsp:spPr>
        <a:xfrm>
          <a:off x="0" y="2489692"/>
          <a:ext cx="8755905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44B6C5-66CC-EB43-AE40-6382EA41DC63}">
      <dsp:nvSpPr>
        <dsp:cNvPr id="0" name=""/>
        <dsp:cNvSpPr/>
      </dsp:nvSpPr>
      <dsp:spPr>
        <a:xfrm>
          <a:off x="437795" y="2150212"/>
          <a:ext cx="6129133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1667" tIns="0" rIns="231667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300" kern="1200" dirty="0" smtClean="0"/>
            <a:t>客户案例</a:t>
          </a:r>
          <a:endParaRPr lang="en-US" sz="2300" kern="1200" dirty="0"/>
        </a:p>
      </dsp:txBody>
      <dsp:txXfrm>
        <a:off x="470939" y="2183356"/>
        <a:ext cx="6062845" cy="6126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78B1CB-7237-B649-BC7A-4F28007896F0}">
      <dsp:nvSpPr>
        <dsp:cNvPr id="0" name=""/>
        <dsp:cNvSpPr/>
      </dsp:nvSpPr>
      <dsp:spPr>
        <a:xfrm>
          <a:off x="0" y="403132"/>
          <a:ext cx="8755905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F81C53-EF3B-8D4D-8638-4DF6D1902581}">
      <dsp:nvSpPr>
        <dsp:cNvPr id="0" name=""/>
        <dsp:cNvSpPr/>
      </dsp:nvSpPr>
      <dsp:spPr>
        <a:xfrm>
          <a:off x="437795" y="63652"/>
          <a:ext cx="6129133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1667" tIns="0" rIns="231667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300" kern="1200" dirty="0" smtClean="0"/>
            <a:t>LTSR</a:t>
          </a:r>
          <a:r>
            <a:rPr lang="zh-CN" altLang="en-US" sz="2300" kern="1200" dirty="0" smtClean="0"/>
            <a:t>版本介绍</a:t>
          </a:r>
          <a:endParaRPr lang="en-US" sz="2300" kern="1200" dirty="0"/>
        </a:p>
      </dsp:txBody>
      <dsp:txXfrm>
        <a:off x="470939" y="96796"/>
        <a:ext cx="6062845" cy="612672"/>
      </dsp:txXfrm>
    </dsp:sp>
    <dsp:sp modelId="{771D9F00-1832-FB44-BCD0-99AC75477EF4}">
      <dsp:nvSpPr>
        <dsp:cNvPr id="0" name=""/>
        <dsp:cNvSpPr/>
      </dsp:nvSpPr>
      <dsp:spPr>
        <a:xfrm>
          <a:off x="0" y="1446412"/>
          <a:ext cx="8755905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2915E8-A650-2A43-821C-DCC0F428B4AC}">
      <dsp:nvSpPr>
        <dsp:cNvPr id="0" name=""/>
        <dsp:cNvSpPr/>
      </dsp:nvSpPr>
      <dsp:spPr>
        <a:xfrm>
          <a:off x="437795" y="1106932"/>
          <a:ext cx="6129133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1667" tIns="0" rIns="231667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300" kern="1200" dirty="0" smtClean="0">
              <a:solidFill>
                <a:srgbClr val="FF0000"/>
              </a:solidFill>
            </a:rPr>
            <a:t>版本升级建议</a:t>
          </a:r>
          <a:endParaRPr lang="en-US" sz="2300" kern="1200" dirty="0">
            <a:solidFill>
              <a:srgbClr val="FF0000"/>
            </a:solidFill>
          </a:endParaRPr>
        </a:p>
      </dsp:txBody>
      <dsp:txXfrm>
        <a:off x="470939" y="1140076"/>
        <a:ext cx="6062845" cy="612672"/>
      </dsp:txXfrm>
    </dsp:sp>
    <dsp:sp modelId="{FCE60950-1993-EC4D-9136-1520A56B2EFD}">
      <dsp:nvSpPr>
        <dsp:cNvPr id="0" name=""/>
        <dsp:cNvSpPr/>
      </dsp:nvSpPr>
      <dsp:spPr>
        <a:xfrm>
          <a:off x="0" y="2489692"/>
          <a:ext cx="8755905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44B6C5-66CC-EB43-AE40-6382EA41DC63}">
      <dsp:nvSpPr>
        <dsp:cNvPr id="0" name=""/>
        <dsp:cNvSpPr/>
      </dsp:nvSpPr>
      <dsp:spPr>
        <a:xfrm>
          <a:off x="437795" y="2150212"/>
          <a:ext cx="6129133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1667" tIns="0" rIns="231667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300" kern="1200" dirty="0" smtClean="0"/>
            <a:t>客户案例</a:t>
          </a:r>
          <a:endParaRPr lang="en-US" sz="2300" kern="1200" dirty="0"/>
        </a:p>
      </dsp:txBody>
      <dsp:txXfrm>
        <a:off x="470939" y="2183356"/>
        <a:ext cx="6062845" cy="6126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78B1CB-7237-B649-BC7A-4F28007896F0}">
      <dsp:nvSpPr>
        <dsp:cNvPr id="0" name=""/>
        <dsp:cNvSpPr/>
      </dsp:nvSpPr>
      <dsp:spPr>
        <a:xfrm>
          <a:off x="0" y="403132"/>
          <a:ext cx="8755905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F81C53-EF3B-8D4D-8638-4DF6D1902581}">
      <dsp:nvSpPr>
        <dsp:cNvPr id="0" name=""/>
        <dsp:cNvSpPr/>
      </dsp:nvSpPr>
      <dsp:spPr>
        <a:xfrm>
          <a:off x="437795" y="63652"/>
          <a:ext cx="6129133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1667" tIns="0" rIns="231667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300" kern="1200" dirty="0" smtClean="0"/>
            <a:t>LTSR</a:t>
          </a:r>
          <a:r>
            <a:rPr lang="zh-CN" altLang="en-US" sz="2300" kern="1200" dirty="0" smtClean="0"/>
            <a:t>版本介绍</a:t>
          </a:r>
          <a:endParaRPr lang="en-US" sz="2300" kern="1200" dirty="0"/>
        </a:p>
      </dsp:txBody>
      <dsp:txXfrm>
        <a:off x="470939" y="96796"/>
        <a:ext cx="6062845" cy="612672"/>
      </dsp:txXfrm>
    </dsp:sp>
    <dsp:sp modelId="{771D9F00-1832-FB44-BCD0-99AC75477EF4}">
      <dsp:nvSpPr>
        <dsp:cNvPr id="0" name=""/>
        <dsp:cNvSpPr/>
      </dsp:nvSpPr>
      <dsp:spPr>
        <a:xfrm>
          <a:off x="0" y="1446412"/>
          <a:ext cx="8755905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2915E8-A650-2A43-821C-DCC0F428B4AC}">
      <dsp:nvSpPr>
        <dsp:cNvPr id="0" name=""/>
        <dsp:cNvSpPr/>
      </dsp:nvSpPr>
      <dsp:spPr>
        <a:xfrm>
          <a:off x="437795" y="1106932"/>
          <a:ext cx="6129133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1667" tIns="0" rIns="231667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300" kern="1200" dirty="0" smtClean="0"/>
            <a:t>升级建议</a:t>
          </a:r>
          <a:endParaRPr lang="en-US" sz="2300" kern="1200" dirty="0"/>
        </a:p>
      </dsp:txBody>
      <dsp:txXfrm>
        <a:off x="470939" y="1140076"/>
        <a:ext cx="6062845" cy="612672"/>
      </dsp:txXfrm>
    </dsp:sp>
    <dsp:sp modelId="{FCE60950-1993-EC4D-9136-1520A56B2EFD}">
      <dsp:nvSpPr>
        <dsp:cNvPr id="0" name=""/>
        <dsp:cNvSpPr/>
      </dsp:nvSpPr>
      <dsp:spPr>
        <a:xfrm>
          <a:off x="0" y="2489692"/>
          <a:ext cx="8755905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44B6C5-66CC-EB43-AE40-6382EA41DC63}">
      <dsp:nvSpPr>
        <dsp:cNvPr id="0" name=""/>
        <dsp:cNvSpPr/>
      </dsp:nvSpPr>
      <dsp:spPr>
        <a:xfrm>
          <a:off x="437795" y="2150212"/>
          <a:ext cx="6129133" cy="6789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1667" tIns="0" rIns="231667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300" kern="1200" dirty="0" smtClean="0">
              <a:solidFill>
                <a:srgbClr val="FF0000"/>
              </a:solidFill>
            </a:rPr>
            <a:t>客户案例</a:t>
          </a:r>
          <a:endParaRPr lang="en-US" sz="2300" kern="1200" dirty="0">
            <a:solidFill>
              <a:srgbClr val="FF0000"/>
            </a:solidFill>
          </a:endParaRPr>
        </a:p>
      </dsp:txBody>
      <dsp:txXfrm>
        <a:off x="470939" y="2183356"/>
        <a:ext cx="6062845" cy="6126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0454" y="8723596"/>
            <a:ext cx="50376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51701" y="8881993"/>
            <a:ext cx="3127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81631" y="8881992"/>
            <a:ext cx="27227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10882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 smtClean="0">
                <a:solidFill>
                  <a:schemeClr val="bg2"/>
                </a:solidFill>
                <a:latin typeface="Arial" pitchFamily="34" charset="0"/>
                <a:ea typeface="Arial"/>
                <a:cs typeface="Arial"/>
              </a:rPr>
              <a:t>© 2015 Citrix | Confidential </a:t>
            </a:r>
          </a:p>
        </p:txBody>
      </p:sp>
      <p:sp>
        <p:nvSpPr>
          <p:cNvPr id="9" name="Freeform 8"/>
          <p:cNvSpPr>
            <a:spLocks noEditPoints="1"/>
          </p:cNvSpPr>
          <p:nvPr/>
        </p:nvSpPr>
        <p:spPr bwMode="auto">
          <a:xfrm>
            <a:off x="6334624" y="8892867"/>
            <a:ext cx="457200" cy="191099"/>
          </a:xfrm>
          <a:custGeom>
            <a:avLst/>
            <a:gdLst>
              <a:gd name="T0" fmla="*/ 0 w 942"/>
              <a:gd name="T1" fmla="*/ 197 h 394"/>
              <a:gd name="T2" fmla="*/ 185 w 942"/>
              <a:gd name="T3" fmla="*/ 270 h 394"/>
              <a:gd name="T4" fmla="*/ 108 w 942"/>
              <a:gd name="T5" fmla="*/ 244 h 394"/>
              <a:gd name="T6" fmla="*/ 108 w 942"/>
              <a:gd name="T7" fmla="*/ 150 h 394"/>
              <a:gd name="T8" fmla="*/ 185 w 942"/>
              <a:gd name="T9" fmla="*/ 122 h 394"/>
              <a:gd name="T10" fmla="*/ 940 w 942"/>
              <a:gd name="T11" fmla="*/ 94 h 394"/>
              <a:gd name="T12" fmla="*/ 940 w 942"/>
              <a:gd name="T13" fmla="*/ 94 h 394"/>
              <a:gd name="T14" fmla="*/ 865 w 942"/>
              <a:gd name="T15" fmla="*/ 94 h 394"/>
              <a:gd name="T16" fmla="*/ 811 w 942"/>
              <a:gd name="T17" fmla="*/ 94 h 394"/>
              <a:gd name="T18" fmla="*/ 799 w 942"/>
              <a:gd name="T19" fmla="*/ 188 h 394"/>
              <a:gd name="T20" fmla="*/ 792 w 942"/>
              <a:gd name="T21" fmla="*/ 298 h 394"/>
              <a:gd name="T22" fmla="*/ 869 w 942"/>
              <a:gd name="T23" fmla="*/ 298 h 394"/>
              <a:gd name="T24" fmla="*/ 872 w 942"/>
              <a:gd name="T25" fmla="*/ 188 h 394"/>
              <a:gd name="T26" fmla="*/ 705 w 942"/>
              <a:gd name="T27" fmla="*/ 94 h 394"/>
              <a:gd name="T28" fmla="*/ 644 w 942"/>
              <a:gd name="T29" fmla="*/ 298 h 394"/>
              <a:gd name="T30" fmla="*/ 705 w 942"/>
              <a:gd name="T31" fmla="*/ 94 h 394"/>
              <a:gd name="T32" fmla="*/ 452 w 942"/>
              <a:gd name="T33" fmla="*/ 94 h 394"/>
              <a:gd name="T34" fmla="*/ 513 w 942"/>
              <a:gd name="T35" fmla="*/ 298 h 394"/>
              <a:gd name="T36" fmla="*/ 553 w 942"/>
              <a:gd name="T37" fmla="*/ 298 h 394"/>
              <a:gd name="T38" fmla="*/ 569 w 942"/>
              <a:gd name="T39" fmla="*/ 216 h 394"/>
              <a:gd name="T40" fmla="*/ 590 w 942"/>
              <a:gd name="T41" fmla="*/ 113 h 394"/>
              <a:gd name="T42" fmla="*/ 436 w 942"/>
              <a:gd name="T43" fmla="*/ 94 h 394"/>
              <a:gd name="T44" fmla="*/ 281 w 942"/>
              <a:gd name="T45" fmla="*/ 148 h 394"/>
              <a:gd name="T46" fmla="*/ 328 w 942"/>
              <a:gd name="T47" fmla="*/ 298 h 394"/>
              <a:gd name="T48" fmla="*/ 389 w 942"/>
              <a:gd name="T49" fmla="*/ 148 h 394"/>
              <a:gd name="T50" fmla="*/ 436 w 942"/>
              <a:gd name="T51" fmla="*/ 94 h 394"/>
              <a:gd name="T52" fmla="*/ 204 w 942"/>
              <a:gd name="T53" fmla="*/ 94 h 394"/>
              <a:gd name="T54" fmla="*/ 265 w 942"/>
              <a:gd name="T55" fmla="*/ 298 h 394"/>
              <a:gd name="T56" fmla="*/ 675 w 942"/>
              <a:gd name="T57" fmla="*/ 317 h 394"/>
              <a:gd name="T58" fmla="*/ 675 w 942"/>
              <a:gd name="T59" fmla="*/ 394 h 394"/>
              <a:gd name="T60" fmla="*/ 675 w 942"/>
              <a:gd name="T61" fmla="*/ 317 h 394"/>
              <a:gd name="T62" fmla="*/ 513 w 942"/>
              <a:gd name="T63" fmla="*/ 139 h 394"/>
              <a:gd name="T64" fmla="*/ 551 w 942"/>
              <a:gd name="T65" fmla="*/ 162 h 394"/>
              <a:gd name="T66" fmla="*/ 234 w 942"/>
              <a:gd name="T67" fmla="*/ 0 h 394"/>
              <a:gd name="T68" fmla="*/ 234 w 942"/>
              <a:gd name="T69" fmla="*/ 75 h 394"/>
              <a:gd name="T70" fmla="*/ 234 w 942"/>
              <a:gd name="T71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42" h="394">
                <a:moveTo>
                  <a:pt x="108" y="89"/>
                </a:moveTo>
                <a:cubicBezTo>
                  <a:pt x="47" y="89"/>
                  <a:pt x="0" y="136"/>
                  <a:pt x="0" y="197"/>
                </a:cubicBezTo>
                <a:cubicBezTo>
                  <a:pt x="0" y="256"/>
                  <a:pt x="47" y="303"/>
                  <a:pt x="108" y="303"/>
                </a:cubicBezTo>
                <a:cubicBezTo>
                  <a:pt x="138" y="303"/>
                  <a:pt x="164" y="291"/>
                  <a:pt x="185" y="270"/>
                </a:cubicBezTo>
                <a:cubicBezTo>
                  <a:pt x="152" y="218"/>
                  <a:pt x="152" y="218"/>
                  <a:pt x="152" y="218"/>
                </a:cubicBezTo>
                <a:cubicBezTo>
                  <a:pt x="143" y="232"/>
                  <a:pt x="124" y="244"/>
                  <a:pt x="108" y="244"/>
                </a:cubicBezTo>
                <a:cubicBezTo>
                  <a:pt x="82" y="244"/>
                  <a:pt x="61" y="223"/>
                  <a:pt x="61" y="197"/>
                </a:cubicBezTo>
                <a:cubicBezTo>
                  <a:pt x="61" y="171"/>
                  <a:pt x="82" y="150"/>
                  <a:pt x="108" y="150"/>
                </a:cubicBezTo>
                <a:cubicBezTo>
                  <a:pt x="124" y="150"/>
                  <a:pt x="143" y="160"/>
                  <a:pt x="152" y="174"/>
                </a:cubicBezTo>
                <a:cubicBezTo>
                  <a:pt x="185" y="122"/>
                  <a:pt x="185" y="122"/>
                  <a:pt x="185" y="122"/>
                </a:cubicBezTo>
                <a:cubicBezTo>
                  <a:pt x="164" y="101"/>
                  <a:pt x="138" y="89"/>
                  <a:pt x="108" y="89"/>
                </a:cubicBezTo>
                <a:moveTo>
                  <a:pt x="940" y="94"/>
                </a:moveTo>
                <a:cubicBezTo>
                  <a:pt x="940" y="94"/>
                  <a:pt x="940" y="94"/>
                  <a:pt x="940" y="94"/>
                </a:cubicBezTo>
                <a:cubicBezTo>
                  <a:pt x="940" y="94"/>
                  <a:pt x="940" y="94"/>
                  <a:pt x="940" y="94"/>
                </a:cubicBezTo>
                <a:moveTo>
                  <a:pt x="940" y="94"/>
                </a:moveTo>
                <a:cubicBezTo>
                  <a:pt x="865" y="94"/>
                  <a:pt x="865" y="94"/>
                  <a:pt x="865" y="94"/>
                </a:cubicBezTo>
                <a:cubicBezTo>
                  <a:pt x="836" y="136"/>
                  <a:pt x="836" y="136"/>
                  <a:pt x="836" y="136"/>
                </a:cubicBezTo>
                <a:cubicBezTo>
                  <a:pt x="811" y="94"/>
                  <a:pt x="811" y="94"/>
                  <a:pt x="811" y="94"/>
                </a:cubicBezTo>
                <a:cubicBezTo>
                  <a:pt x="736" y="94"/>
                  <a:pt x="736" y="94"/>
                  <a:pt x="736" y="94"/>
                </a:cubicBezTo>
                <a:cubicBezTo>
                  <a:pt x="799" y="188"/>
                  <a:pt x="799" y="188"/>
                  <a:pt x="799" y="188"/>
                </a:cubicBezTo>
                <a:cubicBezTo>
                  <a:pt x="717" y="298"/>
                  <a:pt x="717" y="298"/>
                  <a:pt x="717" y="298"/>
                </a:cubicBezTo>
                <a:cubicBezTo>
                  <a:pt x="792" y="298"/>
                  <a:pt x="792" y="298"/>
                  <a:pt x="792" y="298"/>
                </a:cubicBezTo>
                <a:cubicBezTo>
                  <a:pt x="834" y="239"/>
                  <a:pt x="834" y="239"/>
                  <a:pt x="834" y="239"/>
                </a:cubicBezTo>
                <a:cubicBezTo>
                  <a:pt x="869" y="298"/>
                  <a:pt x="869" y="298"/>
                  <a:pt x="869" y="298"/>
                </a:cubicBezTo>
                <a:cubicBezTo>
                  <a:pt x="942" y="298"/>
                  <a:pt x="942" y="298"/>
                  <a:pt x="942" y="298"/>
                </a:cubicBezTo>
                <a:cubicBezTo>
                  <a:pt x="872" y="188"/>
                  <a:pt x="872" y="188"/>
                  <a:pt x="872" y="188"/>
                </a:cubicBezTo>
                <a:cubicBezTo>
                  <a:pt x="940" y="94"/>
                  <a:pt x="940" y="94"/>
                  <a:pt x="940" y="94"/>
                </a:cubicBezTo>
                <a:moveTo>
                  <a:pt x="705" y="94"/>
                </a:moveTo>
                <a:cubicBezTo>
                  <a:pt x="644" y="94"/>
                  <a:pt x="644" y="94"/>
                  <a:pt x="644" y="94"/>
                </a:cubicBezTo>
                <a:cubicBezTo>
                  <a:pt x="644" y="298"/>
                  <a:pt x="644" y="298"/>
                  <a:pt x="644" y="298"/>
                </a:cubicBezTo>
                <a:cubicBezTo>
                  <a:pt x="705" y="298"/>
                  <a:pt x="705" y="298"/>
                  <a:pt x="705" y="298"/>
                </a:cubicBezTo>
                <a:cubicBezTo>
                  <a:pt x="705" y="94"/>
                  <a:pt x="705" y="94"/>
                  <a:pt x="705" y="94"/>
                </a:cubicBezTo>
                <a:moveTo>
                  <a:pt x="534" y="94"/>
                </a:moveTo>
                <a:cubicBezTo>
                  <a:pt x="452" y="94"/>
                  <a:pt x="452" y="94"/>
                  <a:pt x="452" y="94"/>
                </a:cubicBezTo>
                <a:cubicBezTo>
                  <a:pt x="452" y="298"/>
                  <a:pt x="452" y="298"/>
                  <a:pt x="452" y="298"/>
                </a:cubicBezTo>
                <a:cubicBezTo>
                  <a:pt x="513" y="298"/>
                  <a:pt x="513" y="298"/>
                  <a:pt x="513" y="298"/>
                </a:cubicBezTo>
                <a:cubicBezTo>
                  <a:pt x="513" y="237"/>
                  <a:pt x="513" y="237"/>
                  <a:pt x="513" y="237"/>
                </a:cubicBezTo>
                <a:cubicBezTo>
                  <a:pt x="553" y="298"/>
                  <a:pt x="553" y="298"/>
                  <a:pt x="553" y="298"/>
                </a:cubicBezTo>
                <a:cubicBezTo>
                  <a:pt x="630" y="298"/>
                  <a:pt x="630" y="298"/>
                  <a:pt x="630" y="298"/>
                </a:cubicBezTo>
                <a:cubicBezTo>
                  <a:pt x="569" y="216"/>
                  <a:pt x="569" y="216"/>
                  <a:pt x="569" y="216"/>
                </a:cubicBezTo>
                <a:cubicBezTo>
                  <a:pt x="593" y="209"/>
                  <a:pt x="607" y="188"/>
                  <a:pt x="607" y="160"/>
                </a:cubicBezTo>
                <a:cubicBezTo>
                  <a:pt x="607" y="141"/>
                  <a:pt x="600" y="124"/>
                  <a:pt x="590" y="113"/>
                </a:cubicBezTo>
                <a:cubicBezTo>
                  <a:pt x="576" y="101"/>
                  <a:pt x="558" y="94"/>
                  <a:pt x="534" y="94"/>
                </a:cubicBezTo>
                <a:moveTo>
                  <a:pt x="436" y="94"/>
                </a:moveTo>
                <a:cubicBezTo>
                  <a:pt x="281" y="94"/>
                  <a:pt x="281" y="94"/>
                  <a:pt x="281" y="94"/>
                </a:cubicBezTo>
                <a:cubicBezTo>
                  <a:pt x="281" y="148"/>
                  <a:pt x="281" y="148"/>
                  <a:pt x="281" y="148"/>
                </a:cubicBezTo>
                <a:cubicBezTo>
                  <a:pt x="328" y="148"/>
                  <a:pt x="328" y="148"/>
                  <a:pt x="328" y="148"/>
                </a:cubicBezTo>
                <a:cubicBezTo>
                  <a:pt x="328" y="298"/>
                  <a:pt x="328" y="298"/>
                  <a:pt x="328" y="298"/>
                </a:cubicBezTo>
                <a:cubicBezTo>
                  <a:pt x="389" y="298"/>
                  <a:pt x="389" y="298"/>
                  <a:pt x="389" y="298"/>
                </a:cubicBezTo>
                <a:cubicBezTo>
                  <a:pt x="389" y="148"/>
                  <a:pt x="389" y="148"/>
                  <a:pt x="389" y="148"/>
                </a:cubicBezTo>
                <a:cubicBezTo>
                  <a:pt x="436" y="148"/>
                  <a:pt x="436" y="148"/>
                  <a:pt x="436" y="148"/>
                </a:cubicBezTo>
                <a:cubicBezTo>
                  <a:pt x="436" y="94"/>
                  <a:pt x="436" y="94"/>
                  <a:pt x="436" y="94"/>
                </a:cubicBezTo>
                <a:moveTo>
                  <a:pt x="265" y="94"/>
                </a:moveTo>
                <a:cubicBezTo>
                  <a:pt x="204" y="94"/>
                  <a:pt x="204" y="94"/>
                  <a:pt x="204" y="94"/>
                </a:cubicBezTo>
                <a:cubicBezTo>
                  <a:pt x="204" y="298"/>
                  <a:pt x="204" y="298"/>
                  <a:pt x="204" y="298"/>
                </a:cubicBezTo>
                <a:cubicBezTo>
                  <a:pt x="265" y="298"/>
                  <a:pt x="265" y="298"/>
                  <a:pt x="265" y="298"/>
                </a:cubicBezTo>
                <a:cubicBezTo>
                  <a:pt x="265" y="94"/>
                  <a:pt x="265" y="94"/>
                  <a:pt x="265" y="94"/>
                </a:cubicBezTo>
                <a:moveTo>
                  <a:pt x="675" y="317"/>
                </a:moveTo>
                <a:cubicBezTo>
                  <a:pt x="654" y="317"/>
                  <a:pt x="637" y="333"/>
                  <a:pt x="637" y="354"/>
                </a:cubicBezTo>
                <a:cubicBezTo>
                  <a:pt x="637" y="375"/>
                  <a:pt x="654" y="394"/>
                  <a:pt x="675" y="394"/>
                </a:cubicBezTo>
                <a:cubicBezTo>
                  <a:pt x="696" y="394"/>
                  <a:pt x="715" y="375"/>
                  <a:pt x="715" y="354"/>
                </a:cubicBezTo>
                <a:cubicBezTo>
                  <a:pt x="715" y="333"/>
                  <a:pt x="696" y="317"/>
                  <a:pt x="675" y="317"/>
                </a:cubicBezTo>
                <a:moveTo>
                  <a:pt x="513" y="185"/>
                </a:moveTo>
                <a:cubicBezTo>
                  <a:pt x="513" y="139"/>
                  <a:pt x="513" y="139"/>
                  <a:pt x="513" y="139"/>
                </a:cubicBezTo>
                <a:cubicBezTo>
                  <a:pt x="525" y="139"/>
                  <a:pt x="539" y="139"/>
                  <a:pt x="546" y="146"/>
                </a:cubicBezTo>
                <a:cubicBezTo>
                  <a:pt x="551" y="150"/>
                  <a:pt x="551" y="155"/>
                  <a:pt x="551" y="162"/>
                </a:cubicBezTo>
                <a:cubicBezTo>
                  <a:pt x="551" y="178"/>
                  <a:pt x="541" y="185"/>
                  <a:pt x="513" y="185"/>
                </a:cubicBezTo>
                <a:moveTo>
                  <a:pt x="234" y="0"/>
                </a:moveTo>
                <a:cubicBezTo>
                  <a:pt x="213" y="0"/>
                  <a:pt x="195" y="17"/>
                  <a:pt x="195" y="38"/>
                </a:cubicBezTo>
                <a:cubicBezTo>
                  <a:pt x="195" y="59"/>
                  <a:pt x="213" y="75"/>
                  <a:pt x="234" y="75"/>
                </a:cubicBezTo>
                <a:cubicBezTo>
                  <a:pt x="255" y="75"/>
                  <a:pt x="272" y="59"/>
                  <a:pt x="272" y="38"/>
                </a:cubicBezTo>
                <a:cubicBezTo>
                  <a:pt x="272" y="17"/>
                  <a:pt x="255" y="0"/>
                  <a:pt x="234" y="0"/>
                </a:cubicBezTo>
              </a:path>
            </a:pathLst>
          </a:custGeom>
          <a:solidFill>
            <a:srgbClr val="000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25589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406400" y="4560570"/>
            <a:ext cx="6502400" cy="4320540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Freeform 8"/>
          <p:cNvSpPr>
            <a:spLocks noEditPoints="1"/>
          </p:cNvSpPr>
          <p:nvPr/>
        </p:nvSpPr>
        <p:spPr bwMode="auto">
          <a:xfrm>
            <a:off x="6464428" y="9026563"/>
            <a:ext cx="457200" cy="191099"/>
          </a:xfrm>
          <a:custGeom>
            <a:avLst/>
            <a:gdLst>
              <a:gd name="T0" fmla="*/ 0 w 942"/>
              <a:gd name="T1" fmla="*/ 197 h 394"/>
              <a:gd name="T2" fmla="*/ 185 w 942"/>
              <a:gd name="T3" fmla="*/ 270 h 394"/>
              <a:gd name="T4" fmla="*/ 108 w 942"/>
              <a:gd name="T5" fmla="*/ 244 h 394"/>
              <a:gd name="T6" fmla="*/ 108 w 942"/>
              <a:gd name="T7" fmla="*/ 150 h 394"/>
              <a:gd name="T8" fmla="*/ 185 w 942"/>
              <a:gd name="T9" fmla="*/ 122 h 394"/>
              <a:gd name="T10" fmla="*/ 940 w 942"/>
              <a:gd name="T11" fmla="*/ 94 h 394"/>
              <a:gd name="T12" fmla="*/ 940 w 942"/>
              <a:gd name="T13" fmla="*/ 94 h 394"/>
              <a:gd name="T14" fmla="*/ 865 w 942"/>
              <a:gd name="T15" fmla="*/ 94 h 394"/>
              <a:gd name="T16" fmla="*/ 811 w 942"/>
              <a:gd name="T17" fmla="*/ 94 h 394"/>
              <a:gd name="T18" fmla="*/ 799 w 942"/>
              <a:gd name="T19" fmla="*/ 188 h 394"/>
              <a:gd name="T20" fmla="*/ 792 w 942"/>
              <a:gd name="T21" fmla="*/ 298 h 394"/>
              <a:gd name="T22" fmla="*/ 869 w 942"/>
              <a:gd name="T23" fmla="*/ 298 h 394"/>
              <a:gd name="T24" fmla="*/ 872 w 942"/>
              <a:gd name="T25" fmla="*/ 188 h 394"/>
              <a:gd name="T26" fmla="*/ 705 w 942"/>
              <a:gd name="T27" fmla="*/ 94 h 394"/>
              <a:gd name="T28" fmla="*/ 644 w 942"/>
              <a:gd name="T29" fmla="*/ 298 h 394"/>
              <a:gd name="T30" fmla="*/ 705 w 942"/>
              <a:gd name="T31" fmla="*/ 94 h 394"/>
              <a:gd name="T32" fmla="*/ 452 w 942"/>
              <a:gd name="T33" fmla="*/ 94 h 394"/>
              <a:gd name="T34" fmla="*/ 513 w 942"/>
              <a:gd name="T35" fmla="*/ 298 h 394"/>
              <a:gd name="T36" fmla="*/ 553 w 942"/>
              <a:gd name="T37" fmla="*/ 298 h 394"/>
              <a:gd name="T38" fmla="*/ 569 w 942"/>
              <a:gd name="T39" fmla="*/ 216 h 394"/>
              <a:gd name="T40" fmla="*/ 590 w 942"/>
              <a:gd name="T41" fmla="*/ 113 h 394"/>
              <a:gd name="T42" fmla="*/ 436 w 942"/>
              <a:gd name="T43" fmla="*/ 94 h 394"/>
              <a:gd name="T44" fmla="*/ 281 w 942"/>
              <a:gd name="T45" fmla="*/ 148 h 394"/>
              <a:gd name="T46" fmla="*/ 328 w 942"/>
              <a:gd name="T47" fmla="*/ 298 h 394"/>
              <a:gd name="T48" fmla="*/ 389 w 942"/>
              <a:gd name="T49" fmla="*/ 148 h 394"/>
              <a:gd name="T50" fmla="*/ 436 w 942"/>
              <a:gd name="T51" fmla="*/ 94 h 394"/>
              <a:gd name="T52" fmla="*/ 204 w 942"/>
              <a:gd name="T53" fmla="*/ 94 h 394"/>
              <a:gd name="T54" fmla="*/ 265 w 942"/>
              <a:gd name="T55" fmla="*/ 298 h 394"/>
              <a:gd name="T56" fmla="*/ 675 w 942"/>
              <a:gd name="T57" fmla="*/ 317 h 394"/>
              <a:gd name="T58" fmla="*/ 675 w 942"/>
              <a:gd name="T59" fmla="*/ 394 h 394"/>
              <a:gd name="T60" fmla="*/ 675 w 942"/>
              <a:gd name="T61" fmla="*/ 317 h 394"/>
              <a:gd name="T62" fmla="*/ 513 w 942"/>
              <a:gd name="T63" fmla="*/ 139 h 394"/>
              <a:gd name="T64" fmla="*/ 551 w 942"/>
              <a:gd name="T65" fmla="*/ 162 h 394"/>
              <a:gd name="T66" fmla="*/ 234 w 942"/>
              <a:gd name="T67" fmla="*/ 0 h 394"/>
              <a:gd name="T68" fmla="*/ 234 w 942"/>
              <a:gd name="T69" fmla="*/ 75 h 394"/>
              <a:gd name="T70" fmla="*/ 234 w 942"/>
              <a:gd name="T71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42" h="394">
                <a:moveTo>
                  <a:pt x="108" y="89"/>
                </a:moveTo>
                <a:cubicBezTo>
                  <a:pt x="47" y="89"/>
                  <a:pt x="0" y="136"/>
                  <a:pt x="0" y="197"/>
                </a:cubicBezTo>
                <a:cubicBezTo>
                  <a:pt x="0" y="256"/>
                  <a:pt x="47" y="303"/>
                  <a:pt x="108" y="303"/>
                </a:cubicBezTo>
                <a:cubicBezTo>
                  <a:pt x="138" y="303"/>
                  <a:pt x="164" y="291"/>
                  <a:pt x="185" y="270"/>
                </a:cubicBezTo>
                <a:cubicBezTo>
                  <a:pt x="152" y="218"/>
                  <a:pt x="152" y="218"/>
                  <a:pt x="152" y="218"/>
                </a:cubicBezTo>
                <a:cubicBezTo>
                  <a:pt x="143" y="232"/>
                  <a:pt x="124" y="244"/>
                  <a:pt x="108" y="244"/>
                </a:cubicBezTo>
                <a:cubicBezTo>
                  <a:pt x="82" y="244"/>
                  <a:pt x="61" y="223"/>
                  <a:pt x="61" y="197"/>
                </a:cubicBezTo>
                <a:cubicBezTo>
                  <a:pt x="61" y="171"/>
                  <a:pt x="82" y="150"/>
                  <a:pt x="108" y="150"/>
                </a:cubicBezTo>
                <a:cubicBezTo>
                  <a:pt x="124" y="150"/>
                  <a:pt x="143" y="160"/>
                  <a:pt x="152" y="174"/>
                </a:cubicBezTo>
                <a:cubicBezTo>
                  <a:pt x="185" y="122"/>
                  <a:pt x="185" y="122"/>
                  <a:pt x="185" y="122"/>
                </a:cubicBezTo>
                <a:cubicBezTo>
                  <a:pt x="164" y="101"/>
                  <a:pt x="138" y="89"/>
                  <a:pt x="108" y="89"/>
                </a:cubicBezTo>
                <a:moveTo>
                  <a:pt x="940" y="94"/>
                </a:moveTo>
                <a:cubicBezTo>
                  <a:pt x="940" y="94"/>
                  <a:pt x="940" y="94"/>
                  <a:pt x="940" y="94"/>
                </a:cubicBezTo>
                <a:cubicBezTo>
                  <a:pt x="940" y="94"/>
                  <a:pt x="940" y="94"/>
                  <a:pt x="940" y="94"/>
                </a:cubicBezTo>
                <a:moveTo>
                  <a:pt x="940" y="94"/>
                </a:moveTo>
                <a:cubicBezTo>
                  <a:pt x="865" y="94"/>
                  <a:pt x="865" y="94"/>
                  <a:pt x="865" y="94"/>
                </a:cubicBezTo>
                <a:cubicBezTo>
                  <a:pt x="836" y="136"/>
                  <a:pt x="836" y="136"/>
                  <a:pt x="836" y="136"/>
                </a:cubicBezTo>
                <a:cubicBezTo>
                  <a:pt x="811" y="94"/>
                  <a:pt x="811" y="94"/>
                  <a:pt x="811" y="94"/>
                </a:cubicBezTo>
                <a:cubicBezTo>
                  <a:pt x="736" y="94"/>
                  <a:pt x="736" y="94"/>
                  <a:pt x="736" y="94"/>
                </a:cubicBezTo>
                <a:cubicBezTo>
                  <a:pt x="799" y="188"/>
                  <a:pt x="799" y="188"/>
                  <a:pt x="799" y="188"/>
                </a:cubicBezTo>
                <a:cubicBezTo>
                  <a:pt x="717" y="298"/>
                  <a:pt x="717" y="298"/>
                  <a:pt x="717" y="298"/>
                </a:cubicBezTo>
                <a:cubicBezTo>
                  <a:pt x="792" y="298"/>
                  <a:pt x="792" y="298"/>
                  <a:pt x="792" y="298"/>
                </a:cubicBezTo>
                <a:cubicBezTo>
                  <a:pt x="834" y="239"/>
                  <a:pt x="834" y="239"/>
                  <a:pt x="834" y="239"/>
                </a:cubicBezTo>
                <a:cubicBezTo>
                  <a:pt x="869" y="298"/>
                  <a:pt x="869" y="298"/>
                  <a:pt x="869" y="298"/>
                </a:cubicBezTo>
                <a:cubicBezTo>
                  <a:pt x="942" y="298"/>
                  <a:pt x="942" y="298"/>
                  <a:pt x="942" y="298"/>
                </a:cubicBezTo>
                <a:cubicBezTo>
                  <a:pt x="872" y="188"/>
                  <a:pt x="872" y="188"/>
                  <a:pt x="872" y="188"/>
                </a:cubicBezTo>
                <a:cubicBezTo>
                  <a:pt x="940" y="94"/>
                  <a:pt x="940" y="94"/>
                  <a:pt x="940" y="94"/>
                </a:cubicBezTo>
                <a:moveTo>
                  <a:pt x="705" y="94"/>
                </a:moveTo>
                <a:cubicBezTo>
                  <a:pt x="644" y="94"/>
                  <a:pt x="644" y="94"/>
                  <a:pt x="644" y="94"/>
                </a:cubicBezTo>
                <a:cubicBezTo>
                  <a:pt x="644" y="298"/>
                  <a:pt x="644" y="298"/>
                  <a:pt x="644" y="298"/>
                </a:cubicBezTo>
                <a:cubicBezTo>
                  <a:pt x="705" y="298"/>
                  <a:pt x="705" y="298"/>
                  <a:pt x="705" y="298"/>
                </a:cubicBezTo>
                <a:cubicBezTo>
                  <a:pt x="705" y="94"/>
                  <a:pt x="705" y="94"/>
                  <a:pt x="705" y="94"/>
                </a:cubicBezTo>
                <a:moveTo>
                  <a:pt x="534" y="94"/>
                </a:moveTo>
                <a:cubicBezTo>
                  <a:pt x="452" y="94"/>
                  <a:pt x="452" y="94"/>
                  <a:pt x="452" y="94"/>
                </a:cubicBezTo>
                <a:cubicBezTo>
                  <a:pt x="452" y="298"/>
                  <a:pt x="452" y="298"/>
                  <a:pt x="452" y="298"/>
                </a:cubicBezTo>
                <a:cubicBezTo>
                  <a:pt x="513" y="298"/>
                  <a:pt x="513" y="298"/>
                  <a:pt x="513" y="298"/>
                </a:cubicBezTo>
                <a:cubicBezTo>
                  <a:pt x="513" y="237"/>
                  <a:pt x="513" y="237"/>
                  <a:pt x="513" y="237"/>
                </a:cubicBezTo>
                <a:cubicBezTo>
                  <a:pt x="553" y="298"/>
                  <a:pt x="553" y="298"/>
                  <a:pt x="553" y="298"/>
                </a:cubicBezTo>
                <a:cubicBezTo>
                  <a:pt x="630" y="298"/>
                  <a:pt x="630" y="298"/>
                  <a:pt x="630" y="298"/>
                </a:cubicBezTo>
                <a:cubicBezTo>
                  <a:pt x="569" y="216"/>
                  <a:pt x="569" y="216"/>
                  <a:pt x="569" y="216"/>
                </a:cubicBezTo>
                <a:cubicBezTo>
                  <a:pt x="593" y="209"/>
                  <a:pt x="607" y="188"/>
                  <a:pt x="607" y="160"/>
                </a:cubicBezTo>
                <a:cubicBezTo>
                  <a:pt x="607" y="141"/>
                  <a:pt x="600" y="124"/>
                  <a:pt x="590" y="113"/>
                </a:cubicBezTo>
                <a:cubicBezTo>
                  <a:pt x="576" y="101"/>
                  <a:pt x="558" y="94"/>
                  <a:pt x="534" y="94"/>
                </a:cubicBezTo>
                <a:moveTo>
                  <a:pt x="436" y="94"/>
                </a:moveTo>
                <a:cubicBezTo>
                  <a:pt x="281" y="94"/>
                  <a:pt x="281" y="94"/>
                  <a:pt x="281" y="94"/>
                </a:cubicBezTo>
                <a:cubicBezTo>
                  <a:pt x="281" y="148"/>
                  <a:pt x="281" y="148"/>
                  <a:pt x="281" y="148"/>
                </a:cubicBezTo>
                <a:cubicBezTo>
                  <a:pt x="328" y="148"/>
                  <a:pt x="328" y="148"/>
                  <a:pt x="328" y="148"/>
                </a:cubicBezTo>
                <a:cubicBezTo>
                  <a:pt x="328" y="298"/>
                  <a:pt x="328" y="298"/>
                  <a:pt x="328" y="298"/>
                </a:cubicBezTo>
                <a:cubicBezTo>
                  <a:pt x="389" y="298"/>
                  <a:pt x="389" y="298"/>
                  <a:pt x="389" y="298"/>
                </a:cubicBezTo>
                <a:cubicBezTo>
                  <a:pt x="389" y="148"/>
                  <a:pt x="389" y="148"/>
                  <a:pt x="389" y="148"/>
                </a:cubicBezTo>
                <a:cubicBezTo>
                  <a:pt x="436" y="148"/>
                  <a:pt x="436" y="148"/>
                  <a:pt x="436" y="148"/>
                </a:cubicBezTo>
                <a:cubicBezTo>
                  <a:pt x="436" y="94"/>
                  <a:pt x="436" y="94"/>
                  <a:pt x="436" y="94"/>
                </a:cubicBezTo>
                <a:moveTo>
                  <a:pt x="265" y="94"/>
                </a:moveTo>
                <a:cubicBezTo>
                  <a:pt x="204" y="94"/>
                  <a:pt x="204" y="94"/>
                  <a:pt x="204" y="94"/>
                </a:cubicBezTo>
                <a:cubicBezTo>
                  <a:pt x="204" y="298"/>
                  <a:pt x="204" y="298"/>
                  <a:pt x="204" y="298"/>
                </a:cubicBezTo>
                <a:cubicBezTo>
                  <a:pt x="265" y="298"/>
                  <a:pt x="265" y="298"/>
                  <a:pt x="265" y="298"/>
                </a:cubicBezTo>
                <a:cubicBezTo>
                  <a:pt x="265" y="94"/>
                  <a:pt x="265" y="94"/>
                  <a:pt x="265" y="94"/>
                </a:cubicBezTo>
                <a:moveTo>
                  <a:pt x="675" y="317"/>
                </a:moveTo>
                <a:cubicBezTo>
                  <a:pt x="654" y="317"/>
                  <a:pt x="637" y="333"/>
                  <a:pt x="637" y="354"/>
                </a:cubicBezTo>
                <a:cubicBezTo>
                  <a:pt x="637" y="375"/>
                  <a:pt x="654" y="394"/>
                  <a:pt x="675" y="394"/>
                </a:cubicBezTo>
                <a:cubicBezTo>
                  <a:pt x="696" y="394"/>
                  <a:pt x="715" y="375"/>
                  <a:pt x="715" y="354"/>
                </a:cubicBezTo>
                <a:cubicBezTo>
                  <a:pt x="715" y="333"/>
                  <a:pt x="696" y="317"/>
                  <a:pt x="675" y="317"/>
                </a:cubicBezTo>
                <a:moveTo>
                  <a:pt x="513" y="185"/>
                </a:moveTo>
                <a:cubicBezTo>
                  <a:pt x="513" y="139"/>
                  <a:pt x="513" y="139"/>
                  <a:pt x="513" y="139"/>
                </a:cubicBezTo>
                <a:cubicBezTo>
                  <a:pt x="525" y="139"/>
                  <a:pt x="539" y="139"/>
                  <a:pt x="546" y="146"/>
                </a:cubicBezTo>
                <a:cubicBezTo>
                  <a:pt x="551" y="150"/>
                  <a:pt x="551" y="155"/>
                  <a:pt x="551" y="162"/>
                </a:cubicBezTo>
                <a:cubicBezTo>
                  <a:pt x="551" y="178"/>
                  <a:pt x="541" y="185"/>
                  <a:pt x="513" y="185"/>
                </a:cubicBezTo>
                <a:moveTo>
                  <a:pt x="234" y="0"/>
                </a:moveTo>
                <a:cubicBezTo>
                  <a:pt x="213" y="0"/>
                  <a:pt x="195" y="17"/>
                  <a:pt x="195" y="38"/>
                </a:cubicBezTo>
                <a:cubicBezTo>
                  <a:pt x="195" y="59"/>
                  <a:pt x="213" y="75"/>
                  <a:pt x="234" y="75"/>
                </a:cubicBezTo>
                <a:cubicBezTo>
                  <a:pt x="255" y="75"/>
                  <a:pt x="272" y="59"/>
                  <a:pt x="272" y="38"/>
                </a:cubicBezTo>
                <a:cubicBezTo>
                  <a:pt x="272" y="17"/>
                  <a:pt x="255" y="0"/>
                  <a:pt x="234" y="0"/>
                </a:cubicBezTo>
              </a:path>
            </a:pathLst>
          </a:custGeom>
          <a:solidFill>
            <a:srgbClr val="00000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72404" y="8890273"/>
            <a:ext cx="6611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11" name="Slide Number Placeholder 4"/>
          <p:cNvSpPr>
            <a:spLocks noGrp="1"/>
          </p:cNvSpPr>
          <p:nvPr>
            <p:ph type="sldNum" sz="quarter" idx="5"/>
          </p:nvPr>
        </p:nvSpPr>
        <p:spPr>
          <a:xfrm>
            <a:off x="331541" y="9010957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33326" y="9010956"/>
            <a:ext cx="35735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10882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 smtClean="0">
                <a:solidFill>
                  <a:schemeClr val="bg2"/>
                </a:solidFill>
                <a:latin typeface="Arial" pitchFamily="34" charset="0"/>
                <a:ea typeface="Arial"/>
                <a:cs typeface="Arial"/>
              </a:rPr>
              <a:t>© 2015 Citrix | Confidential </a:t>
            </a:r>
          </a:p>
        </p:txBody>
      </p:sp>
      <p:sp>
        <p:nvSpPr>
          <p:cNvPr id="10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07664"/>
            <a:ext cx="6505842" cy="3659536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3441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115330" indent="-115330" algn="l" defTabSz="1088291" rtl="0" eaLnBrk="1" latinLnBrk="0" hangingPunct="1">
      <a:lnSpc>
        <a:spcPct val="95000"/>
      </a:lnSpc>
      <a:spcBef>
        <a:spcPts val="533"/>
      </a:spcBef>
      <a:buFont typeface="Arial" pitchFamily="34" charset="0"/>
      <a:buChar char="•"/>
      <a:defRPr sz="1400" kern="1200">
        <a:solidFill>
          <a:srgbClr val="000000"/>
        </a:solidFill>
        <a:latin typeface="+mn-lt"/>
        <a:ea typeface="+mn-ea"/>
        <a:cs typeface="+mn-cs"/>
      </a:defRPr>
    </a:lvl1pPr>
    <a:lvl2pPr marL="230659" indent="-115330" algn="l" defTabSz="1088291" rtl="0" eaLnBrk="1" latinLnBrk="0" hangingPunct="1">
      <a:lnSpc>
        <a:spcPct val="85000"/>
      </a:lnSpc>
      <a:spcBef>
        <a:spcPts val="133"/>
      </a:spcBef>
      <a:spcAft>
        <a:spcPts val="133"/>
      </a:spcAft>
      <a:buFont typeface="Lucida Grande"/>
      <a:buChar char="–"/>
      <a:defRPr sz="1200" kern="1200">
        <a:solidFill>
          <a:srgbClr val="000000"/>
        </a:solidFill>
        <a:latin typeface="+mn-lt"/>
        <a:ea typeface="+mn-ea"/>
        <a:cs typeface="+mn-cs"/>
      </a:defRPr>
    </a:lvl2pPr>
    <a:lvl3pPr marL="341757" indent="-111098" algn="l" defTabSz="1088291" rtl="0" eaLnBrk="1" latinLnBrk="0" hangingPunct="1">
      <a:lnSpc>
        <a:spcPct val="85000"/>
      </a:lnSpc>
      <a:spcBef>
        <a:spcPts val="133"/>
      </a:spcBef>
      <a:spcAft>
        <a:spcPts val="133"/>
      </a:spcAft>
      <a:buFont typeface="Lucida Grande"/>
      <a:buChar char="–"/>
      <a:defRPr sz="1000" kern="1200">
        <a:solidFill>
          <a:srgbClr val="000000"/>
        </a:solidFill>
        <a:latin typeface="+mn-lt"/>
        <a:ea typeface="+mn-ea"/>
        <a:cs typeface="+mn-cs"/>
      </a:defRPr>
    </a:lvl3pPr>
    <a:lvl4pPr marL="457086" indent="-115330" algn="l" defTabSz="1088291" rtl="0" eaLnBrk="1" latinLnBrk="0" hangingPunct="1">
      <a:lnSpc>
        <a:spcPct val="85000"/>
      </a:lnSpc>
      <a:spcBef>
        <a:spcPts val="133"/>
      </a:spcBef>
      <a:spcAft>
        <a:spcPts val="133"/>
      </a:spcAft>
      <a:buFont typeface="Lucida Grande"/>
      <a:buChar char="–"/>
      <a:defRPr sz="900" kern="1200">
        <a:solidFill>
          <a:srgbClr val="000000"/>
        </a:solidFill>
        <a:latin typeface="+mn-lt"/>
        <a:ea typeface="+mn-ea"/>
        <a:cs typeface="+mn-cs"/>
      </a:defRPr>
    </a:lvl4pPr>
    <a:lvl5pPr marL="572416" indent="-115330" algn="l" defTabSz="1088291" rtl="0" eaLnBrk="1" latinLnBrk="0" hangingPunct="1">
      <a:lnSpc>
        <a:spcPct val="85000"/>
      </a:lnSpc>
      <a:spcBef>
        <a:spcPts val="133"/>
      </a:spcBef>
      <a:spcAft>
        <a:spcPts val="133"/>
      </a:spcAft>
      <a:buFont typeface="Lucida Grande"/>
      <a:buChar char="–"/>
      <a:defRPr sz="800" kern="1200">
        <a:solidFill>
          <a:srgbClr val="000000"/>
        </a:solidFill>
        <a:latin typeface="+mn-lt"/>
        <a:ea typeface="+mn-ea"/>
        <a:cs typeface="+mn-cs"/>
      </a:defRPr>
    </a:lvl5pPr>
    <a:lvl6pPr marL="2720726" algn="l" defTabSz="108829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64872" algn="l" defTabSz="108829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09017" algn="l" defTabSz="108829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53162" algn="l" defTabSz="108829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BA7D1-EE9A-0241-B0CB-67F65CFD4A8F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10" name="Notes Placeholder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9073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sz="1400" kern="1200" baseline="0" dirty="0" smtClean="0">
              <a:solidFill>
                <a:srgbClr val="000000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BA7D1-EE9A-0241-B0CB-67F65CFD4A8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5022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BA7D1-EE9A-0241-B0CB-67F65CFD4A8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60532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BA7D1-EE9A-0241-B0CB-67F65CFD4A8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1586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BA7D1-EE9A-0241-B0CB-67F65CFD4A8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669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b="1" dirty="0" smtClean="0"/>
              <a:t>https://</a:t>
            </a:r>
            <a:r>
              <a:rPr lang="en-US" altLang="zh-CN" sz="1200" b="1" dirty="0" err="1" smtClean="0"/>
              <a:t>www.citrix.com</a:t>
            </a:r>
            <a:r>
              <a:rPr lang="en-US" altLang="zh-CN" sz="1200" b="1" dirty="0" smtClean="0"/>
              <a:t>/support/product-lifecycle/</a:t>
            </a:r>
            <a:r>
              <a:rPr lang="en-US" altLang="zh-CN" sz="1200" b="1" dirty="0" err="1" smtClean="0"/>
              <a:t>milestones.html</a:t>
            </a:r>
            <a:endParaRPr lang="zh-CN" altLang="en-US" sz="1200" b="1" dirty="0" smtClean="0"/>
          </a:p>
          <a:p>
            <a:r>
              <a:rPr lang="en-US" sz="1200" b="1" dirty="0" smtClean="0"/>
              <a:t>General Availability (GA)</a:t>
            </a:r>
            <a:endParaRPr lang="zh-CN" altLang="en-US" sz="1200" b="1" dirty="0" smtClean="0"/>
          </a:p>
          <a:p>
            <a:pPr marL="0" indent="0">
              <a:buNone/>
            </a:pPr>
            <a:r>
              <a:rPr lang="en-US" sz="1200" dirty="0" smtClean="0"/>
              <a:t> The date that signifies when a new product release may be ordered and fulfilled in all applicable languages, discount programs, delivery methods, and worldwide geographies.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1A989-5E8B-4E49-BDF8-C2A23515B5C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0321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https://</a:t>
            </a:r>
            <a:r>
              <a:rPr lang="en-US" dirty="0" err="1" smtClean="0"/>
              <a:t>www.citrix.com</a:t>
            </a:r>
            <a:r>
              <a:rPr lang="en-US" dirty="0" smtClean="0"/>
              <a:t>/support/product-lifecycle/product-</a:t>
            </a:r>
            <a:r>
              <a:rPr lang="en-US" dirty="0" err="1" smtClean="0"/>
              <a:t>matrix.html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1A989-5E8B-4E49-BDF8-C2A23515B5C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894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BA7D1-EE9A-0241-B0CB-67F65CFD4A8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5274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BA7D1-EE9A-0241-B0CB-67F65CFD4A8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68111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88291" rtl="0" eaLnBrk="1" fontAlgn="auto" latinLnBrk="0" hangingPunct="1">
              <a:lnSpc>
                <a:spcPct val="95000"/>
              </a:lnSpc>
              <a:spcBef>
                <a:spcPts val="533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BA7D1-EE9A-0241-B0CB-67F65CFD4A8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3407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BA7D1-EE9A-0241-B0CB-67F65CFD4A8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52561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BA7D1-EE9A-0241-B0CB-67F65CFD4A8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4959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BA7D1-EE9A-0241-B0CB-67F65CFD4A8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895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BA7D1-EE9A-0241-B0CB-67F65CFD4A8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26088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BA7D1-EE9A-0241-B0CB-67F65CFD4A8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78499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BA7D1-EE9A-0241-B0CB-67F65CFD4A8F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34480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BA7D1-EE9A-0241-B0CB-67F65CFD4A8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6906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BA7D1-EE9A-0241-B0CB-67F65CFD4A8F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3" name="Slide Image Placeholder 2"/>
          <p:cNvSpPr>
            <a:spLocks noGrp="1" noRot="1" noChangeAspect="1"/>
          </p:cNvSpPr>
          <p:nvPr>
            <p:ph type="sldImg"/>
          </p:nvPr>
        </p:nvSpPr>
        <p:spPr>
          <a:xfrm>
            <a:off x="411163" y="608013"/>
            <a:ext cx="6502400" cy="3659187"/>
          </a:xfrm>
        </p:spPr>
      </p:sp>
      <p:sp>
        <p:nvSpPr>
          <p:cNvPr id="5" name="Notes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747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e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5" hasCustomPrompt="1"/>
          </p:nvPr>
        </p:nvSpPr>
        <p:spPr>
          <a:xfrm>
            <a:off x="423168" y="3250983"/>
            <a:ext cx="7491615" cy="646331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0" indent="0">
              <a:buNone/>
              <a:defRPr sz="3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 smtClean="0"/>
              <a:t>Presentation Title Placeholder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907" y="1940843"/>
            <a:ext cx="1280054" cy="53030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 Placeholder 5"/>
          <p:cNvSpPr>
            <a:spLocks noGrp="1"/>
          </p:cNvSpPr>
          <p:nvPr>
            <p:ph type="body" sz="quarter" idx="13" hasCustomPrompt="1"/>
          </p:nvPr>
        </p:nvSpPr>
        <p:spPr>
          <a:xfrm>
            <a:off x="444162" y="3886990"/>
            <a:ext cx="7470622" cy="32530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 defTabSz="1088291" rtl="0" eaLnBrk="1" latinLnBrk="0" hangingPunct="1">
              <a:lnSpc>
                <a:spcPts val="1700"/>
              </a:lnSpc>
              <a:buNone/>
              <a:defRPr lang="en-US" sz="2000" kern="1200" cap="none" spc="0" baseline="0" dirty="0" smtClean="0">
                <a:solidFill>
                  <a:srgbClr val="FFFFFF">
                    <a:lumMod val="50000"/>
                  </a:srgb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1088291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Subtitle Placeholder</a:t>
            </a:r>
          </a:p>
        </p:txBody>
      </p:sp>
      <p:sp>
        <p:nvSpPr>
          <p:cNvPr id="11" name="TextBox 10"/>
          <p:cNvSpPr txBox="1"/>
          <p:nvPr userDrawn="1"/>
        </p:nvSpPr>
        <p:spPr>
          <a:xfrm>
            <a:off x="429994" y="6586591"/>
            <a:ext cx="434891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10882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v2 March </a:t>
            </a:r>
            <a:r>
              <a:rPr lang="en-US" sz="800" dirty="0" smtClean="0">
                <a:solidFill>
                  <a:schemeClr val="bg2"/>
                </a:solidFill>
                <a:latin typeface="Arial" pitchFamily="34" charset="0"/>
                <a:ea typeface="Arial"/>
                <a:cs typeface="Arial"/>
              </a:rPr>
              <a:t>© 2015 Citrix | Confidential</a:t>
            </a:r>
          </a:p>
        </p:txBody>
      </p:sp>
      <p:pic>
        <p:nvPicPr>
          <p:cNvPr id="10" name="Picture 9" descr="Citrix_Logo_Black_v2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669" y="1933457"/>
            <a:ext cx="1375696" cy="514717"/>
          </a:xfrm>
          <a:prstGeom prst="rect">
            <a:avLst/>
          </a:prstGeom>
        </p:spPr>
      </p:pic>
      <p:sp>
        <p:nvSpPr>
          <p:cNvPr id="25" name="Text Placeholder 8"/>
          <p:cNvSpPr>
            <a:spLocks noGrp="1"/>
          </p:cNvSpPr>
          <p:nvPr>
            <p:ph type="body" sz="quarter" idx="18" hasCustomPrompt="1"/>
          </p:nvPr>
        </p:nvSpPr>
        <p:spPr>
          <a:xfrm>
            <a:off x="447272" y="4484152"/>
            <a:ext cx="7467511" cy="365760"/>
          </a:xfrm>
        </p:spPr>
        <p:txBody>
          <a:bodyPr anchor="ctr"/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 smtClean="0"/>
              <a:t>Presenter</a:t>
            </a:r>
            <a:endParaRPr lang="en-US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9" hasCustomPrompt="1"/>
          </p:nvPr>
        </p:nvSpPr>
        <p:spPr>
          <a:xfrm>
            <a:off x="452516" y="4818713"/>
            <a:ext cx="7462267" cy="365760"/>
          </a:xfrm>
        </p:spPr>
        <p:txBody>
          <a:bodyPr anchor="ctr"/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 smtClean="0"/>
              <a:t>Job Title</a:t>
            </a: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20" hasCustomPrompt="1"/>
          </p:nvPr>
        </p:nvSpPr>
        <p:spPr>
          <a:xfrm>
            <a:off x="452516" y="5153273"/>
            <a:ext cx="7462267" cy="365760"/>
          </a:xfrm>
        </p:spPr>
        <p:txBody>
          <a:bodyPr anchor="ctr"/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 smtClean="0"/>
              <a:t>Date</a:t>
            </a:r>
            <a:endParaRPr lang="en-US" dirty="0"/>
          </a:p>
        </p:txBody>
      </p:sp>
      <p:pic>
        <p:nvPicPr>
          <p:cNvPr id="16" name="Picture Placeholder 13" descr="Overhead_RGB_lowres.jpg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28000" y="1"/>
            <a:ext cx="406082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2861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lternat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5" hasCustomPrompt="1"/>
          </p:nvPr>
        </p:nvSpPr>
        <p:spPr>
          <a:xfrm>
            <a:off x="420624" y="3250983"/>
            <a:ext cx="7488936" cy="646331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0" indent="0">
              <a:buNone/>
              <a:defRPr sz="3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 smtClean="0"/>
              <a:t>Presentation Title Placeholder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907" y="1940843"/>
            <a:ext cx="1280054" cy="53030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 Placeholder 5"/>
          <p:cNvSpPr>
            <a:spLocks noGrp="1"/>
          </p:cNvSpPr>
          <p:nvPr>
            <p:ph type="body" sz="quarter" idx="13" hasCustomPrompt="1"/>
          </p:nvPr>
        </p:nvSpPr>
        <p:spPr>
          <a:xfrm>
            <a:off x="444162" y="3886990"/>
            <a:ext cx="7470622" cy="325303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l" defTabSz="1088291" rtl="0" eaLnBrk="1" latinLnBrk="0" hangingPunct="1">
              <a:lnSpc>
                <a:spcPts val="1700"/>
              </a:lnSpc>
              <a:buNone/>
              <a:defRPr lang="en-US" sz="2000" kern="1200" cap="none" spc="0" baseline="0" dirty="0" smtClean="0">
                <a:solidFill>
                  <a:srgbClr val="FFFFFF">
                    <a:lumMod val="50000"/>
                  </a:srgb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1088291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Subtitle Placeholder</a:t>
            </a:r>
          </a:p>
        </p:txBody>
      </p:sp>
      <p:sp>
        <p:nvSpPr>
          <p:cNvPr id="11" name="TextBox 10"/>
          <p:cNvSpPr txBox="1"/>
          <p:nvPr userDrawn="1"/>
        </p:nvSpPr>
        <p:spPr>
          <a:xfrm>
            <a:off x="429994" y="6586591"/>
            <a:ext cx="434891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10882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v2 March </a:t>
            </a:r>
            <a:r>
              <a:rPr lang="en-US" sz="800" dirty="0" smtClean="0">
                <a:solidFill>
                  <a:schemeClr val="bg2"/>
                </a:solidFill>
                <a:latin typeface="Arial" pitchFamily="34" charset="0"/>
                <a:ea typeface="Arial"/>
                <a:cs typeface="Arial"/>
              </a:rPr>
              <a:t>© 2015 Citrix | Confidential</a:t>
            </a:r>
          </a:p>
        </p:txBody>
      </p:sp>
      <p:pic>
        <p:nvPicPr>
          <p:cNvPr id="10" name="Picture 9" descr="Citrix_Logo_Black_v2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669" y="1933457"/>
            <a:ext cx="1375696" cy="514717"/>
          </a:xfrm>
          <a:prstGeom prst="rect">
            <a:avLst/>
          </a:prstGeom>
        </p:spPr>
      </p:pic>
      <p:sp>
        <p:nvSpPr>
          <p:cNvPr id="25" name="Text Placeholder 8"/>
          <p:cNvSpPr>
            <a:spLocks noGrp="1"/>
          </p:cNvSpPr>
          <p:nvPr>
            <p:ph type="body" sz="quarter" idx="18" hasCustomPrompt="1"/>
          </p:nvPr>
        </p:nvSpPr>
        <p:spPr>
          <a:xfrm>
            <a:off x="447272" y="4484152"/>
            <a:ext cx="7467511" cy="365760"/>
          </a:xfrm>
        </p:spPr>
        <p:txBody>
          <a:bodyPr anchor="ctr"/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 smtClean="0"/>
              <a:t>Presenter</a:t>
            </a:r>
            <a:endParaRPr lang="en-US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9" hasCustomPrompt="1"/>
          </p:nvPr>
        </p:nvSpPr>
        <p:spPr>
          <a:xfrm>
            <a:off x="452516" y="4818713"/>
            <a:ext cx="7462267" cy="365760"/>
          </a:xfrm>
        </p:spPr>
        <p:txBody>
          <a:bodyPr anchor="ctr"/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 smtClean="0"/>
              <a:t>Job Title</a:t>
            </a: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20" hasCustomPrompt="1"/>
          </p:nvPr>
        </p:nvSpPr>
        <p:spPr>
          <a:xfrm>
            <a:off x="452516" y="5153273"/>
            <a:ext cx="7462267" cy="365760"/>
          </a:xfrm>
        </p:spPr>
        <p:txBody>
          <a:bodyPr anchor="ctr"/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 smtClean="0"/>
              <a:t>Date</a:t>
            </a:r>
            <a:endParaRPr lang="en-US" dirty="0"/>
          </a:p>
        </p:txBody>
      </p:sp>
      <p:pic>
        <p:nvPicPr>
          <p:cNvPr id="17" name="Picture Placeholder 2" descr="Collaboration_RGB_lowres.jp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28000" y="1"/>
            <a:ext cx="406082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0581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3246120" y="2638250"/>
            <a:ext cx="8542340" cy="985840"/>
          </a:xfr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 lang="en-US" sz="4000" dirty="0">
                <a:solidFill>
                  <a:srgbClr val="00A1E0"/>
                </a:solidFill>
              </a:defRPr>
            </a:lvl1pPr>
          </a:lstStyle>
          <a:p>
            <a:pPr lvl="0"/>
            <a:r>
              <a:rPr lang="en-US" dirty="0" smtClean="0"/>
              <a:t>Segue Placeholder, 40pt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3274022" y="6586590"/>
            <a:ext cx="35735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10882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 smtClean="0">
                <a:solidFill>
                  <a:srgbClr val="FFFFFF"/>
                </a:solidFill>
                <a:latin typeface="Arial" pitchFamily="34" charset="0"/>
                <a:ea typeface="Arial"/>
                <a:cs typeface="Arial"/>
              </a:rPr>
              <a:t>© 2015 Citrix | Confidential</a:t>
            </a:r>
          </a:p>
        </p:txBody>
      </p:sp>
      <p:pic>
        <p:nvPicPr>
          <p:cNvPr id="4" name="Picture 3" descr="Citrix15_AT21815_DataCenterIT_pw_2100x1400_300_RGB (1).jp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2432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19262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gu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3245649" y="2638250"/>
            <a:ext cx="8525666" cy="985840"/>
          </a:xfrm>
        </p:spPr>
        <p:txBody>
          <a:bodyPr vert="horz" lIns="91440" tIns="45720" rIns="91440" bIns="45720" rtlCol="0" anchor="b" anchorCtr="0">
            <a:noAutofit/>
          </a:bodyPr>
          <a:lstStyle>
            <a:lvl1pPr>
              <a:defRPr lang="en-US" sz="4000" dirty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 smtClean="0"/>
              <a:t>Segue Placeholder, 40pt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245649" y="3599710"/>
            <a:ext cx="8525666" cy="606477"/>
          </a:xfrm>
          <a:prstGeom prst="rect">
            <a:avLst/>
          </a:prstGeom>
        </p:spPr>
        <p:txBody>
          <a:bodyPr/>
          <a:lstStyle>
            <a:lvl1pPr marL="0" marR="0" indent="0" algn="l" defTabSz="1088291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tx1">
                  <a:lumMod val="50000"/>
                </a:schemeClr>
              </a:buClr>
              <a:buSzTx/>
              <a:buFont typeface="Arial" pitchFamily="34" charset="0"/>
              <a:buNone/>
              <a:tabLst/>
              <a:defRPr lang="en-US" sz="2000" kern="1200" spc="0" baseline="0" dirty="0" smtClean="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  <a:defRPr/>
            </a:pPr>
            <a:r>
              <a:rPr lang="en-US" dirty="0" smtClean="0"/>
              <a:t>Subtitle Placeholder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3274022" y="6586590"/>
            <a:ext cx="35735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10882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 smtClean="0">
                <a:solidFill>
                  <a:srgbClr val="FFFFFF"/>
                </a:solidFill>
                <a:latin typeface="Arial" pitchFamily="34" charset="0"/>
                <a:ea typeface="Arial"/>
                <a:cs typeface="Arial"/>
              </a:rPr>
              <a:t>© 2015 Citrix | Confidential</a:t>
            </a:r>
          </a:p>
        </p:txBody>
      </p:sp>
      <p:pic>
        <p:nvPicPr>
          <p:cNvPr id="7" name="Picture Placeholder 4" descr="CITRIX_05312014_architect_01528_1400x2100_300_RGB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2432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78475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8056" y="78828"/>
            <a:ext cx="11336947" cy="985840"/>
          </a:xfrm>
        </p:spPr>
        <p:txBody>
          <a:bodyPr/>
          <a:lstStyle/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810123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3622" y="78828"/>
            <a:ext cx="11311128" cy="985840"/>
          </a:xfrm>
        </p:spPr>
        <p:txBody>
          <a:bodyPr/>
          <a:lstStyle/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3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443622" y="1033137"/>
            <a:ext cx="11311128" cy="606477"/>
          </a:xfrm>
          <a:prstGeom prst="rect">
            <a:avLst/>
          </a:prstGeom>
        </p:spPr>
        <p:txBody>
          <a:bodyPr/>
          <a:lstStyle>
            <a:lvl1pPr marL="0" marR="0" indent="0" algn="l" defTabSz="1088291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tx1">
                  <a:lumMod val="50000"/>
                </a:schemeClr>
              </a:buClr>
              <a:buSzTx/>
              <a:buFont typeface="Arial" pitchFamily="34" charset="0"/>
              <a:buNone/>
              <a:tabLst/>
              <a:defRPr lang="en-US" sz="2000" kern="1200" spc="0" baseline="0" dirty="0" smtClean="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  <a:defRPr/>
            </a:pPr>
            <a:r>
              <a:rPr lang="en-US" dirty="0" smtClean="0"/>
              <a:t>Subtitle Placeholder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232289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8056" y="78828"/>
            <a:ext cx="11309783" cy="985840"/>
          </a:xfrm>
        </p:spPr>
        <p:txBody>
          <a:bodyPr/>
          <a:lstStyle/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20" hasCustomPrompt="1"/>
          </p:nvPr>
        </p:nvSpPr>
        <p:spPr>
          <a:xfrm>
            <a:off x="448056" y="1600200"/>
            <a:ext cx="11309783" cy="4526280"/>
          </a:xfrm>
          <a:prstGeom prst="rect">
            <a:avLst/>
          </a:prstGeom>
        </p:spPr>
        <p:txBody>
          <a:bodyPr/>
          <a:lstStyle>
            <a:lvl2pPr marL="461963" indent="-231775">
              <a:buFont typeface="Lucida Grande"/>
              <a:buChar char="–"/>
              <a:defRPr sz="2000"/>
            </a:lvl2pPr>
            <a:lvl3pPr>
              <a:defRPr sz="1800"/>
            </a:lvl3pPr>
            <a:lvl4pPr marL="911225" indent="-231775">
              <a:buFont typeface="Lucida Grande"/>
              <a:buChar char="–"/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2426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8056" y="78828"/>
            <a:ext cx="11309783" cy="985840"/>
          </a:xfrm>
        </p:spPr>
        <p:txBody>
          <a:bodyPr/>
          <a:lstStyle/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3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448056" y="1033137"/>
            <a:ext cx="11309783" cy="606477"/>
          </a:xfrm>
          <a:prstGeom prst="rect">
            <a:avLst/>
          </a:prstGeom>
        </p:spPr>
        <p:txBody>
          <a:bodyPr/>
          <a:lstStyle>
            <a:lvl1pPr marL="0" marR="0" indent="0" algn="l" defTabSz="1088291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tx1">
                  <a:lumMod val="50000"/>
                </a:schemeClr>
              </a:buClr>
              <a:buSzTx/>
              <a:buFont typeface="Arial" pitchFamily="34" charset="0"/>
              <a:buNone/>
              <a:tabLst/>
              <a:defRPr lang="en-US" sz="2000" kern="1200" spc="0" baseline="0" dirty="0" smtClean="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  <a:defRPr/>
            </a:pPr>
            <a:r>
              <a:rPr lang="en-US" dirty="0" smtClean="0"/>
              <a:t>Subtitle Placeholder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sz="quarter" idx="20" hasCustomPrompt="1"/>
          </p:nvPr>
        </p:nvSpPr>
        <p:spPr>
          <a:xfrm>
            <a:off x="448059" y="1874574"/>
            <a:ext cx="11320082" cy="4251325"/>
          </a:xfrm>
          <a:prstGeom prst="rect">
            <a:avLst/>
          </a:prstGeom>
        </p:spPr>
        <p:txBody>
          <a:bodyPr/>
          <a:lstStyle>
            <a:lvl2pPr marL="461963" indent="-231775">
              <a:buFont typeface="Lucida Grande"/>
              <a:buChar char="–"/>
              <a:defRPr sz="2000"/>
            </a:lvl2pPr>
            <a:lvl3pPr>
              <a:defRPr sz="1800"/>
            </a:lvl3pPr>
            <a:lvl4pPr marL="911225" indent="-231775">
              <a:buFont typeface="Lucida Grande"/>
              <a:buChar char="–"/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1132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8056" y="78828"/>
            <a:ext cx="11309783" cy="985840"/>
          </a:xfrm>
        </p:spPr>
        <p:txBody>
          <a:bodyPr/>
          <a:lstStyle/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quarter" idx="20" hasCustomPrompt="1"/>
          </p:nvPr>
        </p:nvSpPr>
        <p:spPr>
          <a:xfrm>
            <a:off x="448056" y="1600200"/>
            <a:ext cx="5533645" cy="4526280"/>
          </a:xfrm>
          <a:prstGeom prst="rect">
            <a:avLst/>
          </a:prstGeom>
        </p:spPr>
        <p:txBody>
          <a:bodyPr/>
          <a:lstStyle>
            <a:lvl1pPr marL="230188" indent="-230188">
              <a:defRPr/>
            </a:lvl1pPr>
            <a:lvl3pPr marL="461963" indent="-231775">
              <a:buFont typeface="Lucida Grande"/>
              <a:buChar char="–"/>
              <a:defRPr sz="2000"/>
            </a:lvl3pPr>
            <a:lvl5pPr marL="679450" indent="-217488">
              <a:defRPr sz="1800"/>
            </a:lvl5pPr>
            <a:lvl6pPr marL="911225" indent="-231775">
              <a:buFont typeface="Lucida Grande"/>
              <a:buChar char="–"/>
              <a:defRPr sz="1600"/>
            </a:lvl6pPr>
            <a:lvl7pPr marL="1141413" indent="-230188">
              <a:buFont typeface="Lucida Grande"/>
              <a:buChar char="–"/>
              <a:defRPr sz="1600">
                <a:solidFill>
                  <a:schemeClr val="bg1"/>
                </a:solidFill>
              </a:defRPr>
            </a:lvl7pPr>
          </a:lstStyle>
          <a:p>
            <a:pPr lvl="0"/>
            <a:r>
              <a:rPr lang="en-US" dirty="0" smtClean="0"/>
              <a:t>Click to edit text</a:t>
            </a:r>
          </a:p>
          <a:p>
            <a:pPr lvl="2"/>
            <a:r>
              <a:rPr lang="en-US" dirty="0" smtClean="0"/>
              <a:t>Second level</a:t>
            </a:r>
          </a:p>
          <a:p>
            <a:pPr lvl="4"/>
            <a:r>
              <a:rPr lang="en-US" dirty="0" smtClean="0"/>
              <a:t>Third level</a:t>
            </a:r>
          </a:p>
          <a:p>
            <a:pPr lvl="5"/>
            <a:r>
              <a:rPr lang="en-US" dirty="0" smtClean="0"/>
              <a:t>Fourth level</a:t>
            </a:r>
          </a:p>
          <a:p>
            <a:pPr lvl="6"/>
            <a:r>
              <a:rPr lang="en-US" dirty="0" smtClean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21" hasCustomPrompt="1"/>
          </p:nvPr>
        </p:nvSpPr>
        <p:spPr>
          <a:xfrm>
            <a:off x="6226822" y="1600200"/>
            <a:ext cx="5532120" cy="4526280"/>
          </a:xfrm>
          <a:prstGeom prst="rect">
            <a:avLst/>
          </a:prstGeom>
        </p:spPr>
        <p:txBody>
          <a:bodyPr/>
          <a:lstStyle>
            <a:lvl1pPr marL="230188" indent="-230188">
              <a:defRPr/>
            </a:lvl1pPr>
            <a:lvl3pPr marL="461963" indent="-231775">
              <a:buFont typeface="Lucida Grande"/>
              <a:buChar char="–"/>
              <a:defRPr sz="2000"/>
            </a:lvl3pPr>
            <a:lvl5pPr marL="679450" indent="-217488">
              <a:defRPr sz="1800"/>
            </a:lvl5pPr>
            <a:lvl6pPr marL="911225" indent="-231775">
              <a:buFont typeface="Lucida Grande"/>
              <a:buChar char="–"/>
              <a:defRPr sz="1600"/>
            </a:lvl6pPr>
            <a:lvl7pPr marL="1141413" indent="-230188">
              <a:buFont typeface="Lucida Grande"/>
              <a:buChar char="–"/>
              <a:defRPr sz="1600">
                <a:solidFill>
                  <a:schemeClr val="bg1"/>
                </a:solidFill>
              </a:defRPr>
            </a:lvl7pPr>
          </a:lstStyle>
          <a:p>
            <a:pPr lvl="0"/>
            <a:r>
              <a:rPr lang="en-US" dirty="0" smtClean="0"/>
              <a:t>Click to edit text</a:t>
            </a:r>
          </a:p>
          <a:p>
            <a:pPr lvl="2"/>
            <a:r>
              <a:rPr lang="en-US" dirty="0" smtClean="0"/>
              <a:t>Second level</a:t>
            </a:r>
          </a:p>
          <a:p>
            <a:pPr lvl="4"/>
            <a:r>
              <a:rPr lang="en-US" dirty="0" smtClean="0"/>
              <a:t>Third level</a:t>
            </a:r>
          </a:p>
          <a:p>
            <a:pPr lvl="5"/>
            <a:r>
              <a:rPr lang="en-US" dirty="0" smtClean="0"/>
              <a:t>Fourth level</a:t>
            </a:r>
          </a:p>
          <a:p>
            <a:pPr lvl="6"/>
            <a:r>
              <a:rPr lang="en-US" dirty="0" smtClean="0"/>
              <a:t>Fifth level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04741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48058" y="78828"/>
            <a:ext cx="11316124" cy="985840"/>
          </a:xfrm>
        </p:spPr>
        <p:txBody>
          <a:bodyPr/>
          <a:lstStyle/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448058" y="1033137"/>
            <a:ext cx="11316124" cy="606477"/>
          </a:xfrm>
          <a:prstGeom prst="rect">
            <a:avLst/>
          </a:prstGeom>
        </p:spPr>
        <p:txBody>
          <a:bodyPr/>
          <a:lstStyle>
            <a:lvl1pPr marL="0" marR="0" indent="0" algn="l" defTabSz="1088291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tx1">
                  <a:lumMod val="50000"/>
                </a:schemeClr>
              </a:buClr>
              <a:buSzTx/>
              <a:buFont typeface="Arial" pitchFamily="34" charset="0"/>
              <a:buNone/>
              <a:tabLst/>
              <a:defRPr lang="en-US" sz="2000" kern="1200" spc="0" baseline="0" dirty="0" smtClean="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80000"/>
              <a:buFont typeface="Arial" panose="020B0604020202020204" pitchFamily="34" charset="0"/>
              <a:buNone/>
              <a:tabLst/>
              <a:defRPr/>
            </a:pPr>
            <a:r>
              <a:rPr lang="en-US" dirty="0" smtClean="0"/>
              <a:t>Subtitle Placeholder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20" hasCustomPrompt="1"/>
          </p:nvPr>
        </p:nvSpPr>
        <p:spPr>
          <a:xfrm>
            <a:off x="448056" y="1875103"/>
            <a:ext cx="5533645" cy="4251960"/>
          </a:xfrm>
          <a:prstGeom prst="rect">
            <a:avLst/>
          </a:prstGeom>
        </p:spPr>
        <p:txBody>
          <a:bodyPr/>
          <a:lstStyle>
            <a:lvl1pPr marL="230188" indent="-230188">
              <a:defRPr/>
            </a:lvl1pPr>
            <a:lvl3pPr marL="461963" indent="-231775">
              <a:buFont typeface="Lucida Grande"/>
              <a:buChar char="–"/>
              <a:defRPr sz="2000"/>
            </a:lvl3pPr>
            <a:lvl5pPr marL="679450" indent="-217488">
              <a:defRPr sz="1800"/>
            </a:lvl5pPr>
            <a:lvl6pPr marL="911225" indent="-231775">
              <a:buFont typeface="Lucida Grande"/>
              <a:buChar char="–"/>
              <a:defRPr sz="1600"/>
            </a:lvl6pPr>
            <a:lvl7pPr marL="1141413" indent="-230188">
              <a:buFont typeface="Lucida Grande"/>
              <a:buChar char="–"/>
              <a:defRPr sz="1600">
                <a:solidFill>
                  <a:srgbClr val="FFFFFF"/>
                </a:solidFill>
              </a:defRPr>
            </a:lvl7pPr>
          </a:lstStyle>
          <a:p>
            <a:pPr lvl="0"/>
            <a:r>
              <a:rPr lang="en-US" dirty="0" smtClean="0"/>
              <a:t>Click to edit text</a:t>
            </a:r>
          </a:p>
          <a:p>
            <a:pPr lvl="2"/>
            <a:r>
              <a:rPr lang="en-US" dirty="0" smtClean="0"/>
              <a:t>Second level</a:t>
            </a:r>
          </a:p>
          <a:p>
            <a:pPr lvl="4"/>
            <a:r>
              <a:rPr lang="en-US" dirty="0" smtClean="0"/>
              <a:t>Third level</a:t>
            </a:r>
          </a:p>
          <a:p>
            <a:pPr lvl="5"/>
            <a:r>
              <a:rPr lang="en-US" dirty="0" smtClean="0"/>
              <a:t>Fourth level</a:t>
            </a:r>
          </a:p>
          <a:p>
            <a:pPr lvl="6"/>
            <a:r>
              <a:rPr lang="en-US" dirty="0" smtClean="0"/>
              <a:t>Fifth level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quarter" idx="21" hasCustomPrompt="1"/>
          </p:nvPr>
        </p:nvSpPr>
        <p:spPr>
          <a:xfrm>
            <a:off x="6226822" y="1876376"/>
            <a:ext cx="5532120" cy="4251960"/>
          </a:xfrm>
          <a:prstGeom prst="rect">
            <a:avLst/>
          </a:prstGeom>
        </p:spPr>
        <p:txBody>
          <a:bodyPr/>
          <a:lstStyle>
            <a:lvl1pPr marL="230188" indent="-230188">
              <a:defRPr/>
            </a:lvl1pPr>
            <a:lvl3pPr marL="461963" indent="-231775">
              <a:buFont typeface="Lucida Grande"/>
              <a:buChar char="–"/>
              <a:defRPr/>
            </a:lvl3pPr>
            <a:lvl5pPr marL="679450" indent="-217488">
              <a:defRPr sz="1800"/>
            </a:lvl5pPr>
            <a:lvl6pPr marL="911225" indent="-231775">
              <a:buFont typeface="Lucida Grande"/>
              <a:buChar char="–"/>
              <a:defRPr sz="1600"/>
            </a:lvl6pPr>
            <a:lvl7pPr marL="1141413" indent="-230188">
              <a:buFont typeface="Lucida Grande"/>
              <a:buChar char="–"/>
              <a:defRPr sz="1600">
                <a:solidFill>
                  <a:srgbClr val="FFFFFF"/>
                </a:solidFill>
              </a:defRPr>
            </a:lvl7pPr>
          </a:lstStyle>
          <a:p>
            <a:pPr lvl="0"/>
            <a:r>
              <a:rPr lang="en-US" dirty="0" smtClean="0"/>
              <a:t>Click to edit text</a:t>
            </a:r>
          </a:p>
          <a:p>
            <a:pPr lvl="2"/>
            <a:r>
              <a:rPr lang="en-US" dirty="0" smtClean="0"/>
              <a:t>Second level</a:t>
            </a:r>
          </a:p>
          <a:p>
            <a:pPr lvl="4"/>
            <a:r>
              <a:rPr lang="en-US" dirty="0" smtClean="0"/>
              <a:t>Third level</a:t>
            </a:r>
          </a:p>
          <a:p>
            <a:pPr lvl="5"/>
            <a:r>
              <a:rPr lang="en-US" dirty="0" smtClean="0"/>
              <a:t>Fourth level</a:t>
            </a:r>
          </a:p>
          <a:p>
            <a:pPr lvl="6"/>
            <a:r>
              <a:rPr lang="en-US" dirty="0" smtClean="0"/>
              <a:t>Fifth level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4708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with Head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8056" y="78828"/>
            <a:ext cx="11309783" cy="985840"/>
          </a:xfrm>
        </p:spPr>
        <p:txBody>
          <a:bodyPr/>
          <a:lstStyle/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quarter" idx="20" hasCustomPrompt="1"/>
          </p:nvPr>
        </p:nvSpPr>
        <p:spPr>
          <a:xfrm>
            <a:off x="448056" y="2667000"/>
            <a:ext cx="5533645" cy="3459480"/>
          </a:xfrm>
          <a:prstGeom prst="rect">
            <a:avLst/>
          </a:prstGeom>
        </p:spPr>
        <p:txBody>
          <a:bodyPr/>
          <a:lstStyle>
            <a:lvl1pPr marL="230188" indent="-230188">
              <a:defRPr/>
            </a:lvl1pPr>
            <a:lvl3pPr marL="461963" indent="-231775">
              <a:buFont typeface="Lucida Grande"/>
              <a:buChar char="–"/>
              <a:defRPr sz="2000"/>
            </a:lvl3pPr>
            <a:lvl5pPr marL="679450" indent="-217488">
              <a:defRPr sz="1800"/>
            </a:lvl5pPr>
            <a:lvl6pPr marL="911225" indent="-231775">
              <a:buFont typeface="Lucida Grande"/>
              <a:buChar char="–"/>
              <a:defRPr sz="1600"/>
            </a:lvl6pPr>
            <a:lvl7pPr marL="1141413" indent="-230188">
              <a:buFont typeface="Lucida Grande"/>
              <a:buChar char="–"/>
              <a:defRPr sz="1600">
                <a:solidFill>
                  <a:srgbClr val="FFFFFF"/>
                </a:solidFill>
              </a:defRPr>
            </a:lvl7pPr>
          </a:lstStyle>
          <a:p>
            <a:pPr lvl="0"/>
            <a:r>
              <a:rPr lang="en-US" dirty="0" smtClean="0"/>
              <a:t>Click to edit text</a:t>
            </a:r>
          </a:p>
          <a:p>
            <a:pPr lvl="2"/>
            <a:r>
              <a:rPr lang="en-US" dirty="0" smtClean="0"/>
              <a:t>Second level</a:t>
            </a:r>
          </a:p>
          <a:p>
            <a:pPr lvl="4"/>
            <a:r>
              <a:rPr lang="en-US" dirty="0" smtClean="0"/>
              <a:t>Third level</a:t>
            </a:r>
          </a:p>
          <a:p>
            <a:pPr lvl="5"/>
            <a:r>
              <a:rPr lang="en-US" dirty="0" smtClean="0"/>
              <a:t>Fourth level</a:t>
            </a:r>
          </a:p>
          <a:p>
            <a:pPr lvl="6"/>
            <a:r>
              <a:rPr lang="en-US" dirty="0" smtClean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21" hasCustomPrompt="1"/>
          </p:nvPr>
        </p:nvSpPr>
        <p:spPr>
          <a:xfrm>
            <a:off x="6226822" y="2667000"/>
            <a:ext cx="5532120" cy="3459480"/>
          </a:xfrm>
          <a:prstGeom prst="rect">
            <a:avLst/>
          </a:prstGeom>
        </p:spPr>
        <p:txBody>
          <a:bodyPr/>
          <a:lstStyle>
            <a:lvl1pPr marL="230188" indent="-230188">
              <a:defRPr/>
            </a:lvl1pPr>
            <a:lvl3pPr marL="461963" indent="-231775">
              <a:buFont typeface="Lucida Grande"/>
              <a:buChar char="–"/>
              <a:defRPr sz="2000"/>
            </a:lvl3pPr>
            <a:lvl5pPr marL="679450" indent="-217488">
              <a:defRPr sz="1800"/>
            </a:lvl5pPr>
            <a:lvl6pPr marL="911225" indent="-231775">
              <a:buFont typeface="Lucida Grande"/>
              <a:buChar char="–"/>
              <a:defRPr sz="1600"/>
            </a:lvl6pPr>
            <a:lvl7pPr marL="1141413" indent="-230188">
              <a:buFont typeface="Lucida Grande"/>
              <a:buChar char="–"/>
              <a:defRPr sz="1600">
                <a:solidFill>
                  <a:srgbClr val="FFFFFF"/>
                </a:solidFill>
              </a:defRPr>
            </a:lvl7pPr>
          </a:lstStyle>
          <a:p>
            <a:pPr lvl="0"/>
            <a:r>
              <a:rPr lang="en-US" dirty="0" smtClean="0"/>
              <a:t>Click to edit text</a:t>
            </a:r>
          </a:p>
          <a:p>
            <a:pPr lvl="2"/>
            <a:r>
              <a:rPr lang="en-US" dirty="0" smtClean="0"/>
              <a:t>Second level</a:t>
            </a:r>
          </a:p>
          <a:p>
            <a:pPr lvl="4"/>
            <a:r>
              <a:rPr lang="en-US" dirty="0" smtClean="0"/>
              <a:t>Third level</a:t>
            </a:r>
          </a:p>
          <a:p>
            <a:pPr lvl="5"/>
            <a:r>
              <a:rPr lang="en-US" dirty="0" smtClean="0"/>
              <a:t>Fourth level</a:t>
            </a:r>
          </a:p>
          <a:p>
            <a:pPr lvl="6"/>
            <a:r>
              <a:rPr lang="en-US" dirty="0" smtClean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447675" y="1600200"/>
            <a:ext cx="5534025" cy="8890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quarter" idx="23" hasCustomPrompt="1"/>
          </p:nvPr>
        </p:nvSpPr>
        <p:spPr>
          <a:xfrm>
            <a:off x="6226822" y="1600200"/>
            <a:ext cx="5534025" cy="8890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11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166751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lti-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448056" y="78828"/>
            <a:ext cx="11311128" cy="985840"/>
          </a:xfrm>
        </p:spPr>
        <p:txBody>
          <a:bodyPr/>
          <a:lstStyle/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20" hasCustomPrompt="1"/>
          </p:nvPr>
        </p:nvSpPr>
        <p:spPr>
          <a:xfrm>
            <a:off x="448059" y="1600200"/>
            <a:ext cx="3614356" cy="4526280"/>
          </a:xfrm>
          <a:prstGeom prst="rect">
            <a:avLst/>
          </a:prstGeom>
        </p:spPr>
        <p:txBody>
          <a:bodyPr/>
          <a:lstStyle>
            <a:lvl3pPr marL="447675" indent="-223838">
              <a:buFont typeface="Lucida Grande"/>
              <a:buChar char="–"/>
              <a:defRPr sz="2000"/>
            </a:lvl3pPr>
            <a:lvl5pPr marL="690563" indent="-242888">
              <a:defRPr sz="1800"/>
            </a:lvl5pPr>
            <a:lvl6pPr marL="911225" indent="-231775">
              <a:buFont typeface="Lucida Grande"/>
              <a:buChar char="–"/>
              <a:defRPr sz="1600"/>
            </a:lvl6pPr>
            <a:lvl7pPr marL="1141413" indent="-230188">
              <a:buFont typeface="Lucida Grande"/>
              <a:buChar char="–"/>
              <a:defRPr sz="1600">
                <a:solidFill>
                  <a:srgbClr val="FFFFFF"/>
                </a:solidFill>
              </a:defRPr>
            </a:lvl7pPr>
          </a:lstStyle>
          <a:p>
            <a:pPr lvl="0"/>
            <a:r>
              <a:rPr lang="en-US" dirty="0" smtClean="0"/>
              <a:t>Click to edit text</a:t>
            </a:r>
          </a:p>
          <a:p>
            <a:pPr lvl="2"/>
            <a:r>
              <a:rPr lang="en-US" dirty="0" smtClean="0"/>
              <a:t>Second level</a:t>
            </a:r>
          </a:p>
          <a:p>
            <a:pPr lvl="4"/>
            <a:r>
              <a:rPr lang="en-US" dirty="0" smtClean="0"/>
              <a:t>Third level</a:t>
            </a:r>
          </a:p>
          <a:p>
            <a:pPr lvl="5"/>
            <a:r>
              <a:rPr lang="en-US" dirty="0" smtClean="0"/>
              <a:t>Fourth level</a:t>
            </a:r>
          </a:p>
          <a:p>
            <a:pPr lvl="6"/>
            <a:r>
              <a:rPr lang="en-US" dirty="0" smtClean="0"/>
              <a:t>Fifth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quarter" idx="21" hasCustomPrompt="1"/>
          </p:nvPr>
        </p:nvSpPr>
        <p:spPr>
          <a:xfrm>
            <a:off x="4267645" y="1600200"/>
            <a:ext cx="7500494" cy="4527550"/>
          </a:xfrm>
          <a:prstGeom prst="rect">
            <a:avLst/>
          </a:prstGeom>
        </p:spPr>
        <p:txBody>
          <a:bodyPr/>
          <a:lstStyle>
            <a:lvl3pPr marL="447675" indent="-223838">
              <a:buFont typeface="Lucida Grande"/>
              <a:buChar char="–"/>
              <a:defRPr sz="2000"/>
            </a:lvl3pPr>
            <a:lvl5pPr marL="690563" indent="-242888">
              <a:defRPr sz="1800"/>
            </a:lvl5pPr>
            <a:lvl6pPr marL="911225" indent="-231775">
              <a:buFont typeface="Lucida Grande"/>
              <a:buChar char="–"/>
              <a:defRPr sz="1600"/>
            </a:lvl6pPr>
            <a:lvl7pPr marL="1141413" indent="-230188">
              <a:buFont typeface="Lucida Grande"/>
              <a:buChar char="–"/>
              <a:defRPr sz="1600">
                <a:solidFill>
                  <a:srgbClr val="FFFFFF"/>
                </a:solidFill>
              </a:defRPr>
            </a:lvl7pPr>
          </a:lstStyle>
          <a:p>
            <a:pPr lvl="0"/>
            <a:r>
              <a:rPr lang="en-US" dirty="0" smtClean="0"/>
              <a:t>Click to edit text</a:t>
            </a:r>
          </a:p>
          <a:p>
            <a:pPr lvl="2"/>
            <a:r>
              <a:rPr lang="en-US" dirty="0" smtClean="0"/>
              <a:t>Second level</a:t>
            </a:r>
          </a:p>
          <a:p>
            <a:pPr lvl="4"/>
            <a:r>
              <a:rPr lang="en-US" dirty="0" smtClean="0"/>
              <a:t>Third level</a:t>
            </a:r>
          </a:p>
          <a:p>
            <a:pPr lvl="5"/>
            <a:r>
              <a:rPr lang="en-US" dirty="0" smtClean="0"/>
              <a:t>Fourth level</a:t>
            </a:r>
          </a:p>
          <a:p>
            <a:pPr lvl="6"/>
            <a:r>
              <a:rPr lang="en-US" dirty="0" smtClean="0"/>
              <a:t>Fifth level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390221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Image and Sub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48056" y="78828"/>
            <a:ext cx="11314322" cy="985840"/>
          </a:xfrm>
        </p:spPr>
        <p:txBody>
          <a:bodyPr/>
          <a:lstStyle/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9" hasCustomPrompt="1"/>
          </p:nvPr>
        </p:nvSpPr>
        <p:spPr>
          <a:xfrm>
            <a:off x="448057" y="3937253"/>
            <a:ext cx="5573713" cy="21945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2"/>
                </a:solidFill>
              </a:defRPr>
            </a:lvl1pPr>
            <a:lvl2pPr>
              <a:defRPr sz="1800"/>
            </a:lvl2pPr>
            <a:lvl3pPr marL="452438" indent="-215900">
              <a:buFont typeface="Lucida Grande"/>
              <a:buChar char="–"/>
              <a:defRPr sz="2000">
                <a:solidFill>
                  <a:schemeClr val="bg2"/>
                </a:solidFill>
              </a:defRPr>
            </a:lvl3pPr>
            <a:lvl5pPr marL="688975" indent="-236538">
              <a:defRPr sz="1800">
                <a:solidFill>
                  <a:schemeClr val="bg2"/>
                </a:solidFill>
              </a:defRPr>
            </a:lvl5pPr>
            <a:lvl6pPr marL="911225" indent="-231775">
              <a:buFont typeface="Lucida Grande"/>
              <a:buChar char="–"/>
              <a:defRPr sz="1600">
                <a:solidFill>
                  <a:schemeClr val="bg2"/>
                </a:solidFill>
              </a:defRPr>
            </a:lvl6pPr>
            <a:lvl7pPr marL="1141413" indent="-230188">
              <a:buFont typeface="Lucida Grande"/>
              <a:buChar char="–"/>
              <a:defRPr sz="1600">
                <a:solidFill>
                  <a:schemeClr val="bg2"/>
                </a:solidFill>
              </a:defRPr>
            </a:lvl7pPr>
          </a:lstStyle>
          <a:p>
            <a:pPr lvl="0"/>
            <a:r>
              <a:rPr lang="en-US" dirty="0" smtClean="0"/>
              <a:t>Click to edit text</a:t>
            </a:r>
          </a:p>
          <a:p>
            <a:pPr lvl="2"/>
            <a:r>
              <a:rPr lang="en-US" dirty="0" smtClean="0"/>
              <a:t>Second level</a:t>
            </a:r>
          </a:p>
          <a:p>
            <a:pPr lvl="4"/>
            <a:r>
              <a:rPr lang="en-US" dirty="0" smtClean="0"/>
              <a:t>Third level</a:t>
            </a:r>
          </a:p>
          <a:p>
            <a:pPr lvl="5"/>
            <a:r>
              <a:rPr lang="en-US" dirty="0" smtClean="0"/>
              <a:t>Fourth level</a:t>
            </a:r>
          </a:p>
          <a:p>
            <a:pPr lvl="6"/>
            <a:r>
              <a:rPr lang="en-US" dirty="0" smtClean="0"/>
              <a:t>Fifth level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6005909" y="3937253"/>
            <a:ext cx="5758036" cy="2194560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2"/>
                </a:solidFill>
              </a:defRPr>
            </a:lvl1pPr>
            <a:lvl2pPr>
              <a:defRPr sz="1800"/>
            </a:lvl2pPr>
            <a:lvl3pPr marL="679450" indent="-217488">
              <a:buFont typeface="Lucida Grande"/>
              <a:buChar char="–"/>
              <a:defRPr sz="2000">
                <a:solidFill>
                  <a:schemeClr val="bg2"/>
                </a:solidFill>
              </a:defRPr>
            </a:lvl3pPr>
            <a:lvl5pPr marL="903288" indent="-214313">
              <a:defRPr sz="1800">
                <a:solidFill>
                  <a:schemeClr val="bg2"/>
                </a:solidFill>
              </a:defRPr>
            </a:lvl5pPr>
            <a:lvl6pPr marL="1141413" indent="-238125">
              <a:buFont typeface="Lucida Grande"/>
              <a:buChar char="–"/>
              <a:tabLst/>
              <a:defRPr sz="1600">
                <a:solidFill>
                  <a:schemeClr val="bg2"/>
                </a:solidFill>
              </a:defRPr>
            </a:lvl6pPr>
            <a:lvl7pPr marL="1377950" indent="-236538">
              <a:buFont typeface="Lucida Grande"/>
              <a:buChar char="–"/>
              <a:defRPr sz="1600">
                <a:solidFill>
                  <a:schemeClr val="bg2"/>
                </a:solidFill>
              </a:defRPr>
            </a:lvl7pPr>
          </a:lstStyle>
          <a:p>
            <a:pPr lvl="0"/>
            <a:r>
              <a:rPr lang="en-US" dirty="0" smtClean="0"/>
              <a:t>Click to edit text</a:t>
            </a:r>
          </a:p>
          <a:p>
            <a:pPr lvl="2"/>
            <a:r>
              <a:rPr lang="en-US" dirty="0" smtClean="0"/>
              <a:t>Second level</a:t>
            </a:r>
          </a:p>
          <a:p>
            <a:pPr lvl="4"/>
            <a:r>
              <a:rPr lang="en-US" dirty="0" smtClean="0"/>
              <a:t>Third level</a:t>
            </a:r>
          </a:p>
          <a:p>
            <a:pPr lvl="5"/>
            <a:r>
              <a:rPr lang="en-US" dirty="0" smtClean="0"/>
              <a:t>Fourth level</a:t>
            </a:r>
          </a:p>
          <a:p>
            <a:pPr lvl="6"/>
            <a:r>
              <a:rPr lang="en-US" dirty="0" smtClean="0"/>
              <a:t>Fifth level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21" hasCustomPrompt="1"/>
          </p:nvPr>
        </p:nvSpPr>
        <p:spPr>
          <a:xfrm>
            <a:off x="448056" y="1600200"/>
            <a:ext cx="5571807" cy="21945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aseline="0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Use this box as a guideline for proper image placement. Place your image on top and align to box.</a:t>
            </a:r>
          </a:p>
          <a:p>
            <a:endParaRPr lang="en-US" dirty="0" smtClean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22" hasCustomPrompt="1"/>
          </p:nvPr>
        </p:nvSpPr>
        <p:spPr>
          <a:xfrm>
            <a:off x="6007574" y="1600200"/>
            <a:ext cx="5766141" cy="2194560"/>
          </a:xfrm>
          <a:prstGeom prst="rect">
            <a:avLst/>
          </a:prstGeom>
        </p:spPr>
        <p:txBody>
          <a:bodyPr/>
          <a:lstStyle>
            <a:lvl1pPr marL="117475" marR="0" indent="-117475" algn="l" defTabSz="1088291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tx1">
                  <a:lumMod val="50000"/>
                </a:schemeClr>
              </a:buClr>
              <a:buSzTx/>
              <a:buFont typeface="Arial" pitchFamily="34" charset="0"/>
              <a:buChar char=" "/>
              <a:tabLst/>
              <a:defRPr sz="1600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Use this box as a guideline for proper image placement. Place your image on top and align to box.</a:t>
            </a:r>
          </a:p>
          <a:p>
            <a:endParaRPr lang="en-US" dirty="0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3569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4" hasCustomPrompt="1"/>
          </p:nvPr>
        </p:nvSpPr>
        <p:spPr>
          <a:xfrm>
            <a:off x="277131" y="3065559"/>
            <a:ext cx="3532187" cy="590333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r">
              <a:lnSpc>
                <a:spcPts val="3700"/>
              </a:lnSpc>
              <a:buNone/>
              <a:defRPr sz="4000">
                <a:solidFill>
                  <a:srgbClr val="00A1E0"/>
                </a:solidFill>
              </a:defRPr>
            </a:lvl1pPr>
          </a:lstStyle>
          <a:p>
            <a:pPr lvl="0"/>
            <a:r>
              <a:rPr lang="en-US" dirty="0" smtClean="0"/>
              <a:t>Agenda</a:t>
            </a:r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4169664" y="2511557"/>
            <a:ext cx="7715021" cy="1714315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3pPr marL="452438" indent="-215900">
              <a:buFont typeface="Lucida Grande"/>
              <a:buChar char="–"/>
              <a:defRPr sz="2000"/>
            </a:lvl3pPr>
            <a:lvl5pPr marL="688975" indent="-279400">
              <a:buClrTx/>
              <a:buFont typeface="Lucida Grande"/>
              <a:buChar char="–"/>
              <a:defRPr sz="1800">
                <a:solidFill>
                  <a:schemeClr val="bg2"/>
                </a:solidFill>
              </a:defRPr>
            </a:lvl5pPr>
            <a:lvl6pPr marL="911225" indent="-231775">
              <a:buClrTx/>
              <a:buFont typeface="Lucida Grande"/>
              <a:buChar char="–"/>
              <a:defRPr sz="1600">
                <a:solidFill>
                  <a:schemeClr val="bg2"/>
                </a:solidFill>
              </a:defRPr>
            </a:lvl6pPr>
            <a:lvl7pPr marL="1141413" indent="-230188">
              <a:buClrTx/>
              <a:buFont typeface="Lucida Grande"/>
              <a:buChar char="–"/>
              <a:defRPr sz="1600">
                <a:solidFill>
                  <a:schemeClr val="bg2"/>
                </a:solidFill>
              </a:defRPr>
            </a:lvl7pPr>
          </a:lstStyle>
          <a:p>
            <a:pPr lvl="0"/>
            <a:r>
              <a:rPr lang="en-US" dirty="0" smtClean="0"/>
              <a:t>Click to edit text</a:t>
            </a:r>
          </a:p>
          <a:p>
            <a:pPr lvl="2"/>
            <a:r>
              <a:rPr lang="en-US" dirty="0" smtClean="0"/>
              <a:t>Second level</a:t>
            </a:r>
          </a:p>
          <a:p>
            <a:pPr lvl="4"/>
            <a:r>
              <a:rPr lang="en-US" dirty="0" smtClean="0"/>
              <a:t>Third level</a:t>
            </a:r>
          </a:p>
          <a:p>
            <a:pPr lvl="5"/>
            <a:r>
              <a:rPr lang="en-US" dirty="0" smtClean="0"/>
              <a:t>Fourth level</a:t>
            </a:r>
          </a:p>
          <a:p>
            <a:pPr lvl="6"/>
            <a:r>
              <a:rPr lang="en-US" dirty="0" smtClean="0"/>
              <a:t>Fifth level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918290"/>
      </p:ext>
    </p:extLst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394952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rategic Fea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4360863" y="2511557"/>
            <a:ext cx="7523728" cy="1714315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236538" indent="-236538">
              <a:defRPr/>
            </a:lvl1pPr>
            <a:lvl3pPr marL="461963" indent="-231775">
              <a:buFont typeface="Lucida Grande"/>
              <a:buChar char="–"/>
              <a:defRPr sz="2000"/>
            </a:lvl3pPr>
            <a:lvl5pPr marL="688975" indent="-236538">
              <a:defRPr sz="1800"/>
            </a:lvl5pPr>
            <a:lvl6pPr marL="911225" indent="-231775">
              <a:buClr>
                <a:schemeClr val="bg2"/>
              </a:buClr>
              <a:buFont typeface="Lucida Grande"/>
              <a:buChar char="–"/>
              <a:defRPr sz="1600">
                <a:solidFill>
                  <a:srgbClr val="414141"/>
                </a:solidFill>
              </a:defRPr>
            </a:lvl6pPr>
            <a:lvl7pPr marL="1141413" indent="-230188">
              <a:buClr>
                <a:schemeClr val="bg2"/>
              </a:buClr>
              <a:buFont typeface="Lucida Grande"/>
              <a:buChar char="–"/>
              <a:defRPr sz="1600">
                <a:solidFill>
                  <a:srgbClr val="414141"/>
                </a:solidFill>
              </a:defRPr>
            </a:lvl7pPr>
          </a:lstStyle>
          <a:p>
            <a:pPr lvl="0"/>
            <a:r>
              <a:rPr lang="en-US" dirty="0" smtClean="0"/>
              <a:t>Click to edit text</a:t>
            </a:r>
          </a:p>
          <a:p>
            <a:pPr lvl="2"/>
            <a:r>
              <a:rPr lang="en-US" dirty="0" smtClean="0"/>
              <a:t>Second level</a:t>
            </a:r>
          </a:p>
          <a:p>
            <a:pPr lvl="4"/>
            <a:r>
              <a:rPr lang="en-US" dirty="0" smtClean="0"/>
              <a:t>Third level</a:t>
            </a:r>
          </a:p>
          <a:p>
            <a:pPr lvl="5"/>
            <a:r>
              <a:rPr lang="en-US" dirty="0" smtClean="0"/>
              <a:t>Fourth level</a:t>
            </a:r>
          </a:p>
          <a:p>
            <a:pPr lvl="6"/>
            <a:r>
              <a:rPr lang="en-US" dirty="0" smtClean="0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 hasCustomPrompt="1"/>
          </p:nvPr>
        </p:nvSpPr>
        <p:spPr>
          <a:xfrm>
            <a:off x="568325" y="2511425"/>
            <a:ext cx="3352800" cy="1714500"/>
          </a:xfrm>
        </p:spPr>
        <p:txBody>
          <a:bodyPr anchor="ctr"/>
          <a:lstStyle>
            <a:lvl1pPr marL="0" indent="0" algn="r">
              <a:buNone/>
              <a:defRPr/>
            </a:lvl1pPr>
          </a:lstStyle>
          <a:p>
            <a:r>
              <a:rPr lang="en-US" dirty="0" smtClean="0"/>
              <a:t>Logotype, graphic,</a:t>
            </a:r>
            <a:br>
              <a:rPr lang="en-US" dirty="0" smtClean="0"/>
            </a:br>
            <a:r>
              <a:rPr lang="en-US" dirty="0" smtClean="0"/>
              <a:t>or text here</a:t>
            </a:r>
            <a:endParaRPr lang="en-US" dirty="0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583643"/>
      </p:ext>
    </p:extLst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Positio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2237293" y="3631395"/>
            <a:ext cx="7714238" cy="461665"/>
          </a:xfrm>
          <a:prstGeom prst="rect">
            <a:avLst/>
          </a:prstGeom>
        </p:spPr>
        <p:txBody>
          <a:bodyPr wrap="square" anchor="t" anchorCtr="0">
            <a:spAutoFit/>
          </a:bodyPr>
          <a:lstStyle>
            <a:lvl1pPr marL="0" indent="0" algn="ctr">
              <a:spcBef>
                <a:spcPts val="0"/>
              </a:spcBef>
              <a:buNone/>
              <a:defRPr sz="2400" baseline="0"/>
            </a:lvl1pPr>
            <a:lvl3pPr marL="461963" indent="-231775">
              <a:defRPr/>
            </a:lvl3pPr>
          </a:lstStyle>
          <a:p>
            <a:pPr lvl="0"/>
            <a:r>
              <a:rPr lang="en-US" dirty="0" smtClean="0"/>
              <a:t>Click to edit text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3766012" y="2501408"/>
            <a:ext cx="4656800" cy="720295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0843609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48057" y="78828"/>
            <a:ext cx="7526020" cy="985840"/>
          </a:xfrm>
        </p:spPr>
        <p:txBody>
          <a:bodyPr/>
          <a:lstStyle/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448057" y="1600199"/>
            <a:ext cx="7527925" cy="4526280"/>
          </a:xfrm>
          <a:prstGeom prst="rect">
            <a:avLst/>
          </a:prstGeom>
        </p:spPr>
        <p:txBody>
          <a:bodyPr/>
          <a:lstStyle>
            <a:lvl3pPr marL="452438" indent="-215900">
              <a:buClr>
                <a:schemeClr val="bg2"/>
              </a:buClr>
              <a:buFont typeface="Lucida Grande"/>
              <a:buChar char="–"/>
              <a:defRPr sz="2000">
                <a:solidFill>
                  <a:schemeClr val="bg2"/>
                </a:solidFill>
              </a:defRPr>
            </a:lvl3pPr>
            <a:lvl5pPr marL="688975" indent="-236538">
              <a:buClr>
                <a:schemeClr val="bg2"/>
              </a:buClr>
              <a:defRPr sz="1800">
                <a:solidFill>
                  <a:schemeClr val="bg2"/>
                </a:solidFill>
              </a:defRPr>
            </a:lvl5pPr>
            <a:lvl6pPr marL="911225" indent="-231775">
              <a:buClr>
                <a:schemeClr val="bg2"/>
              </a:buClr>
              <a:buFont typeface="Lucida Grande"/>
              <a:buChar char="–"/>
              <a:defRPr sz="1600">
                <a:solidFill>
                  <a:schemeClr val="bg2"/>
                </a:solidFill>
              </a:defRPr>
            </a:lvl6pPr>
            <a:lvl7pPr marL="1141413" indent="-230188">
              <a:buClr>
                <a:schemeClr val="bg2"/>
              </a:buClr>
              <a:buFont typeface="Lucida Grande"/>
              <a:buChar char="–"/>
              <a:defRPr sz="1600">
                <a:solidFill>
                  <a:schemeClr val="bg2"/>
                </a:solidFill>
              </a:defRPr>
            </a:lvl7pPr>
          </a:lstStyle>
          <a:p>
            <a:pPr lvl="0"/>
            <a:r>
              <a:rPr lang="en-US" dirty="0" smtClean="0"/>
              <a:t>Click to edit text</a:t>
            </a:r>
          </a:p>
          <a:p>
            <a:pPr lvl="2"/>
            <a:r>
              <a:rPr lang="en-US" dirty="0" smtClean="0"/>
              <a:t>Second level</a:t>
            </a:r>
          </a:p>
          <a:p>
            <a:pPr lvl="4"/>
            <a:r>
              <a:rPr lang="en-US" dirty="0" smtClean="0"/>
              <a:t>Third level</a:t>
            </a:r>
          </a:p>
          <a:p>
            <a:pPr lvl="5"/>
            <a:r>
              <a:rPr lang="en-US" dirty="0" smtClean="0"/>
              <a:t>Fourth level</a:t>
            </a:r>
          </a:p>
          <a:p>
            <a:pPr lvl="6"/>
            <a:r>
              <a:rPr lang="en-US" dirty="0" smtClean="0"/>
              <a:t>Fifth level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8129017" y="1"/>
            <a:ext cx="4059808" cy="685799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en-US" dirty="0" smtClean="0"/>
              <a:t>Use this box as a guideline for proper image placement. Place your image on top and align to box.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460129" y="6586590"/>
            <a:ext cx="35735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10882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 smtClean="0">
                <a:solidFill>
                  <a:srgbClr val="414141"/>
                </a:solidFill>
                <a:latin typeface="Arial" pitchFamily="34" charset="0"/>
                <a:ea typeface="Arial"/>
                <a:cs typeface="Arial"/>
              </a:rPr>
              <a:t>© 2015 Citrix | Confidential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698732"/>
      </p:ext>
    </p:extLst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Tex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8128000" y="1"/>
            <a:ext cx="4060825" cy="685799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Use this box as a guideline for proper image placement. Place your image on top and align to box.</a:t>
            </a:r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2" hasCustomPrompt="1"/>
          </p:nvPr>
        </p:nvSpPr>
        <p:spPr>
          <a:xfrm>
            <a:off x="448057" y="2952463"/>
            <a:ext cx="7467219" cy="584776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0" indent="0">
              <a:buNone/>
              <a:defRPr lang="en-US" sz="3200" dirty="0" smtClean="0">
                <a:solidFill>
                  <a:schemeClr val="bg2"/>
                </a:solidFill>
                <a:effectLst/>
                <a:latin typeface="+mj-lt"/>
                <a:ea typeface="+mj-ea"/>
                <a:cs typeface="Arial" pitchFamily="34" charset="0"/>
              </a:defRPr>
            </a:lvl1pPr>
          </a:lstStyle>
          <a:p>
            <a:pPr lvl="0">
              <a:spcBef>
                <a:spcPct val="0"/>
              </a:spcBef>
              <a:tabLst>
                <a:tab pos="2000250" algn="l"/>
              </a:tabLst>
            </a:pPr>
            <a:r>
              <a:rPr lang="en-US" dirty="0" smtClean="0"/>
              <a:t>Photo slide, 32pt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460129" y="6586590"/>
            <a:ext cx="35735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10882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 smtClean="0">
                <a:solidFill>
                  <a:srgbClr val="414141"/>
                </a:solidFill>
                <a:latin typeface="Arial" pitchFamily="34" charset="0"/>
                <a:ea typeface="Arial"/>
                <a:cs typeface="Arial"/>
              </a:rPr>
              <a:t>© 2015 Citrix | Confidential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5948391"/>
      </p:ext>
    </p:extLst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mall Tex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4252912" y="1"/>
            <a:ext cx="7935913" cy="6857999"/>
          </a:xfrm>
          <a:prstGeom prst="rect">
            <a:avLst/>
          </a:prstGeom>
        </p:spPr>
        <p:txBody>
          <a:bodyPr/>
          <a:lstStyle>
            <a:lvl1pPr marL="117475" marR="0" indent="-117475" algn="l" defTabSz="1088291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tx1">
                  <a:lumMod val="50000"/>
                </a:schemeClr>
              </a:buClr>
              <a:buSzTx/>
              <a:buFont typeface="Arial" pitchFamily="34" charset="0"/>
              <a:buChar char=" "/>
              <a:tabLst/>
              <a:defRPr/>
            </a:lvl1pPr>
          </a:lstStyle>
          <a:p>
            <a:r>
              <a:rPr lang="en-US" dirty="0" smtClean="0"/>
              <a:t>Use this box as a guideline for proper image placement. Place your image on top and align to box.</a:t>
            </a:r>
          </a:p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 hasCustomPrompt="1"/>
          </p:nvPr>
        </p:nvSpPr>
        <p:spPr>
          <a:xfrm>
            <a:off x="448057" y="2214564"/>
            <a:ext cx="3659187" cy="2060575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3200"/>
            </a:lvl1pPr>
          </a:lstStyle>
          <a:p>
            <a:pPr lvl="0"/>
            <a:r>
              <a:rPr lang="en-US" dirty="0" smtClean="0"/>
              <a:t>Photo slide, 32pt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460129" y="6586590"/>
            <a:ext cx="35735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10882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 smtClean="0">
                <a:solidFill>
                  <a:srgbClr val="414141"/>
                </a:solidFill>
                <a:latin typeface="Arial" pitchFamily="34" charset="0"/>
                <a:ea typeface="Arial"/>
                <a:cs typeface="Arial"/>
              </a:rPr>
              <a:t>© 2015 Citrix | Confidential </a:t>
            </a:r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988714"/>
      </p:ext>
    </p:extLst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haded Text and 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4" descr="CITRIX_05312014_train_05466_2100x1400_300_RGB.jp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216257" cy="6858001"/>
          </a:xfrm>
          <a:prstGeom prst="rect">
            <a:avLst/>
          </a:prstGeom>
        </p:spPr>
      </p:pic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409575" y="1677988"/>
            <a:ext cx="11361738" cy="3529012"/>
          </a:xfrm>
          <a:prstGeom prst="rect">
            <a:avLst/>
          </a:prstGeom>
          <a:gradFill>
            <a:gsLst>
              <a:gs pos="49578">
                <a:srgbClr val="050505">
                  <a:alpha val="60000"/>
                </a:srgbClr>
              </a:gs>
              <a:gs pos="67000">
                <a:srgbClr val="050505">
                  <a:alpha val="50000"/>
                </a:srgbClr>
              </a:gs>
              <a:gs pos="36000">
                <a:srgbClr val="050505">
                  <a:alpha val="50000"/>
                </a:srgbClr>
              </a:gs>
              <a:gs pos="0">
                <a:srgbClr val="050505">
                  <a:alpha val="0"/>
                </a:srgbClr>
              </a:gs>
              <a:gs pos="100000">
                <a:srgbClr val="050505">
                  <a:alpha val="0"/>
                </a:srgbClr>
              </a:gs>
            </a:gsLst>
            <a:lin ang="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138239" tIns="69119" rIns="138239" bIns="69119" numCol="1" rtlCol="0" anchor="ctr" anchorCtr="0" compatLnSpc="1">
            <a:prstTxWarp prst="textNoShape">
              <a:avLst/>
            </a:prstTxWarp>
            <a:normAutofit/>
          </a:bodyPr>
          <a:lstStyle>
            <a:lvl1pPr marL="0" indent="0" algn="ctr">
              <a:lnSpc>
                <a:spcPts val="4300"/>
              </a:lnSpc>
              <a:buNone/>
              <a:defRPr lang="en-US" sz="4000" baseline="0" dirty="0" smtClean="0">
                <a:solidFill>
                  <a:srgbClr val="FFFFFF"/>
                </a:solidFill>
                <a:latin typeface="Arial" charset="0"/>
                <a:cs typeface="Arial" charset="0"/>
              </a:defRPr>
            </a:lvl1pPr>
          </a:lstStyle>
          <a:p>
            <a:pPr marL="0" lvl="0" algn="ctr" defTabSz="1461590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/>
              <a:t>Text over large photo placeholder. </a:t>
            </a:r>
            <a:br>
              <a:rPr lang="en-US" dirty="0" smtClean="0"/>
            </a:br>
            <a:r>
              <a:rPr lang="en-US" dirty="0" smtClean="0"/>
              <a:t>Use with sentences not bullets. Place full </a:t>
            </a:r>
            <a:br>
              <a:rPr lang="en-US" dirty="0" smtClean="0"/>
            </a:br>
            <a:r>
              <a:rPr lang="en-US" dirty="0" smtClean="0"/>
              <a:t>bleed photo behind text.</a:t>
            </a:r>
          </a:p>
        </p:txBody>
      </p:sp>
    </p:spTree>
    <p:extLst>
      <p:ext uri="{BB962C8B-B14F-4D97-AF65-F5344CB8AC3E}">
        <p14:creationId xmlns:p14="http://schemas.microsoft.com/office/powerpoint/2010/main" val="3857296452"/>
      </p:ext>
    </p:extLst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hoto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1" y="3429000"/>
            <a:ext cx="6117336" cy="3429000"/>
          </a:xfrm>
          <a:prstGeom prst="rect">
            <a:avLst/>
          </a:prstGeom>
          <a:ln w="12700" cmpd="sng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Use this box as a guideline for proper image placement. Place your image on top and align to box.</a:t>
            </a:r>
          </a:p>
        </p:txBody>
      </p:sp>
      <p:sp>
        <p:nvSpPr>
          <p:cNvPr id="4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6071616" y="0"/>
            <a:ext cx="6117336" cy="3429000"/>
          </a:xfrm>
          <a:prstGeom prst="rect">
            <a:avLst/>
          </a:prstGeom>
          <a:ln w="12700" cmpd="sng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Use this box as a guideline for proper image placement. Place your image on top and align to box.</a:t>
            </a:r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12" hasCustomPrompt="1"/>
          </p:nvPr>
        </p:nvSpPr>
        <p:spPr>
          <a:xfrm>
            <a:off x="6071616" y="3429000"/>
            <a:ext cx="6117336" cy="3429000"/>
          </a:xfrm>
          <a:prstGeom prst="rect">
            <a:avLst/>
          </a:prstGeom>
          <a:ln w="12700" cmpd="sng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Use this box as a guideline for proper image placement. Place your image on top and align to box.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451560" y="1066800"/>
            <a:ext cx="5240338" cy="1230313"/>
          </a:xfrm>
        </p:spPr>
        <p:txBody>
          <a:bodyPr anchor="ctr"/>
          <a:lstStyle>
            <a:lvl1pPr marL="0" indent="0" algn="l">
              <a:buNone/>
              <a:defRPr sz="2800"/>
            </a:lvl1pPr>
          </a:lstStyle>
          <a:p>
            <a:pPr lvl="0"/>
            <a:r>
              <a:rPr lang="en-US" dirty="0" smtClean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495403888"/>
      </p:ext>
    </p:extLst>
  </p:cSld>
  <p:clrMapOvr>
    <a:masterClrMapping/>
  </p:clrMapOvr>
  <p:transition spd="med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hoto Gri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465672" y="1066800"/>
            <a:ext cx="5240338" cy="1230313"/>
          </a:xfrm>
        </p:spPr>
        <p:txBody>
          <a:bodyPr anchor="t"/>
          <a:lstStyle>
            <a:lvl1pPr marL="342900" indent="-342900" algn="l">
              <a:buFont typeface="Arial"/>
              <a:buChar char="•"/>
              <a:defRPr sz="2400"/>
            </a:lvl1pPr>
          </a:lstStyle>
          <a:p>
            <a:pPr lvl="0"/>
            <a:r>
              <a:rPr lang="en-US" dirty="0" smtClean="0"/>
              <a:t>Click to edit text</a:t>
            </a:r>
          </a:p>
          <a:p>
            <a:pPr lvl="0"/>
            <a:endParaRPr lang="en-US" dirty="0" smtClean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460129" y="6586590"/>
            <a:ext cx="35735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10882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 smtClean="0">
                <a:solidFill>
                  <a:srgbClr val="FFFFFF"/>
                </a:solidFill>
                <a:latin typeface="Arial" pitchFamily="34" charset="0"/>
                <a:ea typeface="Arial"/>
                <a:cs typeface="Arial"/>
              </a:rPr>
              <a:t>© 2015 Citrix | Confidential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6071489" y="0"/>
            <a:ext cx="6117336" cy="3429000"/>
          </a:xfrm>
          <a:prstGeom prst="rect">
            <a:avLst/>
          </a:prstGeom>
          <a:ln w="12700" cmpd="sng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Use this box as a guideline for proper image placement. Place your image on top and align to box.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2" hasCustomPrompt="1"/>
          </p:nvPr>
        </p:nvSpPr>
        <p:spPr>
          <a:xfrm>
            <a:off x="6071489" y="3429000"/>
            <a:ext cx="6117336" cy="3429000"/>
          </a:xfrm>
          <a:prstGeom prst="rect">
            <a:avLst/>
          </a:prstGeom>
          <a:ln w="12700" cmpd="sng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Use this box as a guideline for proper image placement. Place your image on top and align to box.</a:t>
            </a:r>
          </a:p>
        </p:txBody>
      </p:sp>
      <p:sp>
        <p:nvSpPr>
          <p:cNvPr id="13" name="TextBox 12"/>
          <p:cNvSpPr txBox="1"/>
          <p:nvPr userDrawn="1"/>
        </p:nvSpPr>
        <p:spPr>
          <a:xfrm>
            <a:off x="460129" y="6586590"/>
            <a:ext cx="35735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10882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 smtClean="0">
                <a:solidFill>
                  <a:srgbClr val="414141"/>
                </a:solidFill>
                <a:latin typeface="Arial" pitchFamily="34" charset="0"/>
                <a:ea typeface="Arial"/>
                <a:cs typeface="Arial"/>
              </a:rPr>
              <a:t>© 2015 Citrix | Confidential</a:t>
            </a:r>
          </a:p>
        </p:txBody>
      </p:sp>
      <p:sp>
        <p:nvSpPr>
          <p:cNvPr id="14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240179"/>
      </p:ext>
    </p:extLst>
  </p:cSld>
  <p:clrMapOvr>
    <a:masterClrMapping/>
  </p:clrMapOvr>
  <p:transition spd="med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lti-Line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536575" y="2517476"/>
            <a:ext cx="11234738" cy="1182375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0" indent="0" algn="ctr" defTabSz="1088291" rtl="0" eaLnBrk="1" latinLnBrk="0" hangingPunct="1">
              <a:lnSpc>
                <a:spcPts val="4200"/>
              </a:lnSpc>
              <a:buNone/>
              <a:defRPr lang="en-US" sz="400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Big statement slide,</a:t>
            </a:r>
            <a:br>
              <a:rPr lang="en-US" dirty="0" smtClean="0"/>
            </a:br>
            <a:r>
              <a:rPr lang="en-US" dirty="0" smtClean="0"/>
              <a:t>sentence case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536576" y="3700455"/>
            <a:ext cx="11234729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sz="200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 dirty="0" smtClean="0"/>
              <a:t>Subtitle placeholder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05639"/>
      </p:ext>
    </p:extLst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Line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536575" y="2666550"/>
            <a:ext cx="11234738" cy="61127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0" indent="0" algn="ctr" defTabSz="1088291" rtl="0" eaLnBrk="1" latinLnBrk="0" hangingPunct="1">
              <a:lnSpc>
                <a:spcPts val="3800"/>
              </a:lnSpc>
              <a:buNone/>
              <a:defRPr lang="en-US" sz="4000" kern="1200" baseline="0" dirty="0" smtClean="0">
                <a:solidFill>
                  <a:srgbClr val="00A1E0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One line big statement slide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536576" y="3278433"/>
            <a:ext cx="11234729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sz="200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 dirty="0" smtClean="0"/>
              <a:t>Subtitle placeholder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921839"/>
      </p:ext>
    </p:extLst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2807090" y="3658186"/>
            <a:ext cx="6574648" cy="1015663"/>
            <a:chOff x="2788504" y="3921334"/>
            <a:chExt cx="6574649" cy="1015663"/>
          </a:xfrm>
        </p:grpSpPr>
        <p:sp>
          <p:nvSpPr>
            <p:cNvPr id="15" name="TextBox 14"/>
            <p:cNvSpPr txBox="1"/>
            <p:nvPr/>
          </p:nvSpPr>
          <p:spPr>
            <a:xfrm>
              <a:off x="5040863" y="3921334"/>
              <a:ext cx="210709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b="1" dirty="0" smtClean="0">
                  <a:solidFill>
                    <a:srgbClr val="00A1E0"/>
                  </a:solidFill>
                </a:rPr>
                <a:t>“”</a:t>
              </a:r>
            </a:p>
          </p:txBody>
        </p:sp>
        <p:cxnSp>
          <p:nvCxnSpPr>
            <p:cNvPr id="16" name="Straight Connector 15"/>
            <p:cNvCxnSpPr/>
            <p:nvPr/>
          </p:nvCxnSpPr>
          <p:spPr bwMode="auto">
            <a:xfrm flipH="1">
              <a:off x="2788504" y="4295241"/>
              <a:ext cx="2796363" cy="0"/>
            </a:xfrm>
            <a:prstGeom prst="line">
              <a:avLst/>
            </a:prstGeom>
            <a:noFill/>
            <a:ln w="19050" cap="flat" cmpd="sng" algn="ctr">
              <a:solidFill>
                <a:srgbClr val="7F7F7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" name="Straight Connector 16"/>
            <p:cNvCxnSpPr/>
            <p:nvPr/>
          </p:nvCxnSpPr>
          <p:spPr bwMode="auto">
            <a:xfrm flipH="1">
              <a:off x="6566790" y="4295241"/>
              <a:ext cx="2796363" cy="0"/>
            </a:xfrm>
            <a:prstGeom prst="line">
              <a:avLst/>
            </a:prstGeom>
            <a:noFill/>
            <a:ln w="19050" cap="flat" cmpd="sng" algn="ctr">
              <a:solidFill>
                <a:srgbClr val="7F7F7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6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409575" y="4449029"/>
            <a:ext cx="11361737" cy="437932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lang="en-US" sz="2000" kern="1200" baseline="0" dirty="0" smtClean="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Name placeholder, 20pt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6" hasCustomPrompt="1"/>
          </p:nvPr>
        </p:nvSpPr>
        <p:spPr>
          <a:xfrm>
            <a:off x="409577" y="4854167"/>
            <a:ext cx="11361737" cy="4524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lang="en-US" sz="2000" kern="1200" cap="none" spc="50" baseline="0" dirty="0" smtClean="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Company, title placeholder, 20pt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409575" y="2263136"/>
            <a:ext cx="11361737" cy="1182375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0" indent="0" algn="ctr">
              <a:lnSpc>
                <a:spcPts val="4200"/>
              </a:lnSpc>
              <a:buNone/>
              <a:defRPr sz="4000" baseline="0"/>
            </a:lvl1pPr>
          </a:lstStyle>
          <a:p>
            <a:pPr lvl="0"/>
            <a:r>
              <a:rPr lang="en-US" dirty="0" smtClean="0"/>
              <a:t>Quote placeholder, sentence case, </a:t>
            </a:r>
            <a:br>
              <a:rPr lang="en-US" dirty="0" smtClean="0"/>
            </a:br>
            <a:r>
              <a:rPr lang="en-US" dirty="0" smtClean="0"/>
              <a:t>center-aligned, 40pt Arial, no quotation marks.</a:t>
            </a:r>
          </a:p>
        </p:txBody>
      </p:sp>
      <p:sp>
        <p:nvSpPr>
          <p:cNvPr id="1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4237922"/>
      </p:ext>
    </p:extLst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er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2807090" y="3658186"/>
            <a:ext cx="6574648" cy="1015663"/>
            <a:chOff x="2788504" y="3921334"/>
            <a:chExt cx="6574649" cy="1015663"/>
          </a:xfrm>
        </p:grpSpPr>
        <p:sp>
          <p:nvSpPr>
            <p:cNvPr id="15" name="TextBox 14"/>
            <p:cNvSpPr txBox="1"/>
            <p:nvPr/>
          </p:nvSpPr>
          <p:spPr>
            <a:xfrm>
              <a:off x="5040863" y="3921334"/>
              <a:ext cx="2107096" cy="1015663"/>
            </a:xfrm>
            <a:prstGeom prst="rect">
              <a:avLst/>
            </a:prstGeom>
            <a:noFill/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b="1" dirty="0" smtClean="0">
                  <a:solidFill>
                    <a:srgbClr val="00A1E0"/>
                  </a:solidFill>
                </a:rPr>
                <a:t>“”</a:t>
              </a:r>
            </a:p>
          </p:txBody>
        </p:sp>
        <p:cxnSp>
          <p:nvCxnSpPr>
            <p:cNvPr id="16" name="Straight Connector 15"/>
            <p:cNvCxnSpPr/>
            <p:nvPr/>
          </p:nvCxnSpPr>
          <p:spPr bwMode="auto">
            <a:xfrm flipH="1">
              <a:off x="2788504" y="4295241"/>
              <a:ext cx="2796363" cy="0"/>
            </a:xfrm>
            <a:prstGeom prst="line">
              <a:avLst/>
            </a:prstGeom>
            <a:noFill/>
            <a:ln w="19050" cap="flat" cmpd="sng" algn="ctr">
              <a:solidFill>
                <a:srgbClr val="7F7F7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" name="Straight Connector 16"/>
            <p:cNvCxnSpPr/>
            <p:nvPr/>
          </p:nvCxnSpPr>
          <p:spPr bwMode="auto">
            <a:xfrm flipH="1">
              <a:off x="6566790" y="4295241"/>
              <a:ext cx="2796363" cy="0"/>
            </a:xfrm>
            <a:prstGeom prst="line">
              <a:avLst/>
            </a:prstGeom>
            <a:noFill/>
            <a:ln w="19050" cap="flat" cmpd="sng" algn="ctr">
              <a:solidFill>
                <a:srgbClr val="7F7F7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1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409575" y="2320417"/>
            <a:ext cx="11361737" cy="1125094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 marL="0" indent="0" algn="ctr">
              <a:lnSpc>
                <a:spcPts val="4000"/>
              </a:lnSpc>
              <a:buNone/>
              <a:defRPr sz="3600" baseline="0"/>
            </a:lvl1pPr>
          </a:lstStyle>
          <a:p>
            <a:pPr lvl="0"/>
            <a:r>
              <a:rPr lang="en-US" dirty="0" smtClean="0"/>
              <a:t>Long quote placeholder, sentence case, center-aligned, 36pt Arial, no quotation marks.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409575" y="4449029"/>
            <a:ext cx="11361737" cy="437932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lang="en-US" sz="2000" kern="1200" baseline="0" dirty="0" smtClean="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Name placeholder, 20pt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16" hasCustomPrompt="1"/>
          </p:nvPr>
        </p:nvSpPr>
        <p:spPr>
          <a:xfrm>
            <a:off x="409577" y="4854167"/>
            <a:ext cx="11361737" cy="4524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lang="en-US" sz="2000" kern="1200" cap="none" spc="50" baseline="0" dirty="0" smtClean="0">
                <a:solidFill>
                  <a:srgbClr val="7F7F7F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Company, title placeholder, 20pt</a:t>
            </a:r>
          </a:p>
        </p:txBody>
      </p:sp>
      <p:sp>
        <p:nvSpPr>
          <p:cNvPr id="1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193766"/>
      </p:ext>
    </p:extLst>
  </p:cSld>
  <p:clrMapOvr>
    <a:masterClrMapping/>
  </p:clrMapOvr>
  <p:transition spd="med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:9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dia Placeholder 5"/>
          <p:cNvSpPr>
            <a:spLocks noGrp="1"/>
          </p:cNvSpPr>
          <p:nvPr>
            <p:ph type="media" sz="quarter" idx="10" hasCustomPrompt="1"/>
          </p:nvPr>
        </p:nvSpPr>
        <p:spPr>
          <a:xfrm>
            <a:off x="819944" y="290514"/>
            <a:ext cx="10548937" cy="59324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en-US" dirty="0" smtClean="0"/>
              <a:t>16:9 Video placeholder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175747"/>
      </p:ext>
    </p:extLst>
  </p:cSld>
  <p:clrMapOvr>
    <a:masterClrMapping/>
  </p:clrMapOvr>
  <p:transition spd="med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:3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dia Placeholder 5"/>
          <p:cNvSpPr>
            <a:spLocks noGrp="1"/>
          </p:cNvSpPr>
          <p:nvPr>
            <p:ph type="media" sz="quarter" idx="10" hasCustomPrompt="1"/>
          </p:nvPr>
        </p:nvSpPr>
        <p:spPr>
          <a:xfrm>
            <a:off x="2139421" y="290514"/>
            <a:ext cx="7909984" cy="59324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en-US" dirty="0" smtClean="0"/>
              <a:t>4:3 Video placeholder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15179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4775983" y="3536576"/>
            <a:ext cx="2636859" cy="353923"/>
          </a:xfrm>
          <a:prstGeom prst="rect">
            <a:avLst/>
          </a:prstGeom>
        </p:spPr>
        <p:txBody>
          <a:bodyPr wrap="none" lIns="91418" tIns="45710" rIns="91418" bIns="45710">
            <a:spAutoFit/>
          </a:bodyPr>
          <a:lstStyle/>
          <a:p>
            <a:pPr algn="ctr">
              <a:spcBef>
                <a:spcPts val="1800"/>
              </a:spcBef>
              <a:buClr>
                <a:schemeClr val="tx1">
                  <a:lumMod val="50000"/>
                </a:schemeClr>
              </a:buClr>
              <a:tabLst/>
            </a:pPr>
            <a:r>
              <a:rPr lang="en-US" sz="1700" spc="50" dirty="0" smtClean="0">
                <a:solidFill>
                  <a:srgbClr val="FFFFFF"/>
                </a:solidFill>
              </a:rPr>
              <a:t>Work better. Live</a:t>
            </a:r>
            <a:r>
              <a:rPr lang="en-US" sz="1700" spc="50" baseline="0" dirty="0" smtClean="0">
                <a:solidFill>
                  <a:srgbClr val="FFFFFF"/>
                </a:solidFill>
              </a:rPr>
              <a:t> better</a:t>
            </a:r>
            <a:r>
              <a:rPr lang="en-US" sz="1700" spc="50" dirty="0" smtClean="0">
                <a:solidFill>
                  <a:srgbClr val="FFFFFF"/>
                </a:solidFill>
              </a:rPr>
              <a:t>.</a:t>
            </a:r>
            <a:endParaRPr lang="en-US" sz="1700" spc="50" dirty="0">
              <a:solidFill>
                <a:srgbClr val="FFFFFF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4788" y="2908957"/>
            <a:ext cx="1280054" cy="53030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 userDrawn="1"/>
        </p:nvSpPr>
        <p:spPr>
          <a:xfrm>
            <a:off x="4775983" y="3536576"/>
            <a:ext cx="2636859" cy="353923"/>
          </a:xfrm>
          <a:prstGeom prst="rect">
            <a:avLst/>
          </a:prstGeom>
        </p:spPr>
        <p:txBody>
          <a:bodyPr wrap="none" lIns="91418" tIns="45710" rIns="91418" bIns="4571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FFFFFF">
                  <a:lumMod val="50000"/>
                </a:srgbClr>
              </a:buClr>
              <a:buSzTx/>
              <a:buFontTx/>
              <a:buNone/>
              <a:tabLst/>
              <a:defRPr/>
            </a:pPr>
            <a:r>
              <a:rPr kumimoji="0" lang="en-US" sz="1700" b="0" i="0" u="none" strike="noStrike" kern="0" cap="none" spc="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Work better. Live better.</a:t>
            </a:r>
            <a:endParaRPr kumimoji="0" lang="en-US" sz="1700" b="0" i="0" u="none" strike="noStrike" kern="0" cap="none" spc="5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8" name="Picture 7" descr="Citrix_Logo_Black_v2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6564" y="2908957"/>
            <a:ext cx="1375696" cy="51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40604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ual column_left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quarter" idx="10"/>
          </p:nvPr>
        </p:nvSpPr>
        <p:spPr>
          <a:xfrm>
            <a:off x="524800" y="1578770"/>
            <a:ext cx="5468041" cy="4390231"/>
          </a:xfrm>
        </p:spPr>
        <p:txBody>
          <a:bodyPr anchor="ctr"/>
          <a:lstStyle>
            <a:lvl1pPr marL="0" indent="0" algn="ctr">
              <a:buNone/>
              <a:defRPr sz="3733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1"/>
          </p:nvPr>
        </p:nvSpPr>
        <p:spPr>
          <a:xfrm>
            <a:off x="6195988" y="1578769"/>
            <a:ext cx="5468888" cy="4389120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17676" y="307109"/>
            <a:ext cx="11140586" cy="831851"/>
          </a:xfr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DF5B08AC-0003-4B0E-8EDD-A192DAEC7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3505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677058" y="6397916"/>
            <a:ext cx="749798" cy="192370"/>
          </a:xfrm>
          <a:prstGeom prst="rect">
            <a:avLst/>
          </a:prstGeom>
        </p:spPr>
        <p:txBody>
          <a:bodyPr lIns="68589" tIns="34295" rIns="68589" bIns="34295"/>
          <a:lstStyle/>
          <a:p>
            <a:fld id="{CA0561F9-C18C-4C7E-BCEE-56A17DAEBCA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4184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26.xml"/><Relationship Id="rId27" Type="http://schemas.openxmlformats.org/officeDocument/2006/relationships/slideLayout" Target="../slideLayouts/slideLayout27.xml"/><Relationship Id="rId28" Type="http://schemas.openxmlformats.org/officeDocument/2006/relationships/slideLayout" Target="../slideLayouts/slideLayout28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30" Type="http://schemas.openxmlformats.org/officeDocument/2006/relationships/slideLayout" Target="../slideLayouts/slideLayout30.xml"/><Relationship Id="rId31" Type="http://schemas.openxmlformats.org/officeDocument/2006/relationships/slideLayout" Target="../slideLayouts/slideLayout31.xml"/><Relationship Id="rId32" Type="http://schemas.openxmlformats.org/officeDocument/2006/relationships/slideLayout" Target="../slideLayouts/slideLayout32.xml"/><Relationship Id="rId9" Type="http://schemas.openxmlformats.org/officeDocument/2006/relationships/slideLayout" Target="../slideLayouts/slideLayout9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3" Type="http://schemas.openxmlformats.org/officeDocument/2006/relationships/theme" Target="../theme/theme1.xml"/><Relationship Id="rId34" Type="http://schemas.openxmlformats.org/officeDocument/2006/relationships/image" Target="../media/image1.jpeg"/><Relationship Id="rId3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itrix_X_LightGray_RGB_mod_2b.jpg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518895"/>
            <a:ext cx="12188825" cy="339105"/>
          </a:xfrm>
          <a:prstGeom prst="rect">
            <a:avLst/>
          </a:prstGeom>
        </p:spPr>
      </p:pic>
      <p:sp>
        <p:nvSpPr>
          <p:cNvPr id="4" name="Title Placeholder 3"/>
          <p:cNvSpPr>
            <a:spLocks noGrp="1"/>
          </p:cNvSpPr>
          <p:nvPr>
            <p:ph type="title"/>
          </p:nvPr>
        </p:nvSpPr>
        <p:spPr>
          <a:xfrm>
            <a:off x="448831" y="78828"/>
            <a:ext cx="11309783" cy="985840"/>
          </a:xfrm>
          <a:prstGeom prst="rect">
            <a:avLst/>
          </a:prstGeom>
        </p:spPr>
        <p:txBody>
          <a:bodyPr vert="horz" wrap="square" lIns="91440" tIns="45720" rIns="91440" bIns="45720" rtlCol="0" anchor="b">
            <a:noAutofit/>
          </a:bodyPr>
          <a:lstStyle/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49184" y="1600200"/>
            <a:ext cx="1130943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 smtClean="0"/>
              <a:t>Click to edit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-792" y="6465907"/>
            <a:ext cx="6611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58344" y="6586591"/>
            <a:ext cx="4105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 lang="en-US" sz="800" smtClean="0">
                <a:solidFill>
                  <a:schemeClr val="bg2"/>
                </a:solidFill>
              </a:defRPr>
            </a:lvl1pPr>
          </a:lstStyle>
          <a:p>
            <a:fld id="{113BA7D1-EE9A-0241-B0CB-67F65CFD4A8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 descr="Citrix_Logo_Black.png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8233" y="6594397"/>
            <a:ext cx="513518" cy="19202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60129" y="6586590"/>
            <a:ext cx="35735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10882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dirty="0" smtClean="0">
                <a:solidFill>
                  <a:schemeClr val="bg2"/>
                </a:solidFill>
                <a:latin typeface="Arial" pitchFamily="34" charset="0"/>
                <a:ea typeface="Arial"/>
                <a:cs typeface="Arial"/>
              </a:rPr>
              <a:t>© 2015 Citrix</a:t>
            </a:r>
          </a:p>
        </p:txBody>
      </p:sp>
    </p:spTree>
    <p:extLst>
      <p:ext uri="{BB962C8B-B14F-4D97-AF65-F5344CB8AC3E}">
        <p14:creationId xmlns:p14="http://schemas.microsoft.com/office/powerpoint/2010/main" val="2395302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844" r:id="rId2"/>
    <p:sldLayoutId id="2147483754" r:id="rId3"/>
    <p:sldLayoutId id="2147483753" r:id="rId4"/>
    <p:sldLayoutId id="2147483745" r:id="rId5"/>
    <p:sldLayoutId id="2147483744" r:id="rId6"/>
    <p:sldLayoutId id="2147483751" r:id="rId7"/>
    <p:sldLayoutId id="2147483723" r:id="rId8"/>
    <p:sldLayoutId id="2147483785" r:id="rId9"/>
    <p:sldLayoutId id="2147483708" r:id="rId10"/>
    <p:sldLayoutId id="2147483813" r:id="rId11"/>
    <p:sldLayoutId id="2147483709" r:id="rId12"/>
    <p:sldLayoutId id="2147483732" r:id="rId13"/>
    <p:sldLayoutId id="2147483742" r:id="rId14"/>
    <p:sldLayoutId id="2147483735" r:id="rId15"/>
    <p:sldLayoutId id="2147483725" r:id="rId16"/>
    <p:sldLayoutId id="2147483786" r:id="rId17"/>
    <p:sldLayoutId id="2147483720" r:id="rId18"/>
    <p:sldLayoutId id="2147483719" r:id="rId19"/>
    <p:sldLayoutId id="2147483718" r:id="rId20"/>
    <p:sldLayoutId id="2147483784" r:id="rId21"/>
    <p:sldLayoutId id="2147483810" r:id="rId22"/>
    <p:sldLayoutId id="2147483811" r:id="rId23"/>
    <p:sldLayoutId id="2147483726" r:id="rId24"/>
    <p:sldLayoutId id="2147483743" r:id="rId25"/>
    <p:sldLayoutId id="2147483727" r:id="rId26"/>
    <p:sldLayoutId id="2147483728" r:id="rId27"/>
    <p:sldLayoutId id="2147483739" r:id="rId28"/>
    <p:sldLayoutId id="2147483740" r:id="rId29"/>
    <p:sldLayoutId id="2147483755" r:id="rId30"/>
    <p:sldLayoutId id="2147483846" r:id="rId31"/>
    <p:sldLayoutId id="2147483847" r:id="rId32"/>
  </p:sldLayoutIdLst>
  <p:transition spd="med"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marL="0" indent="0" algn="l" defTabSz="1088291" rtl="0" eaLnBrk="1" latinLnBrk="0" hangingPunct="1">
        <a:lnSpc>
          <a:spcPts val="3200"/>
        </a:lnSpc>
        <a:spcBef>
          <a:spcPts val="1800"/>
        </a:spcBef>
        <a:spcAft>
          <a:spcPts val="0"/>
        </a:spcAft>
        <a:buClr>
          <a:schemeClr val="tx1">
            <a:lumMod val="50000"/>
          </a:schemeClr>
        </a:buClr>
        <a:buFont typeface="Arial" pitchFamily="34" charset="0"/>
        <a:buNone/>
        <a:tabLst/>
        <a:defRPr lang="en-US" sz="3200" kern="1200" baseline="0" dirty="0">
          <a:solidFill>
            <a:schemeClr val="bg2"/>
          </a:solidFill>
          <a:effectLst/>
          <a:latin typeface="+mn-lt"/>
          <a:ea typeface="+mn-ea"/>
          <a:cs typeface="+mn-cs"/>
        </a:defRPr>
      </a:lvl1pPr>
    </p:titleStyle>
    <p:bodyStyle>
      <a:lvl1pPr marL="227013" indent="-227013" algn="l" defTabSz="1088291" rtl="0" eaLnBrk="1" latinLnBrk="0" hangingPunct="1">
        <a:lnSpc>
          <a:spcPct val="100000"/>
        </a:lnSpc>
        <a:spcBef>
          <a:spcPts val="1800"/>
        </a:spcBef>
        <a:spcAft>
          <a:spcPts val="0"/>
        </a:spcAft>
        <a:buClrTx/>
        <a:buFont typeface="Arial"/>
        <a:buChar char="•"/>
        <a:tabLst/>
        <a:defRPr lang="en-US" sz="2400" kern="1200" baseline="0" dirty="0" smtClean="0">
          <a:solidFill>
            <a:schemeClr val="bg2"/>
          </a:solidFill>
          <a:latin typeface="+mn-lt"/>
          <a:ea typeface="+mn-ea"/>
          <a:cs typeface="+mn-cs"/>
        </a:defRPr>
      </a:lvl1pPr>
      <a:lvl2pPr marL="458788" indent="-228600" algn="l" defTabSz="1088291" rtl="0" eaLnBrk="1" latinLnBrk="0" hangingPunct="1">
        <a:lnSpc>
          <a:spcPct val="100000"/>
        </a:lnSpc>
        <a:spcBef>
          <a:spcPts val="300"/>
        </a:spcBef>
        <a:buClrTx/>
        <a:buSzPct val="100000"/>
        <a:buFont typeface="Lucida Grande"/>
        <a:buChar char="–"/>
        <a:tabLst/>
        <a:defRPr lang="en-US" sz="2000" kern="1200" baseline="0" dirty="0" smtClean="0">
          <a:solidFill>
            <a:schemeClr val="bg2"/>
          </a:solidFill>
          <a:latin typeface="+mn-lt"/>
          <a:ea typeface="+mn-ea"/>
          <a:cs typeface="+mn-cs"/>
        </a:defRPr>
      </a:lvl2pPr>
      <a:lvl3pPr marL="688975" indent="-230188" algn="l" defTabSz="1088291" rtl="0" eaLnBrk="1" latinLnBrk="0" hangingPunct="1">
        <a:lnSpc>
          <a:spcPct val="100000"/>
        </a:lnSpc>
        <a:spcBef>
          <a:spcPts val="300"/>
        </a:spcBef>
        <a:buClrTx/>
        <a:buFont typeface="Lucida Grande"/>
        <a:buChar char="–"/>
        <a:tabLst/>
        <a:defRPr lang="en-US" sz="1800" kern="1200" dirty="0" smtClean="0">
          <a:solidFill>
            <a:schemeClr val="bg2"/>
          </a:solidFill>
          <a:latin typeface="+mn-lt"/>
          <a:ea typeface="+mn-ea"/>
          <a:cs typeface="+mn-cs"/>
        </a:defRPr>
      </a:lvl3pPr>
      <a:lvl4pPr marL="919163" indent="-230188" algn="l" defTabSz="1088291" rtl="0" eaLnBrk="1" latinLnBrk="0" hangingPunct="1">
        <a:lnSpc>
          <a:spcPct val="100000"/>
        </a:lnSpc>
        <a:spcBef>
          <a:spcPts val="300"/>
        </a:spcBef>
        <a:buClrTx/>
        <a:buFont typeface="Lucida Grande"/>
        <a:buChar char="–"/>
        <a:tabLst/>
        <a:defRPr lang="en-US" sz="1600" kern="1200" baseline="0" dirty="0" smtClean="0">
          <a:solidFill>
            <a:schemeClr val="bg2"/>
          </a:solidFill>
          <a:latin typeface="+mn-lt"/>
          <a:ea typeface="+mn-ea"/>
          <a:cs typeface="+mn-cs"/>
        </a:defRPr>
      </a:lvl4pPr>
      <a:lvl5pPr marL="1147763" indent="-228600" algn="l" defTabSz="1088291" rtl="0" eaLnBrk="1" latinLnBrk="0" hangingPunct="1">
        <a:lnSpc>
          <a:spcPct val="100000"/>
        </a:lnSpc>
        <a:spcBef>
          <a:spcPts val="300"/>
        </a:spcBef>
        <a:buClrTx/>
        <a:buFont typeface="Lucida Grande"/>
        <a:buChar char="–"/>
        <a:tabLst/>
        <a:defRPr lang="en-US" sz="1600" kern="1200" baseline="0" dirty="0">
          <a:solidFill>
            <a:schemeClr val="bg2"/>
          </a:solidFill>
          <a:latin typeface="+mn-lt"/>
          <a:ea typeface="+mn-ea"/>
          <a:cs typeface="+mn-cs"/>
        </a:defRPr>
      </a:lvl5pPr>
      <a:lvl6pPr marL="911225" indent="-231775" algn="l" defTabSz="1088291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1400" kern="1200" baseline="0">
          <a:solidFill>
            <a:schemeClr val="bg1"/>
          </a:solidFill>
          <a:latin typeface="+mn-lt"/>
          <a:ea typeface="+mn-ea"/>
          <a:cs typeface="+mn-cs"/>
        </a:defRPr>
      </a:lvl6pPr>
      <a:lvl7pPr marL="1141413" indent="-230188" algn="l" defTabSz="1088291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1200" kern="1200" baseline="0">
          <a:solidFill>
            <a:srgbClr val="000000"/>
          </a:solidFill>
          <a:latin typeface="+mn-lt"/>
          <a:ea typeface="+mn-ea"/>
          <a:cs typeface="+mn-cs"/>
        </a:defRPr>
      </a:lvl7pPr>
      <a:lvl8pPr marL="4081089" indent="-272073" algn="l" defTabSz="10882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5235" indent="-272073" algn="l" defTabSz="10882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8829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145" algn="l" defTabSz="108829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291" algn="l" defTabSz="108829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436" algn="l" defTabSz="108829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581" algn="l" defTabSz="108829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726" algn="l" defTabSz="108829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872" algn="l" defTabSz="108829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017" algn="l" defTabSz="108829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3162" algn="l" defTabSz="108829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5.xml"/><Relationship Id="rId2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31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5" Type="http://schemas.microsoft.com/office/2007/relationships/hdphoto" Target="../media/hdphoto1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itrix.com/support/programs/software-maintenance.html" TargetMode="External"/><Relationship Id="rId4" Type="http://schemas.openxmlformats.org/officeDocument/2006/relationships/hyperlink" Target="https://www.citrix.com/support/programs/extended.html" TargetMode="External"/><Relationship Id="rId5" Type="http://schemas.openxmlformats.org/officeDocument/2006/relationships/hyperlink" Target="https://www.citrix.com/support/product-lifecycle/milestones.html" TargetMode="Externa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5.xml"/><Relationship Id="rId2" Type="http://schemas.openxmlformats.org/officeDocument/2006/relationships/diagramData" Target="../diagrams/data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Relationship Id="rId2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itrix.com/downloads/citrix-receiver/linux/receiver-for-linux-latest.html" TargetMode="External"/><Relationship Id="rId4" Type="http://schemas.openxmlformats.org/officeDocument/2006/relationships/hyperlink" Target="https://www.citrix.com/downloads/citrix-receiver/mac/receiver-for-mac-latest.html" TargetMode="External"/><Relationship Id="rId5" Type="http://schemas.openxmlformats.org/officeDocument/2006/relationships/hyperlink" Target="https://www.citrix.com/downloads/citrix-receiver/chrome/receiver-for-chrome-latest.html" TargetMode="External"/><Relationship Id="rId6" Type="http://schemas.openxmlformats.org/officeDocument/2006/relationships/hyperlink" Target="https://www.citrix.com/downloads/citrix-receiver/html5/receiver-for-html5-latest.html" TargetMode="External"/><Relationship Id="rId7" Type="http://schemas.openxmlformats.org/officeDocument/2006/relationships/hyperlink" Target="https://www.citrix.com/downloads/citrix-receiver/ios/receiver-for-ios.html" TargetMode="External"/><Relationship Id="rId8" Type="http://schemas.openxmlformats.org/officeDocument/2006/relationships/hyperlink" Target="https://www.citrix.com/downloads/citrix-receiver/android/receiver-for-android.html" TargetMode="Externa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microsoft.com/office/2007/relationships/hdphoto" Target="../media/hdphoto1.wdp"/><Relationship Id="rId5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5.xml"/><Relationship Id="rId2" Type="http://schemas.openxmlformats.org/officeDocument/2006/relationships/diagramData" Target="../diagrams/data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microsoft.com/office/2007/relationships/hdphoto" Target="../media/hdphoto2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microsoft.com/office/2007/relationships/hdphoto" Target="../media/hdphoto2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microsoft.com/office/2007/relationships/hdphoto" Target="../media/hdphoto2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23.xml.rels><?xml version="1.0" encoding="UTF-8" standalone="yes"?>
<Relationships xmlns="http://schemas.openxmlformats.org/package/2006/relationships"><Relationship Id="rId11" Type="http://schemas.openxmlformats.org/officeDocument/2006/relationships/hyperlink" Target="https://www.mozilla.org/en-US/firefox/organizations/" TargetMode="External"/><Relationship Id="rId12" Type="http://schemas.openxmlformats.org/officeDocument/2006/relationships/image" Target="../media/image25.jpeg"/><Relationship Id="rId13" Type="http://schemas.openxmlformats.org/officeDocument/2006/relationships/image" Target="../media/image26.tiff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1.jpg"/><Relationship Id="rId4" Type="http://schemas.openxmlformats.org/officeDocument/2006/relationships/image" Target="../media/image22.jpg"/><Relationship Id="rId5" Type="http://schemas.openxmlformats.org/officeDocument/2006/relationships/image" Target="../media/image23.gif"/><Relationship Id="rId6" Type="http://schemas.openxmlformats.org/officeDocument/2006/relationships/image" Target="../media/image24.png"/><Relationship Id="rId7" Type="http://schemas.openxmlformats.org/officeDocument/2006/relationships/hyperlink" Target="https://technet.microsoft.com/en-us/library/mt598226(v=vs.85).aspx" TargetMode="External"/><Relationship Id="rId8" Type="http://schemas.openxmlformats.org/officeDocument/2006/relationships/hyperlink" Target="https://www.suse.com/products/long-term-service-pack-support/" TargetMode="External"/><Relationship Id="rId9" Type="http://schemas.openxmlformats.org/officeDocument/2006/relationships/hyperlink" Target="http://www.fujitsu.com/es/products/computing/servers/primergy/long-lifecycle/" TargetMode="External"/><Relationship Id="rId10" Type="http://schemas.openxmlformats.org/officeDocument/2006/relationships/hyperlink" Target="http://www.adobe.com/se/products/flashplayer/distribution3.html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itrix.com/support/LTSR" TargetMode="External"/><Relationship Id="rId4" Type="http://schemas.openxmlformats.org/officeDocument/2006/relationships/hyperlink" Target="http://www.citrix.com/content/dam/citrix/en_us/documents/products-solutions/citrix-xenapp-xendesktop-servicing-options-datasheet.pdf" TargetMode="External"/><Relationship Id="rId5" Type="http://schemas.openxmlformats.org/officeDocument/2006/relationships/hyperlink" Target="http://support.citrix.com/article/CTX205549" TargetMode="External"/><Relationship Id="rId6" Type="http://schemas.openxmlformats.org/officeDocument/2006/relationships/hyperlink" Target="http://docs.citrix.com/en-us/xenapp-and-xendesktop/7-6/xad-whats-new/long-term-service-release.html" TargetMode="Externa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Relationship Id="rId2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423168" y="3250983"/>
            <a:ext cx="7491615" cy="646331"/>
          </a:xfrm>
        </p:spPr>
        <p:txBody>
          <a:bodyPr/>
          <a:lstStyle/>
          <a:p>
            <a:pPr>
              <a:defRPr/>
            </a:pPr>
            <a:r>
              <a:rPr lang="en-US" b="1" kern="0" dirty="0"/>
              <a:t>XA/XD LTSR version overview</a:t>
            </a:r>
            <a:endParaRPr lang="en-US" b="1" kern="0" dirty="0"/>
          </a:p>
        </p:txBody>
      </p:sp>
      <p:sp>
        <p:nvSpPr>
          <p:cNvPr id="19458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44162" y="3886990"/>
            <a:ext cx="7470622" cy="310341"/>
          </a:xfrm>
        </p:spPr>
        <p:txBody>
          <a:bodyPr/>
          <a:lstStyle/>
          <a:p>
            <a:r>
              <a:rPr lang="en-US" dirty="0" smtClean="0"/>
              <a:t>Overview of Long Term Service Release (LTSR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19460" name="Text Placeholder 5"/>
          <p:cNvSpPr>
            <a:spLocks noGrp="1"/>
          </p:cNvSpPr>
          <p:nvPr>
            <p:ph type="body" sz="quarter" idx="19"/>
          </p:nvPr>
        </p:nvSpPr>
        <p:spPr>
          <a:xfrm>
            <a:off x="452517" y="5521357"/>
            <a:ext cx="7462267" cy="365760"/>
          </a:xfrm>
        </p:spPr>
        <p:txBody>
          <a:bodyPr/>
          <a:lstStyle/>
          <a:p>
            <a:r>
              <a:rPr lang="en-US" dirty="0"/>
              <a:t>Kevin Cui</a:t>
            </a:r>
            <a:endParaRPr lang="zh-CN" altLang="en-US" dirty="0"/>
          </a:p>
          <a:p>
            <a:r>
              <a:rPr lang="en-US" dirty="0"/>
              <a:t>Lead Sales Engineer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224081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Index</a:t>
            </a:r>
            <a:endParaRPr lang="en-US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76593093"/>
              </p:ext>
            </p:extLst>
          </p:nvPr>
        </p:nvGraphicFramePr>
        <p:xfrm>
          <a:off x="1542338" y="2248525"/>
          <a:ext cx="8755905" cy="3132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8046699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288671" y="1741930"/>
            <a:ext cx="5673277" cy="4390231"/>
          </a:xfrm>
        </p:spPr>
        <p:txBody>
          <a:bodyPr/>
          <a:lstStyle/>
          <a:p>
            <a:pPr>
              <a:spcBef>
                <a:spcPts val="0"/>
              </a:spcBef>
            </a:pPr>
            <a:endParaRPr lang="en-US" dirty="0" smtClean="0"/>
          </a:p>
          <a:p>
            <a:pPr>
              <a:spcBef>
                <a:spcPts val="0"/>
              </a:spcBef>
            </a:pPr>
            <a:endParaRPr lang="en-US" dirty="0"/>
          </a:p>
          <a:p>
            <a:pPr>
              <a:spcBef>
                <a:spcPts val="0"/>
              </a:spcBef>
            </a:pPr>
            <a:endParaRPr lang="en-US" dirty="0" smtClean="0"/>
          </a:p>
          <a:p>
            <a:pPr>
              <a:spcBef>
                <a:spcPts val="0"/>
              </a:spcBef>
            </a:pPr>
            <a:r>
              <a:rPr lang="en-US" dirty="0" smtClean="0"/>
              <a:t>L</a:t>
            </a:r>
            <a:r>
              <a:rPr lang="en-US" sz="3200" dirty="0" smtClean="0"/>
              <a:t>ong Term </a:t>
            </a:r>
          </a:p>
          <a:p>
            <a:pPr>
              <a:spcBef>
                <a:spcPts val="0"/>
              </a:spcBef>
            </a:pPr>
            <a:r>
              <a:rPr lang="en-US" sz="3200" dirty="0" smtClean="0"/>
              <a:t>Service Release</a:t>
            </a:r>
          </a:p>
          <a:p>
            <a:pPr>
              <a:spcBef>
                <a:spcPts val="0"/>
              </a:spcBef>
            </a:pPr>
            <a:r>
              <a:rPr lang="en-US" sz="3200" dirty="0" smtClean="0"/>
              <a:t>(LTSR</a:t>
            </a:r>
            <a:r>
              <a:rPr lang="en-US" sz="3200" dirty="0" smtClean="0"/>
              <a:t>)</a:t>
            </a:r>
          </a:p>
          <a:p>
            <a:pPr algn="l">
              <a:spcBef>
                <a:spcPts val="0"/>
              </a:spcBef>
            </a:pPr>
            <a:endParaRPr lang="en-US" sz="2400" dirty="0" smtClean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en-US" sz="2400" dirty="0" smtClean="0">
                <a:solidFill>
                  <a:srgbClr val="FF0000"/>
                </a:solidFill>
              </a:rPr>
              <a:t>7.6 LTSR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6308577" y="1840958"/>
            <a:ext cx="5468888" cy="4389120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en-US" sz="3733" dirty="0" smtClean="0"/>
          </a:p>
          <a:p>
            <a:pPr marL="0" indent="0" algn="ctr">
              <a:spcBef>
                <a:spcPts val="0"/>
              </a:spcBef>
              <a:buNone/>
            </a:pPr>
            <a:endParaRPr lang="en-US" sz="3733" dirty="0"/>
          </a:p>
          <a:p>
            <a:pPr marL="0" indent="0" algn="ctr">
              <a:spcBef>
                <a:spcPts val="0"/>
              </a:spcBef>
              <a:buNone/>
            </a:pPr>
            <a:endParaRPr lang="en-US" sz="3733" dirty="0" smtClean="0"/>
          </a:p>
          <a:p>
            <a:pPr marL="0" indent="0" algn="ctr">
              <a:spcBef>
                <a:spcPts val="0"/>
              </a:spcBef>
              <a:buNone/>
            </a:pPr>
            <a:r>
              <a:rPr lang="en-US" sz="3200" dirty="0" smtClean="0"/>
              <a:t>Current Release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sz="3200" dirty="0" smtClean="0"/>
              <a:t>(CR)</a:t>
            </a:r>
            <a:endParaRPr lang="en-US" sz="3200" dirty="0"/>
          </a:p>
          <a:p>
            <a:pPr marL="0" indent="0" algn="ctr">
              <a:buNone/>
            </a:pPr>
            <a:r>
              <a:rPr lang="en-US" dirty="0" smtClean="0">
                <a:solidFill>
                  <a:srgbClr val="FF0000"/>
                </a:solidFill>
              </a:rPr>
              <a:t>5.X</a:t>
            </a:r>
          </a:p>
          <a:p>
            <a:pPr marL="0" indent="0" algn="ctr">
              <a:buNone/>
            </a:pPr>
            <a:r>
              <a:rPr lang="en-US" dirty="0" smtClean="0">
                <a:solidFill>
                  <a:srgbClr val="FF0000"/>
                </a:solidFill>
              </a:rPr>
              <a:t>7.X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Citrix</a:t>
            </a:r>
            <a:r>
              <a:rPr lang="zh-CN" altLang="en-US" dirty="0"/>
              <a:t> </a:t>
            </a:r>
            <a:r>
              <a:rPr lang="en-US" altLang="zh-CN" dirty="0"/>
              <a:t>XA/XD</a:t>
            </a:r>
            <a:r>
              <a:rPr lang="zh-CN" altLang="en-US" dirty="0"/>
              <a:t>产品版本</a:t>
            </a:r>
            <a:endParaRPr lang="en-US" dirty="0"/>
          </a:p>
        </p:txBody>
      </p:sp>
      <p:pic>
        <p:nvPicPr>
          <p:cNvPr id="5" name="Picture 4" descr="C:\Users\CarisaS\AppData\Local\Microsoft\Windows\INetCache\IE\6E0CZ82F\Calendar-icon[1].png"/>
          <p:cNvPicPr/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0" b="8495"/>
          <a:stretch/>
        </p:blipFill>
        <p:spPr bwMode="auto">
          <a:xfrm>
            <a:off x="2273046" y="2038489"/>
            <a:ext cx="1991326" cy="18985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3" descr="C:\Users\CarisaS\AppData\Local\Microsoft\Windows\INetCache\IE\M20IUQHA\icon_27551[1].png"/>
          <p:cNvPicPr>
            <a:picLocks noChangeAspect="1" noChangeArrowheads="1"/>
          </p:cNvPicPr>
          <p:nvPr/>
        </p:nvPicPr>
        <p:blipFill>
          <a:blip r:embed="rId4" cstate="print">
            <a:duotone>
              <a:srgbClr val="844CB0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964" y="1940018"/>
            <a:ext cx="20955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574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LTSR</a:t>
            </a:r>
            <a:r>
              <a:rPr lang="zh-CN" altLang="en-US" dirty="0"/>
              <a:t>版本特点</a:t>
            </a:r>
            <a:endParaRPr lang="en-US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524799" y="1761068"/>
            <a:ext cx="3555074" cy="23918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4361" indent="-224361" algn="l" defTabSz="1219170" rtl="0" eaLnBrk="1" latinLnBrk="0" hangingPunct="1">
              <a:spcBef>
                <a:spcPts val="800"/>
              </a:spcBef>
              <a:buFont typeface="Arial" pitchFamily="34" charset="0"/>
              <a:buChar char="•"/>
              <a:defRPr lang="en-US" sz="2400" kern="1200" dirty="0" smtClean="0">
                <a:solidFill>
                  <a:srgbClr val="4D4F53"/>
                </a:solidFill>
                <a:latin typeface="Arial" pitchFamily="34" charset="0"/>
                <a:ea typeface="+mn-ea"/>
                <a:cs typeface="+mn-cs"/>
              </a:defRPr>
            </a:lvl1pPr>
            <a:lvl2pPr marL="467772" indent="-249760" algn="l" defTabSz="1219170" rtl="0" eaLnBrk="1" latinLnBrk="0" hangingPunct="1">
              <a:spcBef>
                <a:spcPts val="0"/>
              </a:spcBef>
              <a:buFont typeface="Arial" pitchFamily="34" charset="0"/>
              <a:buChar char="ᵒ"/>
              <a:defRPr lang="en-US" sz="2133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833946" indent="-215895" algn="l" defTabSz="1219170" rtl="0" eaLnBrk="1" latinLnBrk="0" hangingPunct="1">
              <a:spcBef>
                <a:spcPts val="0"/>
              </a:spcBef>
              <a:buFont typeface="Arial" pitchFamily="34" charset="0"/>
              <a:buChar char="•"/>
              <a:defRPr lang="en-US" sz="1867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138738" indent="-220128" algn="l" defTabSz="1219170" rtl="0" eaLnBrk="1" latinLnBrk="0" hangingPunct="1">
              <a:spcBef>
                <a:spcPts val="0"/>
              </a:spcBef>
              <a:buFont typeface="Arial" pitchFamily="34" charset="0"/>
              <a:buChar char="-"/>
              <a:defRPr lang="en-US" sz="1867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443531" indent="-224361" algn="l" defTabSz="1219170" rtl="0" eaLnBrk="1" latinLnBrk="0" hangingPunct="1">
              <a:spcBef>
                <a:spcPts val="0"/>
              </a:spcBef>
              <a:buFont typeface="Arial" pitchFamily="34" charset="0"/>
              <a:buChar char="-"/>
              <a:defRPr lang="en-US" sz="1867" kern="1200" dirty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  <a:defRPr/>
            </a:pPr>
            <a:r>
              <a:rPr lang="zh-CN" altLang="en-US" dirty="0"/>
              <a:t>扩展的生命周期</a:t>
            </a:r>
            <a:endParaRPr lang="en-US" dirty="0"/>
          </a:p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4D4F53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14" name="Content Placeholder 3"/>
          <p:cNvSpPr txBox="1">
            <a:spLocks/>
          </p:cNvSpPr>
          <p:nvPr/>
        </p:nvSpPr>
        <p:spPr>
          <a:xfrm>
            <a:off x="8088946" y="1761071"/>
            <a:ext cx="3555074" cy="24680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4361" indent="-224361" algn="l" defTabSz="1219170" rtl="0" eaLnBrk="1" latinLnBrk="0" hangingPunct="1">
              <a:spcBef>
                <a:spcPts val="800"/>
              </a:spcBef>
              <a:buFont typeface="Arial" pitchFamily="34" charset="0"/>
              <a:buChar char="•"/>
              <a:defRPr lang="en-US" sz="2400" kern="1200" dirty="0" smtClean="0">
                <a:solidFill>
                  <a:srgbClr val="4D4F53"/>
                </a:solidFill>
                <a:latin typeface="Arial" pitchFamily="34" charset="0"/>
                <a:ea typeface="+mn-ea"/>
                <a:cs typeface="+mn-cs"/>
              </a:defRPr>
            </a:lvl1pPr>
            <a:lvl2pPr marL="467772" indent="-249760" algn="l" defTabSz="1219170" rtl="0" eaLnBrk="1" latinLnBrk="0" hangingPunct="1">
              <a:spcBef>
                <a:spcPts val="0"/>
              </a:spcBef>
              <a:buFont typeface="Arial" pitchFamily="34" charset="0"/>
              <a:buChar char="ᵒ"/>
              <a:defRPr lang="en-US" sz="2133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833946" indent="-215895" algn="l" defTabSz="1219170" rtl="0" eaLnBrk="1" latinLnBrk="0" hangingPunct="1">
              <a:spcBef>
                <a:spcPts val="0"/>
              </a:spcBef>
              <a:buFont typeface="Arial" pitchFamily="34" charset="0"/>
              <a:buChar char="•"/>
              <a:defRPr lang="en-US" sz="1867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138738" indent="-220128" algn="l" defTabSz="1219170" rtl="0" eaLnBrk="1" latinLnBrk="0" hangingPunct="1">
              <a:spcBef>
                <a:spcPts val="0"/>
              </a:spcBef>
              <a:buFont typeface="Arial" pitchFamily="34" charset="0"/>
              <a:buChar char="-"/>
              <a:defRPr lang="en-US" sz="1867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443531" indent="-224361" algn="l" defTabSz="1219170" rtl="0" eaLnBrk="1" latinLnBrk="0" hangingPunct="1">
              <a:spcBef>
                <a:spcPts val="0"/>
              </a:spcBef>
              <a:buFont typeface="Arial" pitchFamily="34" charset="0"/>
              <a:buChar char="-"/>
              <a:defRPr lang="en-US" sz="1867" kern="1200" dirty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  <a:defRPr/>
            </a:pPr>
            <a:r>
              <a:rPr lang="zh-CN" altLang="en-US" dirty="0"/>
              <a:t>减少</a:t>
            </a:r>
            <a:r>
              <a:rPr lang="en-US" altLang="zh-CN" dirty="0"/>
              <a:t>IT</a:t>
            </a:r>
            <a:r>
              <a:rPr lang="zh-CN" altLang="en-US" dirty="0"/>
              <a:t>支出</a:t>
            </a:r>
            <a:endParaRPr lang="en-US" dirty="0"/>
          </a:p>
        </p:txBody>
      </p:sp>
      <p:sp>
        <p:nvSpPr>
          <p:cNvPr id="15" name="Content Placeholder 4"/>
          <p:cNvSpPr txBox="1">
            <a:spLocks/>
          </p:cNvSpPr>
          <p:nvPr/>
        </p:nvSpPr>
        <p:spPr>
          <a:xfrm>
            <a:off x="4306493" y="1752600"/>
            <a:ext cx="3555834" cy="25336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4361" indent="-224361" algn="l" defTabSz="1219170" rtl="0" eaLnBrk="1" latinLnBrk="0" hangingPunct="1">
              <a:spcBef>
                <a:spcPts val="800"/>
              </a:spcBef>
              <a:buFont typeface="Arial" pitchFamily="34" charset="0"/>
              <a:buChar char="•"/>
              <a:defRPr lang="en-US" sz="2400" kern="1200" dirty="0" smtClean="0">
                <a:solidFill>
                  <a:srgbClr val="4D4F53"/>
                </a:solidFill>
                <a:latin typeface="Arial" pitchFamily="34" charset="0"/>
                <a:ea typeface="+mn-ea"/>
                <a:cs typeface="+mn-cs"/>
              </a:defRPr>
            </a:lvl1pPr>
            <a:lvl2pPr marL="467772" indent="-249760" algn="l" defTabSz="1219170" rtl="0" eaLnBrk="1" latinLnBrk="0" hangingPunct="1">
              <a:spcBef>
                <a:spcPts val="0"/>
              </a:spcBef>
              <a:buFont typeface="Arial" pitchFamily="34" charset="0"/>
              <a:buChar char="ᵒ"/>
              <a:defRPr lang="en-US" sz="2133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833946" indent="-215895" algn="l" defTabSz="1219170" rtl="0" eaLnBrk="1" latinLnBrk="0" hangingPunct="1">
              <a:spcBef>
                <a:spcPts val="0"/>
              </a:spcBef>
              <a:buFont typeface="Arial" pitchFamily="34" charset="0"/>
              <a:buChar char="•"/>
              <a:defRPr lang="en-US" sz="1867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138738" indent="-220128" algn="l" defTabSz="1219170" rtl="0" eaLnBrk="1" latinLnBrk="0" hangingPunct="1">
              <a:spcBef>
                <a:spcPts val="0"/>
              </a:spcBef>
              <a:buFont typeface="Arial" pitchFamily="34" charset="0"/>
              <a:buChar char="-"/>
              <a:defRPr lang="en-US" sz="1867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443531" indent="-224361" algn="l" defTabSz="1219170" rtl="0" eaLnBrk="1" latinLnBrk="0" hangingPunct="1">
              <a:spcBef>
                <a:spcPts val="0"/>
              </a:spcBef>
              <a:buFont typeface="Arial" pitchFamily="34" charset="0"/>
              <a:buChar char="-"/>
              <a:defRPr lang="en-US" sz="1867" kern="1200" dirty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  <a:defRPr/>
            </a:pPr>
            <a:r>
              <a:rPr lang="zh-CN" altLang="en-US" dirty="0"/>
              <a:t>可预知的维护</a:t>
            </a:r>
            <a:r>
              <a:rPr lang="en-US" dirty="0"/>
              <a:t>	</a:t>
            </a:r>
            <a:endParaRPr lang="en-US" dirty="0"/>
          </a:p>
        </p:txBody>
      </p:sp>
      <p:pic>
        <p:nvPicPr>
          <p:cNvPr id="16" name="Picture 3" descr="C:\Users\CarisaS\AppData\Local\Microsoft\Windows\INetCache\IE\7EF7KXCB\cycle[1].png"/>
          <p:cNvPicPr>
            <a:picLocks noChangeAspect="1" noChangeArrowheads="1"/>
          </p:cNvPicPr>
          <p:nvPr/>
        </p:nvPicPr>
        <p:blipFill>
          <a:blip r:embed="rId3" cstate="print">
            <a:duotone>
              <a:srgbClr val="70963E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174" y="2524125"/>
            <a:ext cx="1533125" cy="1533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C:\Users\CarisaS\AppData\Local\Microsoft\Windows\INetCache\IE\7EF7KXCB\large-Tools-Icon-0-13620[1].gif"/>
          <p:cNvPicPr>
            <a:picLocks noChangeAspect="1" noChangeArrowheads="1"/>
          </p:cNvPicPr>
          <p:nvPr/>
        </p:nvPicPr>
        <p:blipFill>
          <a:blip r:embed="rId4" cstate="print">
            <a:duotone>
              <a:srgbClr val="70963E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341" y="2619380"/>
            <a:ext cx="1778619" cy="1390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Down Arrow 17"/>
          <p:cNvSpPr/>
          <p:nvPr/>
        </p:nvSpPr>
        <p:spPr bwMode="auto">
          <a:xfrm>
            <a:off x="9293979" y="2486030"/>
            <a:ext cx="1409333" cy="1619249"/>
          </a:xfrm>
          <a:prstGeom prst="downArrow">
            <a:avLst/>
          </a:prstGeom>
          <a:gradFill rotWithShape="1">
            <a:gsLst>
              <a:gs pos="0">
                <a:srgbClr val="70963E">
                  <a:shade val="51000"/>
                  <a:satMod val="130000"/>
                </a:srgbClr>
              </a:gs>
              <a:gs pos="80000">
                <a:srgbClr val="70963E">
                  <a:shade val="93000"/>
                  <a:satMod val="130000"/>
                </a:srgbClr>
              </a:gs>
              <a:gs pos="100000">
                <a:srgbClr val="70963E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$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$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$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$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7943" y="4457705"/>
            <a:ext cx="32615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400"/>
            <a:r>
              <a:rPr lang="en-US" sz="1800" dirty="0" smtClean="0">
                <a:solidFill>
                  <a:srgbClr val="70963E"/>
                </a:solidFill>
                <a:cs typeface="Arial" pitchFamily="34" charset="0"/>
              </a:rPr>
              <a:t>5 years mainstream support &amp;</a:t>
            </a:r>
          </a:p>
          <a:p>
            <a:pPr algn="ctr" defTabSz="914400"/>
            <a:r>
              <a:rPr lang="en-US" sz="1800" dirty="0" smtClean="0">
                <a:solidFill>
                  <a:srgbClr val="70963E"/>
                </a:solidFill>
                <a:cs typeface="Arial" pitchFamily="34" charset="0"/>
              </a:rPr>
              <a:t>5 years extended support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149580" y="4457704"/>
            <a:ext cx="3898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800" dirty="0" smtClean="0">
                <a:solidFill>
                  <a:srgbClr val="70963E"/>
                </a:solidFill>
                <a:cs typeface="Arial" pitchFamily="34" charset="0"/>
              </a:rPr>
              <a:t>Scheduled cumulative updates with fixes only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075099" y="4467228"/>
            <a:ext cx="3637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800" dirty="0" smtClean="0">
                <a:solidFill>
                  <a:srgbClr val="70963E"/>
                </a:solidFill>
                <a:cs typeface="Arial" pitchFamily="34" charset="0"/>
              </a:rPr>
              <a:t>Simplified on-going management and maintenance reduces IT cost</a:t>
            </a:r>
          </a:p>
        </p:txBody>
      </p:sp>
      <p:cxnSp>
        <p:nvCxnSpPr>
          <p:cNvPr id="23" name="Straight Connector 22"/>
          <p:cNvCxnSpPr/>
          <p:nvPr/>
        </p:nvCxnSpPr>
        <p:spPr bwMode="auto">
          <a:xfrm>
            <a:off x="4036150" y="1752599"/>
            <a:ext cx="0" cy="4148489"/>
          </a:xfrm>
          <a:prstGeom prst="line">
            <a:avLst/>
          </a:prstGeom>
          <a:noFill/>
          <a:ln w="19050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Straight Connector 23"/>
          <p:cNvCxnSpPr/>
          <p:nvPr/>
        </p:nvCxnSpPr>
        <p:spPr bwMode="auto">
          <a:xfrm>
            <a:off x="8048211" y="1752600"/>
            <a:ext cx="0" cy="4148489"/>
          </a:xfrm>
          <a:prstGeom prst="line">
            <a:avLst/>
          </a:prstGeom>
          <a:noFill/>
          <a:ln w="19050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94286130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第一个</a:t>
            </a:r>
            <a:r>
              <a:rPr lang="en-US" altLang="zh-CN" dirty="0" smtClean="0"/>
              <a:t>LTSR</a:t>
            </a:r>
            <a:r>
              <a:rPr lang="zh-CN" altLang="en-US" dirty="0" smtClean="0"/>
              <a:t>版本</a:t>
            </a:r>
            <a:endParaRPr lang="en-US" dirty="0"/>
          </a:p>
        </p:txBody>
      </p:sp>
      <p:sp>
        <p:nvSpPr>
          <p:cNvPr id="14" name="Isosceles Triangle 13"/>
          <p:cNvSpPr/>
          <p:nvPr/>
        </p:nvSpPr>
        <p:spPr>
          <a:xfrm rot="10800000">
            <a:off x="7132798" y="2277907"/>
            <a:ext cx="157204" cy="166687"/>
          </a:xfrm>
          <a:prstGeom prst="triangle">
            <a:avLst/>
          </a:prstGeom>
          <a:solidFill>
            <a:srgbClr val="0175B0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162454" tIns="81227" rIns="162454" bIns="81227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ＭＳ Ｐゴシック" pitchFamily="34" charset="-128"/>
              <a:cs typeface="+mn-cs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/>
          </p:nvPr>
        </p:nvGraphicFramePr>
        <p:xfrm>
          <a:off x="820842" y="1936594"/>
          <a:ext cx="10392027" cy="945275"/>
        </p:xfrm>
        <a:graphic>
          <a:graphicData uri="http://schemas.openxmlformats.org/drawingml/2006/table">
            <a:tbl>
              <a:tblPr/>
              <a:tblGrid>
                <a:gridCol w="71074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932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5691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1923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1133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6407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06407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064079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064079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1064079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1064079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</a:tblGrid>
              <a:tr h="451562">
                <a:tc gridSpan="3"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Q4</a:t>
                      </a:r>
                      <a:r>
                        <a:rPr kumimoji="0" lang="en-US" alt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’</a:t>
                      </a: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15</a:t>
                      </a:r>
                    </a:p>
                  </a:txBody>
                  <a:tcPr marL="121935" marR="121935" marT="60967" marB="60967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5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Q1</a:t>
                      </a:r>
                      <a:r>
                        <a:rPr kumimoji="0" lang="en-US" alt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’</a:t>
                      </a: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16</a:t>
                      </a:r>
                    </a:p>
                  </a:txBody>
                  <a:tcPr marL="121935" marR="121935" marT="60967" marB="60967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5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2016</a:t>
                      </a:r>
                    </a:p>
                  </a:txBody>
                  <a:tcPr marL="121935" marR="121935" marT="60967" marB="60967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5CC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marL="121935" marR="121935" marT="60967" marB="6096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marL="121935" marR="121935" marT="60967" marB="60967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2017</a:t>
                      </a:r>
                    </a:p>
                  </a:txBody>
                  <a:tcPr marL="121935" marR="121935" marT="60967" marB="60967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5CC"/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2018</a:t>
                      </a:r>
                    </a:p>
                  </a:txBody>
                  <a:tcPr marL="121935" marR="121935" marT="60967" marB="60967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5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93713"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D4F53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Oct</a:t>
                      </a:r>
                    </a:p>
                  </a:txBody>
                  <a:tcPr marL="121935" marR="121935" marT="60967" marB="60967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5CC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D4F53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Nov</a:t>
                      </a:r>
                    </a:p>
                  </a:txBody>
                  <a:tcPr marL="121935" marR="121935" marT="60967" marB="60967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5CC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D4F53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Dec</a:t>
                      </a:r>
                    </a:p>
                  </a:txBody>
                  <a:tcPr marL="121935" marR="121935" marT="60967" marB="60967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5CC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D4F53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Jan</a:t>
                      </a:r>
                    </a:p>
                  </a:txBody>
                  <a:tcPr marL="121935" marR="121935" marT="60967" marB="60967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5CC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D4F53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Feb</a:t>
                      </a:r>
                    </a:p>
                  </a:txBody>
                  <a:tcPr marL="121935" marR="121935" marT="60967" marB="60967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5CC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D4F53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March</a:t>
                      </a:r>
                    </a:p>
                  </a:txBody>
                  <a:tcPr marL="121935" marR="121935" marT="60967" marB="60967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5CC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D4F53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Q2</a:t>
                      </a:r>
                    </a:p>
                  </a:txBody>
                  <a:tcPr marL="121935" marR="121935" marT="60967" marB="60967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5CC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D4F53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Q3</a:t>
                      </a:r>
                    </a:p>
                  </a:txBody>
                  <a:tcPr marL="121935" marR="121935" marT="60967" marB="60967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5CC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D4F53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Q4</a:t>
                      </a:r>
                    </a:p>
                  </a:txBody>
                  <a:tcPr marL="121935" marR="121935" marT="60967" marB="60967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5CC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D4F53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marL="121935" marR="121935" marT="60967" marB="60967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5CC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12176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D4F53"/>
                        </a:solidFill>
                        <a:effectLst/>
                        <a:latin typeface="Calibri" pitchFamily="34" charset="0"/>
                        <a:ea typeface="ＭＳ Ｐゴシック" pitchFamily="34" charset="-128"/>
                      </a:endParaRPr>
                    </a:p>
                  </a:txBody>
                  <a:tcPr marL="121935" marR="121935" marT="60967" marB="60967" anchor="ctr"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D5CC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2105236" y="4375376"/>
            <a:ext cx="2214935" cy="730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2" rIns="68562" bIns="34282" anchorCtr="1">
            <a:spAutoFit/>
          </a:bodyPr>
          <a:lstStyle>
            <a:lvl1pPr>
              <a:spcBef>
                <a:spcPts val="800"/>
              </a:spcBef>
              <a:buFont typeface="Arial" pitchFamily="34" charset="0"/>
              <a:buChar char="•"/>
              <a:defRPr sz="2400">
                <a:solidFill>
                  <a:srgbClr val="4D4F53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buFont typeface="Arial" pitchFamily="34" charset="0"/>
              <a:buChar char="ᵒ"/>
              <a:defRPr sz="21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buFont typeface="Arial" pitchFamily="34" charset="0"/>
              <a:buChar char="•"/>
              <a:defRPr sz="19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buFont typeface="Arial" pitchFamily="34" charset="0"/>
              <a:buChar char="-"/>
              <a:defRPr sz="19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buFont typeface="Arial" pitchFamily="34" charset="0"/>
              <a:buChar char="-"/>
              <a:defRPr sz="19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-"/>
              <a:defRPr sz="19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-"/>
              <a:defRPr sz="19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-"/>
              <a:defRPr sz="19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-"/>
              <a:defRPr sz="19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4D4F53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>XenApp &amp; XenDesktop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4D4F53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>7.6 LTSR</a:t>
            </a:r>
            <a:r>
              <a:rPr kumimoji="0" lang="en-US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4D4F53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/>
            </a:r>
            <a:br>
              <a:rPr kumimoji="0" lang="en-US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4D4F53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</a:br>
            <a:r>
              <a:rPr kumimoji="0" lang="en-US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4D4F53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>(Jan 11</a:t>
            </a:r>
            <a:r>
              <a:rPr kumimoji="0" lang="en-US" altLang="en-US" sz="1100" b="0" i="0" u="none" strike="noStrike" kern="0" cap="none" spc="0" normalizeH="0" baseline="30000" noProof="0" dirty="0" smtClean="0">
                <a:ln>
                  <a:noFill/>
                </a:ln>
                <a:solidFill>
                  <a:srgbClr val="4D4F53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>th</a:t>
            </a:r>
            <a:r>
              <a:rPr kumimoji="0" lang="en-US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4D4F53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</a:rPr>
              <a:t>, 2016)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000" b="0" i="0" u="none" strike="noStrike" kern="0" cap="none" spc="0" normalizeH="0" baseline="0" noProof="0" dirty="0">
              <a:ln>
                <a:noFill/>
              </a:ln>
              <a:solidFill>
                <a:srgbClr val="4D4F53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2322399" y="1268316"/>
            <a:ext cx="3454853" cy="26157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1400" tIns="45701" rIns="91400" bIns="45701" anchorCtr="1">
            <a:spAutoFit/>
          </a:bodyPr>
          <a:lstStyle/>
          <a:p>
            <a:pPr marL="57150" defTabSz="914400">
              <a:defRPr/>
            </a:pPr>
            <a:r>
              <a:rPr lang="en-US" sz="1100" b="1" dirty="0" smtClean="0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Citrix Summit – Las Vegas </a:t>
            </a:r>
            <a:endParaRPr lang="en-US" sz="1100" b="1" dirty="0">
              <a:solidFill>
                <a:srgbClr val="000000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18" name="Isosceles Triangle 17"/>
          <p:cNvSpPr/>
          <p:nvPr/>
        </p:nvSpPr>
        <p:spPr bwMode="auto">
          <a:xfrm rot="10800000">
            <a:off x="3212705" y="1775919"/>
            <a:ext cx="259266" cy="272117"/>
          </a:xfrm>
          <a:prstGeom prst="triangle">
            <a:avLst/>
          </a:prstGeom>
          <a:solidFill>
            <a:srgbClr val="4D4F53"/>
          </a:solidFill>
          <a:ln>
            <a:noFill/>
            <a:headEnd type="none" w="med" len="med"/>
            <a:tailEnd type="none" w="med" len="med"/>
          </a:ln>
          <a:effectLst>
            <a:glow rad="101600">
              <a:sysClr val="window" lastClr="FFFFFF">
                <a:alpha val="75000"/>
              </a:sys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marL="0" marR="0" lvl="0" indent="0" algn="ctr" defTabSz="146159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D6D5CC"/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cxnSp>
        <p:nvCxnSpPr>
          <p:cNvPr id="19" name="Elbow Connector 18"/>
          <p:cNvCxnSpPr>
            <a:stCxn id="17" idx="2"/>
            <a:endCxn id="18" idx="3"/>
          </p:cNvCxnSpPr>
          <p:nvPr/>
        </p:nvCxnSpPr>
        <p:spPr bwMode="auto">
          <a:xfrm rot="5400000">
            <a:off x="3573067" y="1299159"/>
            <a:ext cx="246031" cy="707488"/>
          </a:xfrm>
          <a:prstGeom prst="bentConnector3">
            <a:avLst>
              <a:gd name="adj1" fmla="val 50000"/>
            </a:avLst>
          </a:prstGeom>
          <a:noFill/>
          <a:ln w="12700" cap="flat" cmpd="sng" algn="ctr">
            <a:solidFill>
              <a:srgbClr val="4D4F5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Isosceles Triangle 19"/>
          <p:cNvSpPr/>
          <p:nvPr/>
        </p:nvSpPr>
        <p:spPr bwMode="auto">
          <a:xfrm>
            <a:off x="3365876" y="2750568"/>
            <a:ext cx="259266" cy="272117"/>
          </a:xfrm>
          <a:prstGeom prst="triangle">
            <a:avLst/>
          </a:prstGeom>
          <a:gradFill rotWithShape="1">
            <a:gsLst>
              <a:gs pos="0">
                <a:srgbClr val="70963E">
                  <a:shade val="51000"/>
                  <a:satMod val="130000"/>
                </a:srgbClr>
              </a:gs>
              <a:gs pos="80000">
                <a:srgbClr val="70963E">
                  <a:shade val="93000"/>
                  <a:satMod val="130000"/>
                </a:srgbClr>
              </a:gs>
              <a:gs pos="100000">
                <a:srgbClr val="70963E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glow rad="101600">
              <a:sysClr val="window" lastClr="FFFFFF">
                <a:alpha val="75000"/>
              </a:sys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marL="0" marR="0" lvl="0" indent="0" algn="ctr" defTabSz="146159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D6D5CC"/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/>
          </p:nvPr>
        </p:nvGraphicFramePr>
        <p:xfrm>
          <a:off x="4929992" y="3780055"/>
          <a:ext cx="6528582" cy="1811079"/>
        </p:xfrm>
        <a:graphic>
          <a:graphicData uri="http://schemas.openxmlformats.org/drawingml/2006/table">
            <a:tbl>
              <a:tblPr firstRow="1" bandRow="1"/>
              <a:tblGrid>
                <a:gridCol w="217619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5608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59630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01747"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dirty="0" smtClean="0"/>
                        <a:t>Product Version</a:t>
                      </a:r>
                      <a:endParaRPr lang="en-US" sz="1600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963E"/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dirty="0" smtClean="0"/>
                        <a:t>End</a:t>
                      </a:r>
                      <a:r>
                        <a:rPr lang="en-US" sz="1600" baseline="0" dirty="0" smtClean="0"/>
                        <a:t> of Life Dates</a:t>
                      </a:r>
                      <a:endParaRPr lang="en-US" sz="1600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963E"/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dirty="0" smtClean="0"/>
                        <a:t>End</a:t>
                      </a:r>
                      <a:r>
                        <a:rPr lang="en-US" sz="1600" baseline="0" dirty="0" smtClean="0"/>
                        <a:t> of Extended Support Dates</a:t>
                      </a:r>
                      <a:endParaRPr lang="en-US" sz="1600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963E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52839"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b="1" dirty="0" smtClean="0"/>
                        <a:t>XA/XD 7.x </a:t>
                      </a:r>
                    </a:p>
                    <a:p>
                      <a:r>
                        <a:rPr lang="en-US" sz="1600" b="1" dirty="0" smtClean="0"/>
                        <a:t>(Any Version)</a:t>
                      </a:r>
                      <a:endParaRPr lang="en-US" sz="1600" b="1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963E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b="1" dirty="0" smtClean="0"/>
                        <a:t>30-Jun-18</a:t>
                      </a:r>
                      <a:endParaRPr lang="en-US" sz="1600" b="1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963E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b="1" dirty="0" smtClean="0">
                          <a:solidFill>
                            <a:schemeClr val="tx1"/>
                          </a:solidFill>
                        </a:rPr>
                        <a:t>10-Jan-23</a:t>
                      </a: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 (2012R2)</a:t>
                      </a:r>
                    </a:p>
                    <a:p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14-Jan-20 (2008R2)</a:t>
                      </a:r>
                      <a:endParaRPr 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963E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01747"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b="1" dirty="0" smtClean="0"/>
                        <a:t>XA/XD 7.6 </a:t>
                      </a:r>
                    </a:p>
                    <a:p>
                      <a:r>
                        <a:rPr lang="en-US" sz="1600" b="1" dirty="0" smtClean="0"/>
                        <a:t>(LTSR versions)</a:t>
                      </a:r>
                      <a:endParaRPr lang="en-US" sz="1600" b="1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963E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b="1" dirty="0" smtClean="0"/>
                        <a:t>11- Jan-21</a:t>
                      </a:r>
                      <a:endParaRPr lang="en-US" sz="1600" b="1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963E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/>
                        <a:t>11-Jan-26</a:t>
                      </a:r>
                    </a:p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/>
                        <a:t>(2012R2</a:t>
                      </a:r>
                      <a:r>
                        <a:rPr lang="en-US" sz="1600" b="1" baseline="0" dirty="0" smtClean="0"/>
                        <a:t> Only)</a:t>
                      </a:r>
                      <a:endParaRPr lang="en-US" sz="1600" b="1" dirty="0" smtClean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963E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22" name="Elbow Connector 21"/>
          <p:cNvCxnSpPr>
            <a:stCxn id="23" idx="3"/>
            <a:endCxn id="16" idx="0"/>
          </p:cNvCxnSpPr>
          <p:nvPr/>
        </p:nvCxnSpPr>
        <p:spPr bwMode="auto">
          <a:xfrm rot="5400000">
            <a:off x="2682945" y="3579743"/>
            <a:ext cx="1325392" cy="265874"/>
          </a:xfrm>
          <a:prstGeom prst="bentConnector3">
            <a:avLst>
              <a:gd name="adj1" fmla="val 50000"/>
            </a:avLst>
          </a:prstGeom>
          <a:noFill/>
          <a:ln w="12700" cap="flat" cmpd="sng" algn="ctr">
            <a:solidFill>
              <a:srgbClr val="4D4F5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Isosceles Triangle 22"/>
          <p:cNvSpPr/>
          <p:nvPr/>
        </p:nvSpPr>
        <p:spPr bwMode="auto">
          <a:xfrm>
            <a:off x="3348945" y="2777867"/>
            <a:ext cx="259266" cy="272117"/>
          </a:xfrm>
          <a:prstGeom prst="triangle">
            <a:avLst/>
          </a:prstGeom>
          <a:gradFill rotWithShape="1">
            <a:gsLst>
              <a:gs pos="0">
                <a:srgbClr val="70963E">
                  <a:shade val="51000"/>
                  <a:satMod val="130000"/>
                </a:srgbClr>
              </a:gs>
              <a:gs pos="80000">
                <a:srgbClr val="70963E">
                  <a:shade val="93000"/>
                  <a:satMod val="130000"/>
                </a:srgbClr>
              </a:gs>
              <a:gs pos="100000">
                <a:srgbClr val="70963E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glow rad="101600">
              <a:sysClr val="window" lastClr="FFFFFF">
                <a:alpha val="75000"/>
              </a:sys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marL="0" marR="0" lvl="0" indent="0" algn="ctr" defTabSz="146159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D6D5CC"/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84589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第一个</a:t>
            </a:r>
            <a:r>
              <a:rPr lang="en-US" altLang="zh-CN" dirty="0"/>
              <a:t>LTSR</a:t>
            </a:r>
            <a:r>
              <a:rPr lang="zh-CN" altLang="en-US" dirty="0"/>
              <a:t>版本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3303" y="1220600"/>
            <a:ext cx="8044090" cy="5036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5161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Citrix</a:t>
            </a:r>
            <a:r>
              <a:rPr lang="zh-CN" altLang="en-US" dirty="0"/>
              <a:t>产品</a:t>
            </a:r>
            <a:r>
              <a:rPr lang="zh-CN" altLang="en-US" dirty="0" smtClean="0"/>
              <a:t>版本对比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767386" y="1143191"/>
          <a:ext cx="10597299" cy="4127477"/>
        </p:xfrm>
        <a:graphic>
          <a:graphicData uri="http://schemas.openxmlformats.org/drawingml/2006/table">
            <a:tbl>
              <a:tblPr firstRow="1" firstCol="1" bandRow="1"/>
              <a:tblGrid>
                <a:gridCol w="317407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102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41297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78974"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6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/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Long Term Service Release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(LTSR)</a:t>
                      </a:r>
                      <a:endParaRPr lang="en-US" sz="16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/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Current Release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(CR)</a:t>
                      </a:r>
                      <a:endParaRPr lang="en-US" sz="16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9486"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Software Maintenance Required</a:t>
                      </a:r>
                      <a:endParaRPr lang="en-US" sz="16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/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Yes</a:t>
                      </a:r>
                      <a:r>
                        <a:rPr lang="en-US" sz="1600" baseline="30000">
                          <a:effectLst/>
                        </a:rPr>
                        <a:t>1</a:t>
                      </a:r>
                      <a:endParaRPr lang="en-US" sz="16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Optional</a:t>
                      </a:r>
                      <a:r>
                        <a:rPr lang="en-US" sz="1600" baseline="30000">
                          <a:effectLst/>
                        </a:rPr>
                        <a:t>2</a:t>
                      </a:r>
                      <a:endParaRPr lang="en-US" sz="16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78974"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Product Lifecycle Timelines</a:t>
                      </a:r>
                      <a:endParaRPr lang="en-US" sz="16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/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 years of mainstream support +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5 years </a:t>
                      </a:r>
                      <a:r>
                        <a:rPr lang="en-US" sz="1600" dirty="0">
                          <a:effectLst/>
                        </a:rPr>
                        <a:t>of extended support</a:t>
                      </a:r>
                      <a:r>
                        <a:rPr lang="en-US" sz="1600" baseline="30000" dirty="0">
                          <a:effectLst/>
                        </a:rPr>
                        <a:t>3</a:t>
                      </a:r>
                      <a:endParaRPr lang="en-US" sz="16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Standard product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lifecycle milestones</a:t>
                      </a:r>
                      <a:r>
                        <a:rPr lang="en-US" sz="1600" baseline="30000">
                          <a:effectLst/>
                        </a:rPr>
                        <a:t>4</a:t>
                      </a:r>
                      <a:endParaRPr lang="en-US" sz="16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93125"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Access to Releases</a:t>
                      </a:r>
                      <a:endParaRPr lang="en-US" sz="16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/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Citrix.com/Downloads </a:t>
                      </a:r>
                      <a:endParaRPr lang="en-US" sz="16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Citrix.com/Downloads</a:t>
                      </a:r>
                      <a:endParaRPr lang="en-US" sz="16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39486"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l" defTabSz="121917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effectLst/>
                        </a:rPr>
                        <a:t>Cumulative Updates</a:t>
                      </a:r>
                      <a:endParaRPr lang="en-US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/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defTabSz="121917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effectLst/>
                        </a:rPr>
                        <a:t>Yes</a:t>
                      </a:r>
                      <a:r>
                        <a:rPr lang="en-US" sz="1600" kern="1200" baseline="30000" dirty="0" smtClean="0">
                          <a:effectLst/>
                        </a:rPr>
                        <a:t>5</a:t>
                      </a:r>
                      <a:endParaRPr lang="en-US" sz="1600" kern="1200" baseline="300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>
                          <a:effectLst/>
                        </a:rPr>
                        <a:t>No</a:t>
                      </a:r>
                      <a:r>
                        <a:rPr lang="en-US" sz="1600" kern="1200" baseline="30000" dirty="0" smtClean="0">
                          <a:effectLst/>
                        </a:rPr>
                        <a:t>6</a:t>
                      </a:r>
                      <a:endParaRPr lang="en-US" sz="1600" kern="1200" baseline="300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39486"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Includes Fixes</a:t>
                      </a:r>
                      <a:endParaRPr lang="en-US" sz="16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/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 defTabSz="121917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Yes</a:t>
                      </a:r>
                      <a:r>
                        <a:rPr lang="en-US" sz="1600" kern="1200" baseline="30000" dirty="0" smtClean="0">
                          <a:effectLst/>
                        </a:rPr>
                        <a:t>7</a:t>
                      </a:r>
                      <a:endParaRPr lang="en-US" sz="1600" kern="1200" baseline="300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Yes</a:t>
                      </a:r>
                      <a:r>
                        <a:rPr lang="en-US" sz="1600" baseline="30000" dirty="0" smtClean="0">
                          <a:effectLst/>
                        </a:rPr>
                        <a:t>8</a:t>
                      </a:r>
                      <a:endParaRPr lang="en-US" sz="16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39486"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Cumulative Update Schedule</a:t>
                      </a:r>
                      <a:endParaRPr lang="en-US" sz="16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/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effectLst/>
                        </a:rPr>
                        <a:t>4-6 </a:t>
                      </a:r>
                      <a:r>
                        <a:rPr lang="en-US" sz="1600" dirty="0" smtClean="0">
                          <a:effectLst/>
                        </a:rPr>
                        <a:t>months</a:t>
                      </a:r>
                      <a:r>
                        <a:rPr lang="en-US" sz="1600" kern="1200" baseline="30000" dirty="0" smtClean="0">
                          <a:effectLst/>
                        </a:rPr>
                        <a:t>9</a:t>
                      </a:r>
                      <a:endParaRPr lang="en-US" sz="1600" kern="1200" baseline="300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N/A</a:t>
                      </a:r>
                      <a:endParaRPr lang="en-US" sz="16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39486"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Release Schedule</a:t>
                      </a:r>
                      <a:endParaRPr lang="en-US" sz="16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/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12-24 </a:t>
                      </a:r>
                      <a:r>
                        <a:rPr lang="en-US" sz="1600" dirty="0" smtClean="0">
                          <a:effectLst/>
                        </a:rPr>
                        <a:t>months</a:t>
                      </a:r>
                      <a:r>
                        <a:rPr lang="en-US" sz="1600" baseline="30000" dirty="0" smtClean="0">
                          <a:effectLst/>
                        </a:rPr>
                        <a:t>9</a:t>
                      </a:r>
                      <a:endParaRPr lang="en-US" sz="16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3-9 </a:t>
                      </a:r>
                      <a:r>
                        <a:rPr lang="en-US" sz="1600" dirty="0" smtClean="0">
                          <a:effectLst/>
                        </a:rPr>
                        <a:t>months</a:t>
                      </a:r>
                      <a:r>
                        <a:rPr lang="en-US" sz="1600" baseline="30000" dirty="0" smtClean="0">
                          <a:effectLst/>
                        </a:rPr>
                        <a:t>9</a:t>
                      </a:r>
                      <a:endParaRPr lang="en-US" sz="16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678974"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Enhancement Requests</a:t>
                      </a:r>
                      <a:endParaRPr lang="en-US" sz="160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/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No enhancements until next LTSR</a:t>
                      </a:r>
                      <a:endParaRPr lang="en-US" sz="16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544145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108829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63243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2176581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720726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326487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809017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4353162" algn="l" defTabSz="1088291" rtl="0" eaLnBrk="1" latinLnBrk="0" hangingPunct="1">
                        <a:defRPr sz="21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Rapid release cycles, more 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opportunities for </a:t>
                      </a:r>
                      <a:r>
                        <a:rPr lang="en-US" sz="1600" dirty="0" smtClean="0">
                          <a:effectLst/>
                        </a:rPr>
                        <a:t>enhancements</a:t>
                      </a:r>
                      <a:endParaRPr lang="en-US" sz="1600" dirty="0">
                        <a:solidFill>
                          <a:srgbClr val="365F9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9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92324" y="5280294"/>
            <a:ext cx="109955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  <a:hlinkClick r:id="rId3"/>
              </a:rPr>
              <a:t>1.Software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  <a:hlinkClick r:id="rId3"/>
              </a:rPr>
              <a:t>Maintenance Program </a:t>
            </a: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  <a:hlinkClick r:id="rId3"/>
              </a:rPr>
              <a:t>information</a:t>
            </a:r>
            <a:endParaRPr lang="en-US" altLang="en-US" sz="700" dirty="0" smtClean="0">
              <a:solidFill>
                <a:srgbClr val="4D4F53"/>
              </a:solidFill>
              <a:ea typeface="Times New Roman" pitchFamily="18" charset="0"/>
              <a:cs typeface="Arial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2.Subscription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Advantage or Software Maintenance is </a:t>
            </a: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required and standard terms apply. 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Separate support contract is required with Subscription Advantage.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  <a:hlinkClick r:id="rId4"/>
              </a:rPr>
              <a:t>3.Separate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  <a:hlinkClick r:id="rId4"/>
              </a:rPr>
              <a:t>support contract is required for extended </a:t>
            </a: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  <a:hlinkClick r:id="rId4"/>
              </a:rPr>
              <a:t>support</a:t>
            </a:r>
            <a:endParaRPr lang="en-US" altLang="en-US" sz="700" dirty="0" smtClean="0">
              <a:solidFill>
                <a:srgbClr val="4D4F53"/>
              </a:solidFill>
              <a:ea typeface="Times New Roman" pitchFamily="18" charset="0"/>
              <a:cs typeface="Arial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  <a:hlinkClick r:id="rId5"/>
              </a:rPr>
              <a:t>4.Standard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  <a:hlinkClick r:id="rId5"/>
              </a:rPr>
              <a:t>product lifecycle milestones </a:t>
            </a: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  <a:hlinkClick r:id="rId5"/>
              </a:rPr>
              <a:t>information</a:t>
            </a:r>
            <a:endParaRPr lang="en-US" altLang="en-US" sz="700" dirty="0" smtClean="0">
              <a:solidFill>
                <a:srgbClr val="4D4F53"/>
              </a:solidFill>
              <a:ea typeface="Times New Roman" pitchFamily="18" charset="0"/>
              <a:cs typeface="Arial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5.Cumulative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Updates will typically </a:t>
            </a: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contain only fixes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for Long Term Service Release sites. You will be asked to install relevant </a:t>
            </a: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Cumulative Updates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on Long Term Service Release sites.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6.Rapid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release cycles allow you to add new features and all public </a:t>
            </a: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fixes by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upgrading to the next </a:t>
            </a: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Current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R</a:t>
            </a: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elease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. You will be asked to upgrade </a:t>
            </a: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Current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R</a:t>
            </a: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elease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sites to a newer release that includes relevant fixes as well as new features and functionality.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7.Customers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on Long Term Service Releases will be asked to update to next Cumulative Update </a:t>
            </a: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that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contains the fix.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8.Customers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on Current Releases might be asked to upgrade to next release </a:t>
            </a: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that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contains the fix.  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9.General </a:t>
            </a:r>
            <a:r>
              <a:rPr lang="en-US" altLang="en-US" sz="700" dirty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guidance, Citrix does not make product roadmaps public</a:t>
            </a:r>
            <a:r>
              <a:rPr lang="en-US" altLang="en-US" sz="700" dirty="0" smtClean="0">
                <a:solidFill>
                  <a:srgbClr val="4D4F53"/>
                </a:solidFill>
                <a:ea typeface="Times New Roman" pitchFamily="18" charset="0"/>
                <a:cs typeface="Arial" pitchFamily="34" charset="0"/>
              </a:rPr>
              <a:t>.</a:t>
            </a:r>
            <a:endParaRPr lang="en-US" altLang="en-US" sz="700" dirty="0">
              <a:solidFill>
                <a:srgbClr val="4D4F53"/>
              </a:solidFill>
              <a:cs typeface="Arial" pitchFamily="34" charset="0"/>
            </a:endParaRPr>
          </a:p>
          <a:p>
            <a:pPr defTabSz="914400"/>
            <a:endParaRPr lang="en-US" sz="1800" dirty="0" err="1" smtClean="0">
              <a:solidFill>
                <a:srgbClr val="4D4F5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21975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举例：</a:t>
            </a:r>
            <a:r>
              <a:rPr lang="en-US" dirty="0"/>
              <a:t>XenApp</a:t>
            </a:r>
            <a:r>
              <a:rPr lang="zh-CN" altLang="en-US" dirty="0"/>
              <a:t> </a:t>
            </a:r>
            <a:r>
              <a:rPr lang="en-US" altLang="zh-CN" dirty="0"/>
              <a:t>LTSR</a:t>
            </a:r>
            <a:r>
              <a:rPr lang="zh-CN" altLang="en-US" dirty="0"/>
              <a:t>版本生命周期</a:t>
            </a:r>
            <a:r>
              <a:rPr lang="en-US" altLang="zh-CN" dirty="0"/>
              <a:t> -- Citrix</a:t>
            </a:r>
            <a:r>
              <a:rPr lang="zh-CN" altLang="en-US" dirty="0" smtClean="0"/>
              <a:t>产品生命周期定义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424" y="1295955"/>
            <a:ext cx="10969943" cy="4350206"/>
          </a:xfrm>
        </p:spPr>
        <p:txBody>
          <a:bodyPr>
            <a:noAutofit/>
          </a:bodyPr>
          <a:lstStyle/>
          <a:p>
            <a:pPr>
              <a:buFont typeface="Arial" charset="0"/>
              <a:buChar char="•"/>
            </a:pPr>
            <a:r>
              <a:rPr lang="en-US" sz="1600" b="1" dirty="0"/>
              <a:t>Notice of Status Change (NSC)</a:t>
            </a:r>
          </a:p>
          <a:p>
            <a:pPr marL="0" indent="0">
              <a:buNone/>
            </a:pPr>
            <a:r>
              <a:rPr lang="en-US" sz="1600" dirty="0"/>
              <a:t>Notice of Status Change (NSC) is the date on which Citrix </a:t>
            </a:r>
            <a:r>
              <a:rPr lang="en-US" sz="1600" dirty="0">
                <a:solidFill>
                  <a:srgbClr val="FF0000"/>
                </a:solidFill>
              </a:rPr>
              <a:t>publicly communicates </a:t>
            </a:r>
            <a:r>
              <a:rPr lang="en-US" sz="1600" dirty="0"/>
              <a:t>the specific dates for a product's End of Sales (EOS), End of Maintenance (EOM), and End of Life (EOL). This information is posted within the Product Matrix Table or Legacy Product Matrix Table.</a:t>
            </a:r>
            <a:endParaRPr lang="zh-CN" altLang="en-US" sz="1600" b="1" dirty="0"/>
          </a:p>
          <a:p>
            <a:pPr>
              <a:buFont typeface="Arial" charset="0"/>
              <a:buChar char="•"/>
            </a:pPr>
            <a:r>
              <a:rPr lang="en-US" sz="1600" b="1" dirty="0"/>
              <a:t>End of Sales (EOS)</a:t>
            </a:r>
          </a:p>
          <a:p>
            <a:pPr marL="0" indent="0">
              <a:buNone/>
            </a:pPr>
            <a:r>
              <a:rPr lang="en-US" sz="1600" dirty="0"/>
              <a:t>The date that signifies when a specific software or appliance release will </a:t>
            </a:r>
            <a:r>
              <a:rPr lang="en-US" sz="1600" dirty="0">
                <a:solidFill>
                  <a:srgbClr val="FF0000"/>
                </a:solidFill>
              </a:rPr>
              <a:t>no longer be available for purchase</a:t>
            </a:r>
            <a:r>
              <a:rPr lang="en-US" sz="1600" dirty="0"/>
              <a:t>.</a:t>
            </a:r>
          </a:p>
          <a:p>
            <a:pPr>
              <a:buFont typeface="Arial" charset="0"/>
              <a:buChar char="•"/>
            </a:pPr>
            <a:r>
              <a:rPr lang="en-US" sz="1600" b="1" dirty="0"/>
              <a:t>End of Maintenance (EOM)</a:t>
            </a:r>
          </a:p>
          <a:p>
            <a:pPr marL="0" indent="0">
              <a:buNone/>
            </a:pPr>
            <a:r>
              <a:rPr lang="en-US" sz="1600" dirty="0"/>
              <a:t>The date that signifies when a specific product release will have </a:t>
            </a:r>
            <a:r>
              <a:rPr lang="en-US" sz="1600" dirty="0">
                <a:solidFill>
                  <a:srgbClr val="FF0000"/>
                </a:solidFill>
              </a:rPr>
              <a:t>no further code-level maintenance </a:t>
            </a:r>
            <a:r>
              <a:rPr lang="en-US" sz="1600" dirty="0"/>
              <a:t>other than security-related updates. </a:t>
            </a:r>
            <a:endParaRPr lang="zh-CN" altLang="en-US" sz="1600" dirty="0"/>
          </a:p>
          <a:p>
            <a:pPr>
              <a:buFont typeface="Arial" charset="0"/>
              <a:buChar char="•"/>
            </a:pPr>
            <a:r>
              <a:rPr lang="en-US" sz="1600" b="1" dirty="0"/>
              <a:t>End of Life (EOL)</a:t>
            </a:r>
          </a:p>
          <a:p>
            <a:pPr marL="0" indent="0">
              <a:buNone/>
            </a:pPr>
            <a:r>
              <a:rPr lang="en-US" sz="1600" dirty="0"/>
              <a:t>The date that signifies when </a:t>
            </a:r>
            <a:r>
              <a:rPr lang="en-US" sz="1600" dirty="0">
                <a:solidFill>
                  <a:srgbClr val="FF0000"/>
                </a:solidFill>
              </a:rPr>
              <a:t>security related hot fixes, technical support and product downloads will no longer be available</a:t>
            </a:r>
            <a:r>
              <a:rPr lang="en-US" sz="1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651033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举例：</a:t>
            </a:r>
            <a:r>
              <a:rPr lang="en-US" dirty="0" smtClean="0"/>
              <a:t>XenApp</a:t>
            </a:r>
            <a:r>
              <a:rPr lang="zh-CN" altLang="en-US" dirty="0" smtClean="0"/>
              <a:t> </a:t>
            </a:r>
            <a:r>
              <a:rPr lang="en-US" altLang="zh-CN" dirty="0" smtClean="0"/>
              <a:t>LTSR</a:t>
            </a:r>
            <a:r>
              <a:rPr lang="zh-CN" altLang="en-US" dirty="0" smtClean="0"/>
              <a:t>版本生命周期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8889" y="1194383"/>
            <a:ext cx="8605012" cy="516596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 bwMode="auto">
          <a:xfrm>
            <a:off x="1603948" y="1659467"/>
            <a:ext cx="8964118" cy="1263615"/>
          </a:xfrm>
          <a:prstGeom prst="rect">
            <a:avLst/>
          </a:prstGeom>
          <a:noFill/>
          <a:ln w="22225" cap="flat" cmpd="sng" algn="ctr">
            <a:solidFill>
              <a:srgbClr val="E1261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sz="20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7068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LTSR</a:t>
            </a:r>
            <a:r>
              <a:rPr lang="zh-CN" altLang="en-US" dirty="0" smtClean="0"/>
              <a:t>版本总结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1600" dirty="0">
                <a:solidFill>
                  <a:schemeClr val="tx1"/>
                </a:solidFill>
              </a:rPr>
              <a:t>1.</a:t>
            </a:r>
            <a:r>
              <a:rPr lang="zh-CN" altLang="en-US" sz="1600" dirty="0">
                <a:solidFill>
                  <a:schemeClr val="tx1"/>
                </a:solidFill>
              </a:rPr>
              <a:t>每</a:t>
            </a:r>
            <a:r>
              <a:rPr lang="en-US" altLang="zh-CN" sz="1600" dirty="0">
                <a:solidFill>
                  <a:schemeClr val="tx1"/>
                </a:solidFill>
              </a:rPr>
              <a:t>1~2</a:t>
            </a:r>
            <a:r>
              <a:rPr lang="zh-CN" altLang="en-US" sz="1600" dirty="0">
                <a:solidFill>
                  <a:schemeClr val="tx1"/>
                </a:solidFill>
              </a:rPr>
              <a:t>年选定一个较为稳定的版本标定为</a:t>
            </a:r>
            <a:r>
              <a:rPr lang="en-US" altLang="zh-CN" sz="1600" dirty="0">
                <a:solidFill>
                  <a:schemeClr val="tx1"/>
                </a:solidFill>
              </a:rPr>
              <a:t>LTSR</a:t>
            </a:r>
            <a:r>
              <a:rPr lang="zh-CN" altLang="en-US" sz="1600" dirty="0">
                <a:solidFill>
                  <a:schemeClr val="tx1"/>
                </a:solidFill>
              </a:rPr>
              <a:t>版本，</a:t>
            </a:r>
            <a:r>
              <a:rPr lang="zh-CN" altLang="en-US" sz="1600" dirty="0">
                <a:solidFill>
                  <a:srgbClr val="FF0000"/>
                </a:solidFill>
              </a:rPr>
              <a:t>从此版本发布之日起将可以提供</a:t>
            </a:r>
            <a:r>
              <a:rPr lang="en-US" altLang="zh-CN" sz="1600" dirty="0">
                <a:solidFill>
                  <a:srgbClr val="FF0000"/>
                </a:solidFill>
              </a:rPr>
              <a:t>5</a:t>
            </a:r>
            <a:r>
              <a:rPr lang="zh-CN" altLang="en-US" sz="1600" dirty="0">
                <a:solidFill>
                  <a:srgbClr val="FF0000"/>
                </a:solidFill>
              </a:rPr>
              <a:t>年技术支持服务</a:t>
            </a:r>
            <a:r>
              <a:rPr lang="zh-CN" altLang="en-US" sz="1600" dirty="0">
                <a:solidFill>
                  <a:schemeClr val="tx1"/>
                </a:solidFill>
              </a:rPr>
              <a:t>，</a:t>
            </a:r>
            <a:r>
              <a:rPr lang="en-US" altLang="zh-CN" sz="1600" dirty="0">
                <a:solidFill>
                  <a:schemeClr val="tx1"/>
                </a:solidFill>
              </a:rPr>
              <a:t>5</a:t>
            </a:r>
            <a:r>
              <a:rPr lang="zh-CN" altLang="en-US" sz="1600" dirty="0">
                <a:solidFill>
                  <a:schemeClr val="tx1"/>
                </a:solidFill>
              </a:rPr>
              <a:t>年延长技术支持服务。即最长可提供</a:t>
            </a:r>
            <a:r>
              <a:rPr lang="en-US" altLang="zh-CN" sz="1600" dirty="0">
                <a:solidFill>
                  <a:schemeClr val="tx1"/>
                </a:solidFill>
              </a:rPr>
              <a:t>10</a:t>
            </a:r>
            <a:r>
              <a:rPr lang="zh-CN" altLang="en-US" sz="1600" dirty="0">
                <a:solidFill>
                  <a:schemeClr val="tx1"/>
                </a:solidFill>
              </a:rPr>
              <a:t>年服务</a:t>
            </a:r>
            <a:r>
              <a:rPr lang="zh-CN" altLang="en-US" sz="1600" dirty="0" smtClean="0">
                <a:solidFill>
                  <a:schemeClr val="tx1"/>
                </a:solidFill>
              </a:rPr>
              <a:t>。</a:t>
            </a:r>
          </a:p>
          <a:p>
            <a:r>
              <a:rPr lang="en-US" altLang="zh-CN" sz="1600" dirty="0" smtClean="0">
                <a:solidFill>
                  <a:schemeClr val="tx1"/>
                </a:solidFill>
              </a:rPr>
              <a:t>2.</a:t>
            </a:r>
            <a:r>
              <a:rPr lang="en-US" sz="1600" dirty="0">
                <a:solidFill>
                  <a:schemeClr val="tx1"/>
                </a:solidFill>
              </a:rPr>
              <a:t>第一个LTSR版本是基于</a:t>
            </a:r>
            <a:r>
              <a:rPr lang="en-US" sz="1600" dirty="0">
                <a:solidFill>
                  <a:srgbClr val="FF0000"/>
                </a:solidFill>
              </a:rPr>
              <a:t>XenApp/</a:t>
            </a:r>
            <a:r>
              <a:rPr lang="en-US" sz="1600" dirty="0" err="1">
                <a:solidFill>
                  <a:srgbClr val="FF0000"/>
                </a:solidFill>
              </a:rPr>
              <a:t>XenDesktop</a:t>
            </a:r>
            <a:r>
              <a:rPr lang="en-US" sz="1600" dirty="0">
                <a:solidFill>
                  <a:srgbClr val="FF0000"/>
                </a:solidFill>
              </a:rPr>
              <a:t> 7.6 FP3</a:t>
            </a:r>
            <a:r>
              <a:rPr lang="en-US" sz="1600" dirty="0">
                <a:solidFill>
                  <a:schemeClr val="tx1"/>
                </a:solidFill>
              </a:rPr>
              <a:t>为蓝本来构建的</a:t>
            </a:r>
            <a:r>
              <a:rPr lang="zh-CN" altLang="en-US" sz="1600" dirty="0" smtClean="0">
                <a:solidFill>
                  <a:schemeClr val="tx1"/>
                </a:solidFill>
              </a:rPr>
              <a:t>。</a:t>
            </a:r>
            <a:endParaRPr lang="zh-CN" altLang="en-US" sz="1600" dirty="0">
              <a:solidFill>
                <a:schemeClr val="tx1"/>
              </a:solidFill>
            </a:endParaRPr>
          </a:p>
          <a:p>
            <a:r>
              <a:rPr lang="en-US" altLang="zh-CN" sz="1600" dirty="0">
                <a:solidFill>
                  <a:schemeClr val="tx1"/>
                </a:solidFill>
              </a:rPr>
              <a:t>3</a:t>
            </a:r>
            <a:r>
              <a:rPr lang="en-US" altLang="zh-CN" sz="1600" dirty="0" smtClean="0">
                <a:solidFill>
                  <a:schemeClr val="tx1"/>
                </a:solidFill>
              </a:rPr>
              <a:t>.</a:t>
            </a:r>
            <a:r>
              <a:rPr lang="zh-CN" altLang="en-US" sz="1600" dirty="0" smtClean="0">
                <a:solidFill>
                  <a:schemeClr val="tx1"/>
                </a:solidFill>
              </a:rPr>
              <a:t> </a:t>
            </a:r>
            <a:r>
              <a:rPr lang="en-US" altLang="zh-CN" sz="1600" dirty="0">
                <a:solidFill>
                  <a:schemeClr val="tx1"/>
                </a:solidFill>
              </a:rPr>
              <a:t>LTSR</a:t>
            </a:r>
            <a:r>
              <a:rPr lang="zh-CN" altLang="en-US" sz="1600" dirty="0">
                <a:solidFill>
                  <a:schemeClr val="tx1"/>
                </a:solidFill>
              </a:rPr>
              <a:t>版本将选择并固化包括</a:t>
            </a:r>
            <a:r>
              <a:rPr lang="en-US" altLang="zh-CN" sz="1600" dirty="0">
                <a:solidFill>
                  <a:schemeClr val="tx1"/>
                </a:solidFill>
              </a:rPr>
              <a:t>XD/PVS/SF</a:t>
            </a:r>
            <a:r>
              <a:rPr lang="zh-CN" altLang="en-US" sz="1600" dirty="0">
                <a:solidFill>
                  <a:schemeClr val="tx1"/>
                </a:solidFill>
              </a:rPr>
              <a:t>等核心组件以及支持的操作系统的版本，按计划推出</a:t>
            </a:r>
            <a:r>
              <a:rPr lang="en-US" altLang="zh-CN" sz="1600" dirty="0">
                <a:solidFill>
                  <a:schemeClr val="tx1"/>
                </a:solidFill>
              </a:rPr>
              <a:t>cumulative update</a:t>
            </a:r>
            <a:r>
              <a:rPr lang="zh-CN" altLang="en-US" sz="1600" dirty="0">
                <a:solidFill>
                  <a:schemeClr val="tx1"/>
                </a:solidFill>
              </a:rPr>
              <a:t>，以保证产品的稳定性以及所支持的功能完善。</a:t>
            </a:r>
          </a:p>
          <a:p>
            <a:r>
              <a:rPr lang="en-US" altLang="zh-CN" sz="1600" dirty="0" smtClean="0">
                <a:solidFill>
                  <a:schemeClr val="tx1"/>
                </a:solidFill>
              </a:rPr>
              <a:t>4</a:t>
            </a:r>
            <a:r>
              <a:rPr lang="en-US" altLang="zh-CN" sz="1600" dirty="0" smtClean="0">
                <a:solidFill>
                  <a:schemeClr val="tx1"/>
                </a:solidFill>
              </a:rPr>
              <a:t>.LTSR</a:t>
            </a:r>
            <a:r>
              <a:rPr lang="zh-CN" altLang="en-US" sz="1600" dirty="0">
                <a:solidFill>
                  <a:schemeClr val="tx1"/>
                </a:solidFill>
              </a:rPr>
              <a:t>版本将不会提供在此版本之后发布任何新版本中的新功能，除非你选择下一个版本的</a:t>
            </a:r>
            <a:r>
              <a:rPr lang="en-US" altLang="zh-CN" sz="1600" dirty="0">
                <a:solidFill>
                  <a:schemeClr val="tx1"/>
                </a:solidFill>
              </a:rPr>
              <a:t>LTSR</a:t>
            </a:r>
            <a:r>
              <a:rPr lang="zh-CN" altLang="en-US" sz="1600" dirty="0">
                <a:solidFill>
                  <a:schemeClr val="tx1"/>
                </a:solidFill>
              </a:rPr>
              <a:t>版本</a:t>
            </a:r>
            <a:r>
              <a:rPr lang="zh-CN" altLang="en-US" sz="1600" dirty="0" smtClean="0">
                <a:solidFill>
                  <a:schemeClr val="tx1"/>
                </a:solidFill>
              </a:rPr>
              <a:t>。 </a:t>
            </a:r>
            <a:endParaRPr lang="en-US" sz="1600" dirty="0"/>
          </a:p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561F9-C18C-4C7E-BCEE-56A17DAEBCA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2620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Index</a:t>
            </a:r>
            <a:endParaRPr lang="en-US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60401255"/>
              </p:ext>
            </p:extLst>
          </p:nvPr>
        </p:nvGraphicFramePr>
        <p:xfrm>
          <a:off x="1542338" y="2248525"/>
          <a:ext cx="8755905" cy="3132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624023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1060400" y="733697"/>
            <a:ext cx="10068025" cy="3683060"/>
          </a:xfrm>
          <a:solidFill>
            <a:schemeClr val="bg1"/>
          </a:solidFill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“As much as large enterprises </a:t>
            </a:r>
            <a:r>
              <a:rPr lang="en-US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would like </a:t>
            </a:r>
            <a:r>
              <a:rPr lang="en-US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to rapidly add new features to</a:t>
            </a:r>
          </a:p>
          <a:p>
            <a:pPr>
              <a:spcBef>
                <a:spcPts val="0"/>
              </a:spcBef>
            </a:pPr>
            <a:r>
              <a:rPr lang="en-US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XenApp/XenDesktop </a:t>
            </a:r>
            <a:r>
              <a:rPr lang="en-US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implementations, often times</a:t>
            </a:r>
            <a:r>
              <a:rPr lang="en-US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, that’s just not</a:t>
            </a:r>
          </a:p>
          <a:p>
            <a:pPr>
              <a:spcBef>
                <a:spcPts val="0"/>
              </a:spcBef>
            </a:pPr>
            <a:r>
              <a:rPr lang="en-US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feasible. </a:t>
            </a:r>
            <a:r>
              <a:rPr lang="en-US" sz="2000" b="1" dirty="0">
                <a:solidFill>
                  <a:srgbClr val="FF0000"/>
                </a:solidFill>
              </a:rPr>
              <a:t>Long Term Service Release </a:t>
            </a:r>
            <a:r>
              <a:rPr lang="en-US" sz="2000" b="1" dirty="0" smtClean="0">
                <a:solidFill>
                  <a:srgbClr val="FF0000"/>
                </a:solidFill>
              </a:rPr>
              <a:t>is particularly </a:t>
            </a:r>
            <a:r>
              <a:rPr lang="en-US" sz="2000" b="1" dirty="0">
                <a:solidFill>
                  <a:srgbClr val="FF0000"/>
                </a:solidFill>
              </a:rPr>
              <a:t>beneficial to large</a:t>
            </a:r>
          </a:p>
          <a:p>
            <a:pPr>
              <a:spcBef>
                <a:spcPts val="0"/>
              </a:spcBef>
            </a:pPr>
            <a:r>
              <a:rPr lang="en-US" sz="2000" b="1" dirty="0">
                <a:solidFill>
                  <a:srgbClr val="FF0000"/>
                </a:solidFill>
              </a:rPr>
              <a:t>enterprises that are focused </a:t>
            </a:r>
            <a:r>
              <a:rPr lang="en-US" sz="2000" b="1" dirty="0" smtClean="0">
                <a:solidFill>
                  <a:srgbClr val="FF0000"/>
                </a:solidFill>
              </a:rPr>
              <a:t>on stability</a:t>
            </a:r>
            <a:r>
              <a:rPr lang="en-US" sz="2000" b="1" dirty="0">
                <a:solidFill>
                  <a:srgbClr val="FF0000"/>
                </a:solidFill>
              </a:rPr>
              <a:t>.</a:t>
            </a:r>
            <a:r>
              <a:rPr lang="en-US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By providing </a:t>
            </a:r>
            <a:r>
              <a:rPr lang="en-US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patches, hotfixes</a:t>
            </a:r>
            <a:r>
              <a:rPr lang="en-US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, and service packs that </a:t>
            </a:r>
            <a:r>
              <a:rPr lang="en-US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are sans </a:t>
            </a:r>
            <a:r>
              <a:rPr lang="en-US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new features, stability </a:t>
            </a:r>
            <a:r>
              <a:rPr lang="en-US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is preserved </a:t>
            </a:r>
            <a:r>
              <a:rPr lang="en-US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and change </a:t>
            </a:r>
            <a:r>
              <a:rPr lang="en-US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control impact </a:t>
            </a:r>
            <a:r>
              <a:rPr lang="en-US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is minimized. As </a:t>
            </a:r>
            <a:r>
              <a:rPr lang="en-US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needed, projects focused </a:t>
            </a:r>
            <a:r>
              <a:rPr lang="en-US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on upgrading </a:t>
            </a:r>
            <a:r>
              <a:rPr lang="en-US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and adding </a:t>
            </a:r>
            <a:r>
              <a:rPr lang="en-US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features can be </a:t>
            </a:r>
            <a:r>
              <a:rPr lang="en-US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undertaken with </a:t>
            </a:r>
            <a:r>
              <a:rPr lang="en-US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appropriate planning.”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86577" y="4593386"/>
            <a:ext cx="11361737" cy="437932"/>
          </a:xfrm>
        </p:spPr>
        <p:txBody>
          <a:bodyPr/>
          <a:lstStyle/>
          <a:p>
            <a:endParaRPr lang="en-US" dirty="0"/>
          </a:p>
          <a:p>
            <a:r>
              <a:rPr lang="en-US" dirty="0"/>
              <a:t> Jo </a:t>
            </a:r>
            <a:r>
              <a:rPr lang="en-US" dirty="0" smtClean="0"/>
              <a:t>Harder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486579" y="4998524"/>
            <a:ext cx="11361737" cy="452438"/>
          </a:xfrm>
        </p:spPr>
        <p:txBody>
          <a:bodyPr>
            <a:normAutofit/>
          </a:bodyPr>
          <a:lstStyle/>
          <a:p>
            <a:r>
              <a:rPr lang="en-US" dirty="0"/>
              <a:t>CTP, </a:t>
            </a:r>
            <a:r>
              <a:rPr lang="en-US" dirty="0" smtClean="0"/>
              <a:t>Cloud Architect, and Industry </a:t>
            </a:r>
            <a:r>
              <a:rPr lang="en-US" dirty="0"/>
              <a:t>Analyst.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72"/>
          <a:stretch/>
        </p:blipFill>
        <p:spPr bwMode="auto">
          <a:xfrm>
            <a:off x="2112963" y="4593386"/>
            <a:ext cx="7962900" cy="1880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63081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升级策略</a:t>
            </a:r>
            <a:endParaRPr lang="en-US" dirty="0"/>
          </a:p>
        </p:txBody>
      </p:sp>
      <p:sp>
        <p:nvSpPr>
          <p:cNvPr id="4" name="Freeform 3"/>
          <p:cNvSpPr/>
          <p:nvPr/>
        </p:nvSpPr>
        <p:spPr bwMode="auto">
          <a:xfrm rot="5400000" flipH="1">
            <a:off x="4054015" y="2003068"/>
            <a:ext cx="4563383" cy="2339395"/>
          </a:xfrm>
          <a:custGeom>
            <a:avLst/>
            <a:gdLst>
              <a:gd name="connsiteX0" fmla="*/ 4448135 w 4448135"/>
              <a:gd name="connsiteY0" fmla="*/ 187135 h 2386926"/>
              <a:gd name="connsiteX1" fmla="*/ 4220207 w 4448135"/>
              <a:gd name="connsiteY1" fmla="*/ 0 h 2386926"/>
              <a:gd name="connsiteX2" fmla="*/ 4220207 w 4448135"/>
              <a:gd name="connsiteY2" fmla="*/ 103795 h 2386926"/>
              <a:gd name="connsiteX3" fmla="*/ 360032 w 4448135"/>
              <a:gd name="connsiteY3" fmla="*/ 103795 h 2386926"/>
              <a:gd name="connsiteX4" fmla="*/ 68792 w 4448135"/>
              <a:gd name="connsiteY4" fmla="*/ 192756 h 2386926"/>
              <a:gd name="connsiteX5" fmla="*/ 0 w 4448135"/>
              <a:gd name="connsiteY5" fmla="*/ 249515 h 2386926"/>
              <a:gd name="connsiteX6" fmla="*/ 0 w 4448135"/>
              <a:gd name="connsiteY6" fmla="*/ 2386926 h 2386926"/>
              <a:gd name="connsiteX7" fmla="*/ 5812 w 4448135"/>
              <a:gd name="connsiteY7" fmla="*/ 2386926 h 2386926"/>
              <a:gd name="connsiteX8" fmla="*/ 5812 w 4448135"/>
              <a:gd name="connsiteY8" fmla="*/ 624695 h 2386926"/>
              <a:gd name="connsiteX9" fmla="*/ 360032 w 4448135"/>
              <a:gd name="connsiteY9" fmla="*/ 270475 h 2386926"/>
              <a:gd name="connsiteX10" fmla="*/ 4220207 w 4448135"/>
              <a:gd name="connsiteY10" fmla="*/ 270475 h 2386926"/>
              <a:gd name="connsiteX11" fmla="*/ 4220207 w 4448135"/>
              <a:gd name="connsiteY11" fmla="*/ 374270 h 2386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448135" h="2386926">
                <a:moveTo>
                  <a:pt x="4448135" y="187135"/>
                </a:moveTo>
                <a:lnTo>
                  <a:pt x="4220207" y="0"/>
                </a:lnTo>
                <a:lnTo>
                  <a:pt x="4220207" y="103795"/>
                </a:lnTo>
                <a:lnTo>
                  <a:pt x="360032" y="103795"/>
                </a:lnTo>
                <a:cubicBezTo>
                  <a:pt x="252150" y="103795"/>
                  <a:pt x="151928" y="136591"/>
                  <a:pt x="68792" y="192756"/>
                </a:cubicBezTo>
                <a:lnTo>
                  <a:pt x="0" y="249515"/>
                </a:lnTo>
                <a:lnTo>
                  <a:pt x="0" y="2386926"/>
                </a:lnTo>
                <a:lnTo>
                  <a:pt x="5812" y="2386926"/>
                </a:lnTo>
                <a:lnTo>
                  <a:pt x="5812" y="624695"/>
                </a:lnTo>
                <a:cubicBezTo>
                  <a:pt x="5812" y="429065"/>
                  <a:pt x="164402" y="270475"/>
                  <a:pt x="360032" y="270475"/>
                </a:cubicBezTo>
                <a:lnTo>
                  <a:pt x="4220207" y="270475"/>
                </a:lnTo>
                <a:lnTo>
                  <a:pt x="4220207" y="374270"/>
                </a:lnTo>
                <a:close/>
              </a:path>
            </a:pathLst>
          </a:custGeom>
          <a:solidFill>
            <a:srgbClr val="D7D7D7"/>
          </a:solidFill>
          <a:ln>
            <a:solidFill>
              <a:srgbClr val="FF8C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Bent Arrow 4"/>
          <p:cNvSpPr/>
          <p:nvPr/>
        </p:nvSpPr>
        <p:spPr bwMode="auto">
          <a:xfrm rot="5400000" flipH="1">
            <a:off x="4913578" y="3137289"/>
            <a:ext cx="2353434" cy="2338502"/>
          </a:xfrm>
          <a:prstGeom prst="bentArrow">
            <a:avLst>
              <a:gd name="adj1" fmla="val 4974"/>
              <a:gd name="adj2" fmla="val 6482"/>
              <a:gd name="adj3" fmla="val 11197"/>
              <a:gd name="adj4" fmla="val 12084"/>
            </a:avLst>
          </a:prstGeom>
          <a:solidFill>
            <a:srgbClr val="FF8C00"/>
          </a:solidFill>
          <a:ln>
            <a:solidFill>
              <a:srgbClr val="FF8C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59228" y="6103268"/>
            <a:ext cx="7582341" cy="0"/>
          </a:xfrm>
          <a:prstGeom prst="straightConnector1">
            <a:avLst/>
          </a:prstGeom>
          <a:ln w="25400">
            <a:solidFill>
              <a:srgbClr val="969696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rot="16200000">
            <a:off x="-1715680" y="3706998"/>
            <a:ext cx="4749815" cy="0"/>
          </a:xfrm>
          <a:prstGeom prst="straightConnector1">
            <a:avLst/>
          </a:prstGeom>
          <a:ln w="25400">
            <a:solidFill>
              <a:srgbClr val="969696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 rot="16200000">
            <a:off x="-570978" y="3360127"/>
            <a:ext cx="1988841" cy="271369"/>
          </a:xfrm>
          <a:prstGeom prst="rect">
            <a:avLst/>
          </a:prstGeom>
        </p:spPr>
        <p:txBody>
          <a:bodyPr wrap="square" lIns="89545" tIns="44774" rIns="89545" bIns="44774">
            <a:spAutoFit/>
          </a:bodyPr>
          <a:lstStyle/>
          <a:p>
            <a:pPr algn="ctr" defTabSz="913843"/>
            <a:r>
              <a:rPr lang="zh-CN" altLang="en-US" sz="1176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新功能</a:t>
            </a:r>
            <a:endParaRPr lang="en-US" sz="1176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 bwMode="auto">
          <a:xfrm>
            <a:off x="1904779" y="5372147"/>
            <a:ext cx="7290963" cy="107681"/>
          </a:xfrm>
          <a:prstGeom prst="roundRect">
            <a:avLst>
              <a:gd name="adj" fmla="val 0"/>
            </a:avLst>
          </a:prstGeom>
          <a:solidFill>
            <a:srgbClr val="00B05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353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1</a:t>
            </a:r>
          </a:p>
        </p:txBody>
      </p:sp>
      <p:sp>
        <p:nvSpPr>
          <p:cNvPr id="10" name="Rounded Rectangle 9"/>
          <p:cNvSpPr/>
          <p:nvPr/>
        </p:nvSpPr>
        <p:spPr bwMode="auto">
          <a:xfrm>
            <a:off x="1164247" y="5366691"/>
            <a:ext cx="740532" cy="103460"/>
          </a:xfrm>
          <a:prstGeom prst="roundRect">
            <a:avLst>
              <a:gd name="adj" fmla="val 0"/>
            </a:avLst>
          </a:prstGeom>
          <a:solidFill>
            <a:srgbClr val="0078D7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1297784" y="4951102"/>
            <a:ext cx="370266" cy="103460"/>
          </a:xfrm>
          <a:prstGeom prst="roundRect">
            <a:avLst>
              <a:gd name="adj" fmla="val 0"/>
            </a:avLst>
          </a:prstGeom>
          <a:solidFill>
            <a:srgbClr val="0078D7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1770220" y="4478947"/>
            <a:ext cx="806584" cy="103460"/>
          </a:xfrm>
          <a:prstGeom prst="roundRect">
            <a:avLst>
              <a:gd name="adj" fmla="val 0"/>
            </a:avLst>
          </a:prstGeom>
          <a:solidFill>
            <a:srgbClr val="0078D7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3" name="Up Arrow 12"/>
          <p:cNvSpPr/>
          <p:nvPr/>
        </p:nvSpPr>
        <p:spPr bwMode="auto">
          <a:xfrm rot="2700000">
            <a:off x="3151941" y="-472746"/>
            <a:ext cx="173018" cy="7049798"/>
          </a:xfrm>
          <a:prstGeom prst="upArrow">
            <a:avLst>
              <a:gd name="adj1" fmla="val 63230"/>
              <a:gd name="adj2" fmla="val 109082"/>
            </a:avLst>
          </a:prstGeom>
          <a:solidFill>
            <a:srgbClr val="0078D7"/>
          </a:solidFill>
          <a:ln w="6350">
            <a:solidFill>
              <a:schemeClr val="accent1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solidFill>
                <a:srgbClr val="737373"/>
              </a:soli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1331837" y="5384920"/>
            <a:ext cx="224736" cy="103460"/>
          </a:xfrm>
          <a:prstGeom prst="roundRect">
            <a:avLst>
              <a:gd name="adj" fmla="val 50000"/>
            </a:avLst>
          </a:prstGeom>
          <a:solidFill>
            <a:srgbClr val="0078D7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5" name="Rounded Rectangle 14"/>
          <p:cNvSpPr/>
          <p:nvPr/>
        </p:nvSpPr>
        <p:spPr bwMode="auto">
          <a:xfrm>
            <a:off x="2200276" y="4026315"/>
            <a:ext cx="823480" cy="112984"/>
          </a:xfrm>
          <a:prstGeom prst="roundRect">
            <a:avLst>
              <a:gd name="adj" fmla="val 0"/>
            </a:avLst>
          </a:prstGeom>
          <a:solidFill>
            <a:srgbClr val="0078D7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6" name="Rounded Rectangle 15"/>
          <p:cNvSpPr/>
          <p:nvPr/>
        </p:nvSpPr>
        <p:spPr bwMode="auto">
          <a:xfrm>
            <a:off x="5471661" y="787614"/>
            <a:ext cx="655245" cy="103460"/>
          </a:xfrm>
          <a:prstGeom prst="roundRect">
            <a:avLst>
              <a:gd name="adj" fmla="val 0"/>
            </a:avLst>
          </a:prstGeom>
          <a:solidFill>
            <a:srgbClr val="0078D7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 rot="18900000">
            <a:off x="4487956" y="1659321"/>
            <a:ext cx="805861" cy="141064"/>
          </a:xfrm>
          <a:prstGeom prst="rect">
            <a:avLst/>
          </a:prstGeom>
          <a:noFill/>
          <a:ln w="19050" cap="sq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 defTabSz="913252">
              <a:lnSpc>
                <a:spcPts val="1100"/>
              </a:lnSpc>
            </a:pPr>
            <a:endParaRPr lang="en-US" sz="1050" kern="0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8" name="Rounded Rectangle 17"/>
          <p:cNvSpPr/>
          <p:nvPr/>
        </p:nvSpPr>
        <p:spPr bwMode="auto">
          <a:xfrm>
            <a:off x="3217115" y="3003150"/>
            <a:ext cx="870511" cy="122831"/>
          </a:xfrm>
          <a:prstGeom prst="roundRect">
            <a:avLst>
              <a:gd name="adj" fmla="val 0"/>
            </a:avLst>
          </a:prstGeom>
          <a:solidFill>
            <a:srgbClr val="0078D7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9" name="Rounded Rectangle 18"/>
          <p:cNvSpPr/>
          <p:nvPr/>
        </p:nvSpPr>
        <p:spPr bwMode="auto">
          <a:xfrm>
            <a:off x="3904843" y="2350577"/>
            <a:ext cx="853018" cy="104277"/>
          </a:xfrm>
          <a:prstGeom prst="roundRect">
            <a:avLst>
              <a:gd name="adj" fmla="val 0"/>
            </a:avLst>
          </a:prstGeom>
          <a:solidFill>
            <a:srgbClr val="0078D7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0" name="Rounded Rectangle 19"/>
          <p:cNvSpPr/>
          <p:nvPr/>
        </p:nvSpPr>
        <p:spPr bwMode="auto">
          <a:xfrm>
            <a:off x="5091935" y="1173809"/>
            <a:ext cx="655245" cy="103460"/>
          </a:xfrm>
          <a:prstGeom prst="roundRect">
            <a:avLst>
              <a:gd name="adj" fmla="val 0"/>
            </a:avLst>
          </a:prstGeom>
          <a:solidFill>
            <a:srgbClr val="0078D7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1" name="Rounded Rectangle 20"/>
          <p:cNvSpPr/>
          <p:nvPr/>
        </p:nvSpPr>
        <p:spPr bwMode="auto">
          <a:xfrm>
            <a:off x="5836092" y="787614"/>
            <a:ext cx="224736" cy="103460"/>
          </a:xfrm>
          <a:prstGeom prst="roundRect">
            <a:avLst>
              <a:gd name="adj" fmla="val 50000"/>
            </a:avLst>
          </a:prstGeom>
          <a:solidFill>
            <a:srgbClr val="0078D7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2" name="Freeform 21"/>
          <p:cNvSpPr/>
          <p:nvPr/>
        </p:nvSpPr>
        <p:spPr bwMode="auto">
          <a:xfrm>
            <a:off x="3302372" y="4758848"/>
            <a:ext cx="104346" cy="100702"/>
          </a:xfrm>
          <a:custGeom>
            <a:avLst/>
            <a:gdLst>
              <a:gd name="connsiteX0" fmla="*/ 231923 w 235975"/>
              <a:gd name="connsiteY0" fmla="*/ 0 h 227734"/>
              <a:gd name="connsiteX1" fmla="*/ 235975 w 235975"/>
              <a:gd name="connsiteY1" fmla="*/ 0 h 227734"/>
              <a:gd name="connsiteX2" fmla="*/ 235975 w 235975"/>
              <a:gd name="connsiteY2" fmla="*/ 227734 h 227734"/>
              <a:gd name="connsiteX3" fmla="*/ 0 w 235975"/>
              <a:gd name="connsiteY3" fmla="*/ 227734 h 227734"/>
              <a:gd name="connsiteX4" fmla="*/ 0 w 235975"/>
              <a:gd name="connsiteY4" fmla="*/ 225811 h 227734"/>
              <a:gd name="connsiteX5" fmla="*/ 215122 w 235975"/>
              <a:gd name="connsiteY5" fmla="*/ 83219 h 227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5975" h="227734">
                <a:moveTo>
                  <a:pt x="231923" y="0"/>
                </a:moveTo>
                <a:lnTo>
                  <a:pt x="235975" y="0"/>
                </a:lnTo>
                <a:lnTo>
                  <a:pt x="235975" y="227734"/>
                </a:lnTo>
                <a:lnTo>
                  <a:pt x="0" y="227734"/>
                </a:lnTo>
                <a:lnTo>
                  <a:pt x="0" y="225811"/>
                </a:lnTo>
                <a:cubicBezTo>
                  <a:pt x="96706" y="225811"/>
                  <a:pt x="179679" y="167014"/>
                  <a:pt x="215122" y="83219"/>
                </a:cubicBezTo>
                <a:close/>
              </a:path>
            </a:pathLst>
          </a:cu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2429702" y="4734052"/>
            <a:ext cx="1148882" cy="139538"/>
            <a:chOff x="6711458" y="5492150"/>
            <a:chExt cx="2610447" cy="345125"/>
          </a:xfrm>
        </p:grpSpPr>
        <p:sp>
          <p:nvSpPr>
            <p:cNvPr id="24" name="Rectangle 23"/>
            <p:cNvSpPr/>
            <p:nvPr/>
          </p:nvSpPr>
          <p:spPr bwMode="auto">
            <a:xfrm rot="5400000">
              <a:off x="7702918" y="5662520"/>
              <a:ext cx="258619" cy="23006"/>
            </a:xfrm>
            <a:prstGeom prst="rect">
              <a:avLst/>
            </a:prstGeom>
            <a:solidFill>
              <a:srgbClr val="FFFFFF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6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353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 bwMode="auto">
            <a:xfrm rot="5400000">
              <a:off x="6590158" y="5664699"/>
              <a:ext cx="266455" cy="23855"/>
            </a:xfrm>
            <a:prstGeom prst="rect">
              <a:avLst/>
            </a:prstGeom>
            <a:solidFill>
              <a:srgbClr val="FFFFFF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6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353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 bwMode="auto">
            <a:xfrm rot="5400000">
              <a:off x="6959913" y="5664699"/>
              <a:ext cx="266455" cy="23855"/>
            </a:xfrm>
            <a:prstGeom prst="rect">
              <a:avLst/>
            </a:prstGeom>
            <a:solidFill>
              <a:srgbClr val="FFFFFF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6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353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 bwMode="auto">
            <a:xfrm rot="5400000">
              <a:off x="7329669" y="5664699"/>
              <a:ext cx="266455" cy="23855"/>
            </a:xfrm>
            <a:prstGeom prst="rect">
              <a:avLst/>
            </a:prstGeom>
            <a:solidFill>
              <a:srgbClr val="FFFFFF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6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353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 bwMode="auto">
            <a:xfrm rot="5400000">
              <a:off x="9177174" y="5665125"/>
              <a:ext cx="266455" cy="23006"/>
            </a:xfrm>
            <a:prstGeom prst="rect">
              <a:avLst/>
            </a:prstGeom>
            <a:solidFill>
              <a:srgbClr val="FFFFFF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6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353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 bwMode="auto">
            <a:xfrm rot="5400000">
              <a:off x="8068330" y="5664699"/>
              <a:ext cx="266455" cy="23855"/>
            </a:xfrm>
            <a:prstGeom prst="rect">
              <a:avLst/>
            </a:prstGeom>
            <a:solidFill>
              <a:srgbClr val="FFFFFF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6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353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 bwMode="auto">
            <a:xfrm rot="5400000">
              <a:off x="8438086" y="5664699"/>
              <a:ext cx="266455" cy="23855"/>
            </a:xfrm>
            <a:prstGeom prst="rect">
              <a:avLst/>
            </a:prstGeom>
            <a:solidFill>
              <a:srgbClr val="FFFFFF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6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353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 bwMode="auto">
            <a:xfrm rot="5400000">
              <a:off x="8768511" y="5652785"/>
              <a:ext cx="345125" cy="23855"/>
            </a:xfrm>
            <a:prstGeom prst="rect">
              <a:avLst/>
            </a:prstGeom>
            <a:solidFill>
              <a:srgbClr val="FFFFFF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396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353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144933" y="5097736"/>
            <a:ext cx="41214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XenApp/XenDesktop 7.6 Long Term Service Release</a:t>
            </a:r>
            <a:endParaRPr lang="en-US" sz="12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594785" y="4695218"/>
            <a:ext cx="247069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XenApp/XenDesktop (7.7)</a:t>
            </a:r>
            <a:endParaRPr lang="en-US" sz="11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520254" y="3739264"/>
            <a:ext cx="16802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New Current Release </a:t>
            </a:r>
            <a:endParaRPr lang="en-US" sz="11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Rounded Rectangle 34"/>
          <p:cNvSpPr/>
          <p:nvPr/>
        </p:nvSpPr>
        <p:spPr bwMode="auto">
          <a:xfrm>
            <a:off x="4107943" y="3022143"/>
            <a:ext cx="7290963" cy="107681"/>
          </a:xfrm>
          <a:prstGeom prst="roundRect">
            <a:avLst>
              <a:gd name="adj" fmla="val 0"/>
            </a:avLst>
          </a:prstGeom>
          <a:solidFill>
            <a:srgbClr val="00B05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353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1</a:t>
            </a:r>
          </a:p>
        </p:txBody>
      </p:sp>
      <p:sp>
        <p:nvSpPr>
          <p:cNvPr id="36" name="Rounded Rectangle 35"/>
          <p:cNvSpPr/>
          <p:nvPr/>
        </p:nvSpPr>
        <p:spPr bwMode="auto">
          <a:xfrm>
            <a:off x="6134684" y="796499"/>
            <a:ext cx="6053892" cy="90706"/>
          </a:xfrm>
          <a:prstGeom prst="roundRect">
            <a:avLst>
              <a:gd name="adj" fmla="val 0"/>
            </a:avLst>
          </a:prstGeom>
          <a:solidFill>
            <a:srgbClr val="00B05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353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1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862709" y="6238105"/>
            <a:ext cx="769109" cy="271369"/>
          </a:xfrm>
          <a:prstGeom prst="rect">
            <a:avLst/>
          </a:prstGeom>
        </p:spPr>
        <p:txBody>
          <a:bodyPr wrap="square" lIns="89545" tIns="44774" rIns="89545" bIns="44774">
            <a:spAutoFit/>
          </a:bodyPr>
          <a:lstStyle/>
          <a:p>
            <a:pPr algn="r" defTabSz="913843"/>
            <a:r>
              <a:rPr lang="zh-CN" altLang="en-US" sz="1176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时间</a:t>
            </a:r>
            <a:endParaRPr lang="en-US" sz="1176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38" name="Rounded Rectangular Callout 37"/>
          <p:cNvSpPr/>
          <p:nvPr/>
        </p:nvSpPr>
        <p:spPr bwMode="auto">
          <a:xfrm>
            <a:off x="1081294" y="5607885"/>
            <a:ext cx="1334732" cy="428382"/>
          </a:xfrm>
          <a:prstGeom prst="wedgeRoundRectCallout">
            <a:avLst>
              <a:gd name="adj1" fmla="val 25915"/>
              <a:gd name="adj2" fmla="val -82689"/>
              <a:gd name="adj3" fmla="val 16667"/>
            </a:avLst>
          </a:prstGeom>
          <a:solidFill>
            <a:srgbClr val="00B050"/>
          </a:solidFill>
          <a:ln w="9525" algn="ctr">
            <a:noFill/>
            <a:miter lim="800000"/>
            <a:headEnd/>
            <a:tailEnd/>
          </a:ln>
          <a:effectLst/>
          <a:extLst/>
        </p:spPr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Cumulative Update 1</a:t>
            </a:r>
            <a:endParaRPr lang="en-US" sz="1400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Rounded Rectangular Callout 38"/>
          <p:cNvSpPr/>
          <p:nvPr/>
        </p:nvSpPr>
        <p:spPr bwMode="auto">
          <a:xfrm>
            <a:off x="3568459" y="5566778"/>
            <a:ext cx="729525" cy="265707"/>
          </a:xfrm>
          <a:prstGeom prst="wedgeRoundRectCallout">
            <a:avLst>
              <a:gd name="adj1" fmla="val -25466"/>
              <a:gd name="adj2" fmla="val -80637"/>
              <a:gd name="adj3" fmla="val 16667"/>
            </a:avLst>
          </a:prstGeom>
          <a:solidFill>
            <a:srgbClr val="00B050"/>
          </a:solidFill>
          <a:ln w="9525" algn="ctr">
            <a:noFill/>
            <a:miter lim="800000"/>
            <a:headEnd/>
            <a:tailEnd/>
          </a:ln>
          <a:effectLst/>
          <a:extLst/>
        </p:spPr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CU3</a:t>
            </a:r>
          </a:p>
        </p:txBody>
      </p:sp>
      <p:sp>
        <p:nvSpPr>
          <p:cNvPr id="40" name="Rounded Rectangular Callout 39"/>
          <p:cNvSpPr/>
          <p:nvPr/>
        </p:nvSpPr>
        <p:spPr bwMode="auto">
          <a:xfrm>
            <a:off x="2623662" y="5563666"/>
            <a:ext cx="729525" cy="265707"/>
          </a:xfrm>
          <a:prstGeom prst="wedgeRoundRectCallout">
            <a:avLst>
              <a:gd name="adj1" fmla="val -25466"/>
              <a:gd name="adj2" fmla="val -80637"/>
              <a:gd name="adj3" fmla="val 16667"/>
            </a:avLst>
          </a:prstGeom>
          <a:solidFill>
            <a:srgbClr val="00B050"/>
          </a:solidFill>
          <a:ln w="9525" algn="ctr">
            <a:noFill/>
            <a:miter lim="800000"/>
            <a:headEnd/>
            <a:tailEnd/>
          </a:ln>
          <a:effectLst/>
          <a:extLst/>
        </p:spPr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CU2</a:t>
            </a:r>
          </a:p>
        </p:txBody>
      </p:sp>
      <p:sp>
        <p:nvSpPr>
          <p:cNvPr id="41" name="Rounded Rectangular Callout 40"/>
          <p:cNvSpPr/>
          <p:nvPr/>
        </p:nvSpPr>
        <p:spPr bwMode="auto">
          <a:xfrm>
            <a:off x="4598844" y="5553601"/>
            <a:ext cx="729525" cy="265707"/>
          </a:xfrm>
          <a:prstGeom prst="wedgeRoundRectCallout">
            <a:avLst>
              <a:gd name="adj1" fmla="val -25466"/>
              <a:gd name="adj2" fmla="val -80637"/>
              <a:gd name="adj3" fmla="val 16667"/>
            </a:avLst>
          </a:prstGeom>
          <a:solidFill>
            <a:srgbClr val="00B050"/>
          </a:solidFill>
          <a:ln w="9525" algn="ctr">
            <a:noFill/>
            <a:miter lim="800000"/>
            <a:headEnd/>
            <a:tailEnd/>
          </a:ln>
          <a:effectLst/>
          <a:extLst/>
        </p:spPr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CU4</a:t>
            </a:r>
          </a:p>
        </p:txBody>
      </p:sp>
      <p:sp>
        <p:nvSpPr>
          <p:cNvPr id="42" name="Rounded Rectangular Callout 41"/>
          <p:cNvSpPr/>
          <p:nvPr/>
        </p:nvSpPr>
        <p:spPr bwMode="auto">
          <a:xfrm>
            <a:off x="6186630" y="5577031"/>
            <a:ext cx="729525" cy="265707"/>
          </a:xfrm>
          <a:prstGeom prst="wedgeRoundRectCallout">
            <a:avLst>
              <a:gd name="adj1" fmla="val -25466"/>
              <a:gd name="adj2" fmla="val -80637"/>
              <a:gd name="adj3" fmla="val 16667"/>
            </a:avLst>
          </a:prstGeom>
          <a:solidFill>
            <a:srgbClr val="00B050"/>
          </a:solidFill>
          <a:ln w="9525" algn="ctr">
            <a:noFill/>
            <a:miter lim="800000"/>
            <a:headEnd/>
            <a:tailEnd/>
          </a:ln>
          <a:effectLst/>
          <a:extLst/>
        </p:spPr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…</a:t>
            </a:r>
          </a:p>
        </p:txBody>
      </p:sp>
      <p:sp>
        <p:nvSpPr>
          <p:cNvPr id="43" name="Rounded Rectangle 42"/>
          <p:cNvSpPr/>
          <p:nvPr/>
        </p:nvSpPr>
        <p:spPr bwMode="auto">
          <a:xfrm>
            <a:off x="1668050" y="4956828"/>
            <a:ext cx="1670835" cy="97734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4" name="Rounded Rectangle 43"/>
          <p:cNvSpPr/>
          <p:nvPr/>
        </p:nvSpPr>
        <p:spPr bwMode="auto">
          <a:xfrm>
            <a:off x="3035023" y="4030196"/>
            <a:ext cx="1176973" cy="102808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5" name="Rounded Rectangle 44"/>
          <p:cNvSpPr/>
          <p:nvPr/>
        </p:nvSpPr>
        <p:spPr bwMode="auto">
          <a:xfrm>
            <a:off x="4778260" y="2351047"/>
            <a:ext cx="1176973" cy="102808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6" name="Rounded Rectangle 45"/>
          <p:cNvSpPr/>
          <p:nvPr/>
        </p:nvSpPr>
        <p:spPr bwMode="auto">
          <a:xfrm>
            <a:off x="5763170" y="1180238"/>
            <a:ext cx="1176973" cy="102808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632790" y="2726151"/>
            <a:ext cx="9507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Next </a:t>
            </a:r>
            <a:r>
              <a:rPr lang="en-US" sz="1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LTSR</a:t>
            </a:r>
          </a:p>
        </p:txBody>
      </p:sp>
      <p:sp>
        <p:nvSpPr>
          <p:cNvPr id="48" name="Rounded Rectangle 47"/>
          <p:cNvSpPr/>
          <p:nvPr/>
        </p:nvSpPr>
        <p:spPr bwMode="auto">
          <a:xfrm>
            <a:off x="2584777" y="4482261"/>
            <a:ext cx="1176973" cy="102808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9" name="Rounded Rectangle 48"/>
          <p:cNvSpPr/>
          <p:nvPr/>
        </p:nvSpPr>
        <p:spPr bwMode="auto">
          <a:xfrm>
            <a:off x="5718329" y="2354641"/>
            <a:ext cx="517147" cy="268447"/>
          </a:xfrm>
          <a:prstGeom prst="roundRect">
            <a:avLst/>
          </a:prstGeom>
          <a:solidFill>
            <a:srgbClr val="7030A0"/>
          </a:solidFill>
          <a:ln w="9525" algn="ctr">
            <a:noFill/>
            <a:miter lim="800000"/>
            <a:headEnd/>
            <a:tailEnd/>
          </a:ln>
          <a:effectLst/>
          <a:extLst/>
        </p:spPr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933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EOL</a:t>
            </a:r>
          </a:p>
        </p:txBody>
      </p:sp>
      <p:sp>
        <p:nvSpPr>
          <p:cNvPr id="50" name="Rounded Rectangle 49"/>
          <p:cNvSpPr/>
          <p:nvPr/>
        </p:nvSpPr>
        <p:spPr bwMode="auto">
          <a:xfrm>
            <a:off x="6702047" y="1183055"/>
            <a:ext cx="517147" cy="268447"/>
          </a:xfrm>
          <a:prstGeom prst="roundRect">
            <a:avLst/>
          </a:prstGeom>
          <a:solidFill>
            <a:srgbClr val="7030A0"/>
          </a:solidFill>
          <a:ln w="9525" algn="ctr">
            <a:noFill/>
            <a:miter lim="800000"/>
            <a:headEnd/>
            <a:tailEnd/>
          </a:ln>
          <a:effectLst/>
          <a:extLst/>
        </p:spPr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933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EOL</a:t>
            </a:r>
          </a:p>
        </p:txBody>
      </p:sp>
      <p:sp>
        <p:nvSpPr>
          <p:cNvPr id="51" name="Rounded Rectangle 50"/>
          <p:cNvSpPr/>
          <p:nvPr/>
        </p:nvSpPr>
        <p:spPr bwMode="auto">
          <a:xfrm>
            <a:off x="8710920" y="5377338"/>
            <a:ext cx="517147" cy="268447"/>
          </a:xfrm>
          <a:prstGeom prst="roundRect">
            <a:avLst/>
          </a:prstGeom>
          <a:solidFill>
            <a:srgbClr val="00B050"/>
          </a:solidFill>
          <a:ln w="9525" algn="ctr">
            <a:noFill/>
            <a:miter lim="800000"/>
            <a:headEnd/>
            <a:tailEnd/>
          </a:ln>
          <a:effectLst/>
          <a:extLst/>
        </p:spPr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933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EOL</a:t>
            </a:r>
          </a:p>
        </p:txBody>
      </p:sp>
      <p:sp>
        <p:nvSpPr>
          <p:cNvPr id="52" name="Rounded Rectangle 51"/>
          <p:cNvSpPr/>
          <p:nvPr/>
        </p:nvSpPr>
        <p:spPr bwMode="auto">
          <a:xfrm>
            <a:off x="11144180" y="3024084"/>
            <a:ext cx="517147" cy="268447"/>
          </a:xfrm>
          <a:prstGeom prst="roundRect">
            <a:avLst/>
          </a:prstGeom>
          <a:solidFill>
            <a:srgbClr val="00B050"/>
          </a:solidFill>
          <a:ln w="9525" algn="ctr">
            <a:noFill/>
            <a:miter lim="800000"/>
            <a:headEnd/>
            <a:tailEnd/>
          </a:ln>
          <a:effectLst/>
          <a:extLst/>
        </p:spPr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933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EOL</a:t>
            </a:r>
          </a:p>
        </p:txBody>
      </p:sp>
      <p:sp>
        <p:nvSpPr>
          <p:cNvPr id="53" name="Bent Arrow 52"/>
          <p:cNvSpPr/>
          <p:nvPr/>
        </p:nvSpPr>
        <p:spPr bwMode="auto">
          <a:xfrm rot="5400000" flipH="1">
            <a:off x="3299883" y="4657758"/>
            <a:ext cx="414628" cy="290778"/>
          </a:xfrm>
          <a:prstGeom prst="bentArrow">
            <a:avLst>
              <a:gd name="adj1" fmla="val 4974"/>
              <a:gd name="adj2" fmla="val 6482"/>
              <a:gd name="adj3" fmla="val 11197"/>
              <a:gd name="adj4" fmla="val 12084"/>
            </a:avLst>
          </a:prstGeom>
          <a:solidFill>
            <a:srgbClr val="FF8C00"/>
          </a:solidFill>
          <a:ln w="57150">
            <a:solidFill>
              <a:srgbClr val="FF8C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4" name="Bent Arrow 53"/>
          <p:cNvSpPr/>
          <p:nvPr/>
        </p:nvSpPr>
        <p:spPr bwMode="auto">
          <a:xfrm rot="5400000" flipH="1">
            <a:off x="3722040" y="4231218"/>
            <a:ext cx="365604" cy="253534"/>
          </a:xfrm>
          <a:prstGeom prst="bentArrow">
            <a:avLst>
              <a:gd name="adj1" fmla="val 4974"/>
              <a:gd name="adj2" fmla="val 6482"/>
              <a:gd name="adj3" fmla="val 11197"/>
              <a:gd name="adj4" fmla="val 12084"/>
            </a:avLst>
          </a:prstGeom>
          <a:solidFill>
            <a:srgbClr val="FF8C00"/>
          </a:solidFill>
          <a:ln w="57150">
            <a:solidFill>
              <a:srgbClr val="FF8C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5" name="Bent Arrow 54"/>
          <p:cNvSpPr/>
          <p:nvPr/>
        </p:nvSpPr>
        <p:spPr bwMode="auto">
          <a:xfrm rot="5400000" flipH="1">
            <a:off x="4165488" y="3771931"/>
            <a:ext cx="387767" cy="253534"/>
          </a:xfrm>
          <a:prstGeom prst="bentArrow">
            <a:avLst>
              <a:gd name="adj1" fmla="val 4974"/>
              <a:gd name="adj2" fmla="val 6482"/>
              <a:gd name="adj3" fmla="val 11197"/>
              <a:gd name="adj4" fmla="val 12084"/>
            </a:avLst>
          </a:prstGeom>
          <a:solidFill>
            <a:srgbClr val="FF8C00"/>
          </a:solidFill>
          <a:ln w="57150">
            <a:solidFill>
              <a:srgbClr val="FF8C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6" name="Rounded Rectangle 55"/>
          <p:cNvSpPr/>
          <p:nvPr/>
        </p:nvSpPr>
        <p:spPr bwMode="auto">
          <a:xfrm>
            <a:off x="2652713" y="3582521"/>
            <a:ext cx="818717" cy="109103"/>
          </a:xfrm>
          <a:prstGeom prst="roundRect">
            <a:avLst>
              <a:gd name="adj" fmla="val 0"/>
            </a:avLst>
          </a:prstGeom>
          <a:solidFill>
            <a:srgbClr val="0078D7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894131" y="3307409"/>
            <a:ext cx="17203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New Current Release</a:t>
            </a:r>
            <a:endParaRPr lang="en-US" sz="12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Rounded Rectangle 57"/>
          <p:cNvSpPr/>
          <p:nvPr/>
        </p:nvSpPr>
        <p:spPr bwMode="auto">
          <a:xfrm>
            <a:off x="3482698" y="3582521"/>
            <a:ext cx="1176973" cy="102808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9" name="Bent Arrow 58"/>
          <p:cNvSpPr/>
          <p:nvPr/>
        </p:nvSpPr>
        <p:spPr bwMode="auto">
          <a:xfrm rot="5400000" flipH="1">
            <a:off x="4549504" y="3260598"/>
            <a:ext cx="515084" cy="253534"/>
          </a:xfrm>
          <a:prstGeom prst="bentArrow">
            <a:avLst>
              <a:gd name="adj1" fmla="val 4974"/>
              <a:gd name="adj2" fmla="val 6482"/>
              <a:gd name="adj3" fmla="val 11197"/>
              <a:gd name="adj4" fmla="val 12084"/>
            </a:avLst>
          </a:prstGeom>
          <a:solidFill>
            <a:srgbClr val="FF8C00"/>
          </a:solidFill>
          <a:ln w="57150">
            <a:solidFill>
              <a:srgbClr val="FF8C0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 rot="18871363">
            <a:off x="1640127" y="2667055"/>
            <a:ext cx="3153977" cy="276171"/>
          </a:xfrm>
          <a:prstGeom prst="rect">
            <a:avLst/>
          </a:prstGeom>
          <a:noFill/>
          <a:ln w="19050" cap="sq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3428">
              <a:lnSpc>
                <a:spcPts val="1100"/>
              </a:lnSpc>
            </a:pPr>
            <a:r>
              <a:rPr lang="en-US" sz="1400" b="1" kern="0" dirty="0" smtClean="0">
                <a:solidFill>
                  <a:schemeClr val="tx1"/>
                </a:solidFill>
                <a:cs typeface="Segoe UI" panose="020B0502040204020203" pitchFamily="34" charset="0"/>
              </a:rPr>
              <a:t>12-24 </a:t>
            </a:r>
            <a:r>
              <a:rPr lang="en-US" sz="1400" b="1" kern="0" dirty="0">
                <a:solidFill>
                  <a:schemeClr val="tx1"/>
                </a:solidFill>
                <a:cs typeface="Segoe UI" panose="020B0502040204020203" pitchFamily="34" charset="0"/>
              </a:rPr>
              <a:t>months between LTSRs</a:t>
            </a:r>
            <a:endParaRPr lang="en-US" sz="2800" b="1" kern="0" dirty="0">
              <a:solidFill>
                <a:schemeClr val="tx1"/>
              </a:solidFill>
              <a:cs typeface="Segoe UI Semibold" panose="020B0702040204020203" pitchFamily="34" charset="0"/>
            </a:endParaRPr>
          </a:p>
        </p:txBody>
      </p:sp>
      <p:sp>
        <p:nvSpPr>
          <p:cNvPr id="61" name="Rounded Rectangle 60"/>
          <p:cNvSpPr/>
          <p:nvPr/>
        </p:nvSpPr>
        <p:spPr bwMode="auto">
          <a:xfrm>
            <a:off x="4421340" y="1830765"/>
            <a:ext cx="841346" cy="100213"/>
          </a:xfrm>
          <a:prstGeom prst="roundRect">
            <a:avLst>
              <a:gd name="adj" fmla="val 0"/>
            </a:avLst>
          </a:prstGeom>
          <a:solidFill>
            <a:srgbClr val="0078D7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62" name="Rounded Rectangle 61"/>
          <p:cNvSpPr/>
          <p:nvPr/>
        </p:nvSpPr>
        <p:spPr bwMode="auto">
          <a:xfrm>
            <a:off x="5283085" y="1827172"/>
            <a:ext cx="1176973" cy="102808"/>
          </a:xfrm>
          <a:prstGeom prst="roundRect">
            <a:avLst>
              <a:gd name="adj" fmla="val 0"/>
            </a:avLst>
          </a:prstGeom>
          <a:solidFill>
            <a:srgbClr val="7030A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63" name="Rounded Rectangle 62"/>
          <p:cNvSpPr/>
          <p:nvPr/>
        </p:nvSpPr>
        <p:spPr bwMode="auto">
          <a:xfrm>
            <a:off x="6223154" y="1830766"/>
            <a:ext cx="517147" cy="268447"/>
          </a:xfrm>
          <a:prstGeom prst="roundRect">
            <a:avLst/>
          </a:prstGeom>
          <a:solidFill>
            <a:srgbClr val="7030A0"/>
          </a:solidFill>
          <a:ln w="9525" algn="ctr">
            <a:noFill/>
            <a:miter lim="800000"/>
            <a:headEnd/>
            <a:tailEnd/>
          </a:ln>
          <a:effectLst/>
          <a:extLst/>
        </p:spPr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933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EOL</a:t>
            </a:r>
          </a:p>
        </p:txBody>
      </p:sp>
      <p:sp>
        <p:nvSpPr>
          <p:cNvPr id="64" name="Rounded Rectangle 63"/>
          <p:cNvSpPr/>
          <p:nvPr/>
        </p:nvSpPr>
        <p:spPr bwMode="auto">
          <a:xfrm>
            <a:off x="4486476" y="2350577"/>
            <a:ext cx="224736" cy="103460"/>
          </a:xfrm>
          <a:prstGeom prst="roundRect">
            <a:avLst>
              <a:gd name="adj" fmla="val 50000"/>
            </a:avLst>
          </a:prstGeom>
          <a:solidFill>
            <a:srgbClr val="0078D7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39" tIns="143391" rIns="179239" bIns="14339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396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012892" y="4217337"/>
            <a:ext cx="247069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XenApp/XenDesktop (7.8)</a:t>
            </a:r>
            <a:endParaRPr lang="en-US" sz="11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Rounded Rectangle 65"/>
          <p:cNvSpPr/>
          <p:nvPr/>
        </p:nvSpPr>
        <p:spPr bwMode="auto">
          <a:xfrm>
            <a:off x="10978139" y="5054562"/>
            <a:ext cx="1136421" cy="591223"/>
          </a:xfrm>
          <a:prstGeom prst="roundRect">
            <a:avLst/>
          </a:prstGeom>
          <a:solidFill>
            <a:srgbClr val="00B050"/>
          </a:solidFill>
          <a:ln w="9525" algn="ctr">
            <a:noFill/>
            <a:miter lim="800000"/>
            <a:headEnd/>
            <a:tailEnd/>
          </a:ln>
          <a:effectLst/>
          <a:extLst/>
        </p:spPr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LTSR</a:t>
            </a:r>
            <a:endParaRPr lang="en-US" sz="933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Rounded Rectangle 66"/>
          <p:cNvSpPr/>
          <p:nvPr/>
        </p:nvSpPr>
        <p:spPr bwMode="auto">
          <a:xfrm>
            <a:off x="11010212" y="5813459"/>
            <a:ext cx="1104348" cy="572351"/>
          </a:xfrm>
          <a:prstGeom prst="roundRect">
            <a:avLst/>
          </a:prstGeom>
          <a:solidFill>
            <a:srgbClr val="7030A0"/>
          </a:solidFill>
          <a:ln w="9525" algn="ctr">
            <a:noFill/>
            <a:miter lim="800000"/>
            <a:headEnd/>
            <a:tailEnd/>
          </a:ln>
          <a:effectLst/>
          <a:extLst/>
        </p:spPr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CR</a:t>
            </a:r>
            <a:endParaRPr lang="en-US" sz="933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Rounded Rectangle 67"/>
          <p:cNvSpPr/>
          <p:nvPr/>
        </p:nvSpPr>
        <p:spPr bwMode="auto">
          <a:xfrm>
            <a:off x="10943618" y="4309657"/>
            <a:ext cx="1104348" cy="57235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9525" algn="ctr">
            <a:noFill/>
            <a:miter lim="800000"/>
            <a:headEnd/>
            <a:tailEnd/>
          </a:ln>
          <a:effectLst/>
          <a:extLst/>
        </p:spPr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933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升级</a:t>
            </a:r>
            <a:endParaRPr lang="en-US" sz="933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34622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LTSR</a:t>
            </a:r>
            <a:r>
              <a:rPr lang="zh-CN" altLang="en-US" dirty="0" smtClean="0"/>
              <a:t> 版本升级考虑点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20"/>
          </p:nvPr>
        </p:nvSpPr>
        <p:spPr>
          <a:xfrm>
            <a:off x="448056" y="1455821"/>
            <a:ext cx="11309783" cy="4526280"/>
          </a:xfrm>
        </p:spPr>
        <p:txBody>
          <a:bodyPr/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zh-CN" altLang="en-US" sz="1600" b="1" dirty="0" smtClean="0"/>
              <a:t>同时拥有</a:t>
            </a:r>
            <a:endParaRPr lang="zh-CN" altLang="en-US" sz="1600" dirty="0"/>
          </a:p>
          <a:p>
            <a:pPr marL="577850" lvl="1" indent="-342900">
              <a:buFont typeface="Arial" panose="020B0604020202020204" pitchFamily="34" charset="0"/>
              <a:buChar char="•"/>
            </a:pPr>
            <a:r>
              <a:rPr lang="en-US" sz="1200" dirty="0" smtClean="0"/>
              <a:t>You </a:t>
            </a:r>
            <a:r>
              <a:rPr lang="en-US" sz="1200" dirty="0"/>
              <a:t>can have a Long Term Service Release site and Current Release site running side-by-side.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1600" b="1" dirty="0" smtClean="0"/>
              <a:t>随时切换</a:t>
            </a:r>
          </a:p>
          <a:p>
            <a:pPr marL="577850" lvl="1" indent="-342900">
              <a:buFont typeface="Arial" panose="020B0604020202020204" pitchFamily="34" charset="0"/>
              <a:buChar char="•"/>
            </a:pPr>
            <a:r>
              <a:rPr lang="en-US" sz="1200" dirty="0" smtClean="0"/>
              <a:t>You </a:t>
            </a:r>
            <a:r>
              <a:rPr lang="en-US" sz="1200" dirty="0" smtClean="0"/>
              <a:t>can choose </a:t>
            </a:r>
            <a:r>
              <a:rPr lang="en-US" sz="1200" dirty="0"/>
              <a:t>to keep a site on a Long Term Service Release for an extended period of time, you can </a:t>
            </a:r>
            <a:r>
              <a:rPr lang="en-US" sz="1200" dirty="0" smtClean="0"/>
              <a:t>choose to move a </a:t>
            </a:r>
            <a:r>
              <a:rPr lang="en-US" sz="1200" dirty="0"/>
              <a:t>LTSR site to a Current Release at any time.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zh-CN" altLang="en-US" sz="1600" b="1" dirty="0" smtClean="0"/>
              <a:t>不包括所有</a:t>
            </a:r>
            <a:r>
              <a:rPr lang="en-US" altLang="zh-CN" sz="1600" b="1" dirty="0" smtClean="0"/>
              <a:t>XD/XA</a:t>
            </a:r>
            <a:r>
              <a:rPr lang="zh-CN" altLang="en-US" sz="1600" b="1" dirty="0" smtClean="0"/>
              <a:t>组件</a:t>
            </a:r>
          </a:p>
          <a:p>
            <a:pPr marL="577850" lvl="1" indent="-342900">
              <a:buFont typeface="Arial" panose="020B0604020202020204" pitchFamily="34" charset="0"/>
              <a:buChar char="•"/>
            </a:pPr>
            <a:r>
              <a:rPr lang="en-US" sz="1200" dirty="0" smtClean="0"/>
              <a:t>Not </a:t>
            </a:r>
            <a:r>
              <a:rPr lang="en-US" sz="1200" dirty="0"/>
              <a:t>all XenApp and XenDesktop components will have a Long Term Service Release (</a:t>
            </a:r>
            <a:r>
              <a:rPr lang="en-US" sz="1200" dirty="0" err="1"/>
              <a:t>e.g</a:t>
            </a:r>
            <a:r>
              <a:rPr lang="en-US" sz="1200" dirty="0"/>
              <a:t> </a:t>
            </a:r>
            <a:r>
              <a:rPr lang="en-US" sz="1200" dirty="0" smtClean="0"/>
              <a:t>Personal </a:t>
            </a:r>
            <a:r>
              <a:rPr lang="en-US" sz="1200" dirty="0" err="1" smtClean="0"/>
              <a:t>vDisk</a:t>
            </a:r>
            <a:r>
              <a:rPr lang="en-US" sz="1200" dirty="0" smtClean="0"/>
              <a:t>, </a:t>
            </a:r>
            <a:r>
              <a:rPr lang="en-US" sz="1200" dirty="0"/>
              <a:t>Receivers); however, Citrix may add additional components to a particular LTSR release post launch. </a:t>
            </a:r>
            <a:endParaRPr lang="zh-CN" altLang="en-US" sz="12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1600" b="1" dirty="0" smtClean="0"/>
              <a:t>不包括所有</a:t>
            </a:r>
            <a:r>
              <a:rPr lang="en-US" altLang="zh-CN" sz="1600" b="1" dirty="0" smtClean="0"/>
              <a:t>XD/XA</a:t>
            </a:r>
            <a:r>
              <a:rPr lang="zh-CN" altLang="en-US" sz="1600" b="1" dirty="0" smtClean="0"/>
              <a:t>功能</a:t>
            </a:r>
          </a:p>
          <a:p>
            <a:pPr marL="577850" lvl="1" indent="-342900">
              <a:buFont typeface="Arial" panose="020B0604020202020204" pitchFamily="34" charset="0"/>
              <a:buChar char="•"/>
            </a:pPr>
            <a:r>
              <a:rPr lang="en-US" altLang="zh-CN" sz="1200" b="1" dirty="0" smtClean="0"/>
              <a:t>Frame</a:t>
            </a:r>
            <a:r>
              <a:rPr lang="zh-CN" altLang="en-US" sz="1200" b="1" dirty="0" smtClean="0"/>
              <a:t> </a:t>
            </a:r>
            <a:r>
              <a:rPr lang="en-US" altLang="zh-CN" sz="1200" b="1" dirty="0" smtClean="0"/>
              <a:t>hawk</a:t>
            </a:r>
            <a:endParaRPr lang="zh-CN" altLang="en-US" sz="1200" b="1" dirty="0" smtClean="0"/>
          </a:p>
          <a:p>
            <a:pPr marL="577850" lvl="1" indent="-342900">
              <a:buFont typeface="Arial" panose="020B0604020202020204" pitchFamily="34" charset="0"/>
              <a:buChar char="•"/>
            </a:pPr>
            <a:r>
              <a:rPr lang="en-US" altLang="zh-CN" sz="1200" b="1" dirty="0" smtClean="0"/>
              <a:t>Local</a:t>
            </a:r>
            <a:r>
              <a:rPr lang="zh-CN" altLang="en-US" sz="1200" b="1" dirty="0" smtClean="0"/>
              <a:t> </a:t>
            </a:r>
            <a:r>
              <a:rPr lang="en-US" altLang="zh-CN" sz="1200" b="1" dirty="0" smtClean="0"/>
              <a:t>App</a:t>
            </a:r>
            <a:r>
              <a:rPr lang="zh-CN" altLang="en-US" sz="1200" b="1" dirty="0" smtClean="0"/>
              <a:t> </a:t>
            </a:r>
            <a:r>
              <a:rPr lang="en-US" altLang="zh-CN" sz="1200" b="1" dirty="0" smtClean="0"/>
              <a:t>Access</a:t>
            </a:r>
            <a:endParaRPr lang="en-US" sz="12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1600" b="1" dirty="0" smtClean="0"/>
              <a:t>维保是前提</a:t>
            </a:r>
          </a:p>
          <a:p>
            <a:pPr marL="577850" lvl="1" indent="-342900">
              <a:buFont typeface="Arial" panose="020B0604020202020204" pitchFamily="34" charset="0"/>
              <a:buChar char="•"/>
            </a:pPr>
            <a:r>
              <a:rPr lang="en-US" sz="1200" dirty="0" smtClean="0"/>
              <a:t>XenApp </a:t>
            </a:r>
            <a:r>
              <a:rPr lang="en-US" sz="1200" dirty="0"/>
              <a:t>(</a:t>
            </a:r>
            <a:r>
              <a:rPr lang="en-US" sz="1200" dirty="0" err="1"/>
              <a:t>Adv</a:t>
            </a:r>
            <a:r>
              <a:rPr lang="en-US" sz="1200" dirty="0"/>
              <a:t>, Ent, Plat) and XenDesktop (VDI, Ent, Plat) editions have access to Long Term Service Releases, however Software Maintenance is required to receive the full benefits</a:t>
            </a:r>
            <a:r>
              <a:rPr lang="en-US" sz="1200" dirty="0" smtClean="0"/>
              <a:t>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34360604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LTSR</a:t>
            </a:r>
            <a:r>
              <a:rPr lang="zh-CN" altLang="en-US" dirty="0" smtClean="0"/>
              <a:t>组件和必须版本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561F9-C18C-4C7E-BCEE-56A17DAEBCA0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4097" y="385423"/>
            <a:ext cx="7410718" cy="61478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2386" y="2648811"/>
            <a:ext cx="4231712" cy="24924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33" dirty="0"/>
              <a:t>        多个组件的 </a:t>
            </a:r>
            <a:r>
              <a:rPr lang="en-US" altLang="zh-CN" sz="2133" dirty="0"/>
              <a:t>LTSR </a:t>
            </a:r>
            <a:r>
              <a:rPr lang="zh-CN" altLang="en-US" sz="2133" dirty="0"/>
              <a:t>版本已经发布了一段时间，主要作为 </a:t>
            </a:r>
            <a:r>
              <a:rPr lang="en-US" altLang="zh-CN" sz="2133" dirty="0"/>
              <a:t>Feature Pack 3 </a:t>
            </a:r>
            <a:r>
              <a:rPr lang="zh-CN" altLang="en-US" sz="2133" dirty="0"/>
              <a:t>的一部分提供。 这意味着，如果您已将部署升级到 </a:t>
            </a:r>
            <a:r>
              <a:rPr lang="en-US" altLang="zh-CN" sz="2133" dirty="0"/>
              <a:t>Feature Pack 3</a:t>
            </a:r>
            <a:r>
              <a:rPr lang="zh-CN" altLang="en-US" sz="2133" dirty="0"/>
              <a:t>，多个组件已符合 </a:t>
            </a:r>
            <a:r>
              <a:rPr lang="en-US" altLang="zh-CN" sz="2133" dirty="0"/>
              <a:t>LTSR</a:t>
            </a:r>
            <a:r>
              <a:rPr lang="zh-CN" altLang="en-US" sz="2133" dirty="0"/>
              <a:t>。 在这些情况下，您不需要进一步执行任何操作。</a:t>
            </a:r>
            <a:r>
              <a:rPr lang="zh-CN" altLang="en-US" sz="2799" dirty="0"/>
              <a:t> </a:t>
            </a:r>
            <a:endParaRPr lang="en-US" sz="2799" dirty="0" err="1">
              <a:solidFill>
                <a:schemeClr val="tx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8117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7.6 LTSR </a:t>
            </a:r>
            <a:r>
              <a:rPr lang="zh-CN" altLang="en-US" dirty="0" smtClean="0"/>
              <a:t>兼容组件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20"/>
          </p:nvPr>
        </p:nvSpPr>
        <p:spPr>
          <a:xfrm>
            <a:off x="448056" y="1205575"/>
            <a:ext cx="5211599" cy="452628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00B0F0"/>
                </a:solidFill>
              </a:rPr>
              <a:t>What is a Compatible Component?</a:t>
            </a:r>
          </a:p>
          <a:p>
            <a:r>
              <a:rPr lang="en-US" sz="2000" dirty="0" smtClean="0"/>
              <a:t>Recommended </a:t>
            </a:r>
            <a:r>
              <a:rPr lang="en-US" sz="2000" dirty="0"/>
              <a:t>for 7.6 LTSR </a:t>
            </a:r>
            <a:r>
              <a:rPr lang="en-US" sz="2000" dirty="0" smtClean="0"/>
              <a:t>sites</a:t>
            </a:r>
          </a:p>
          <a:p>
            <a:r>
              <a:rPr lang="en-US" sz="2000" dirty="0" smtClean="0"/>
              <a:t>Not eligible for LTSR benefits</a:t>
            </a:r>
          </a:p>
          <a:p>
            <a:pPr lvl="1"/>
            <a:r>
              <a:rPr lang="en-US" sz="1600" dirty="0" smtClean="0"/>
              <a:t>No Extended Lifecycle</a:t>
            </a:r>
          </a:p>
          <a:p>
            <a:pPr lvl="1"/>
            <a:r>
              <a:rPr lang="en-US" sz="1600" dirty="0" smtClean="0"/>
              <a:t>No Cumulative Updates</a:t>
            </a:r>
          </a:p>
          <a:p>
            <a:r>
              <a:rPr lang="en-US" sz="2000" dirty="0" smtClean="0"/>
              <a:t>Citrix may ask you to upgrade this component to a newer version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92792" y="1207179"/>
            <a:ext cx="5665047" cy="45262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7013" indent="-227013" algn="l" defTabSz="1088291" rtl="0" eaLnBrk="1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Font typeface="Arial"/>
              <a:buChar char="•"/>
              <a:tabLst/>
              <a:defRPr lang="en-US" sz="2400" kern="1200" baseline="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61963" indent="-231775" algn="l" defTabSz="1088291" rtl="0" eaLnBrk="1" latinLnBrk="0" hangingPunct="1">
              <a:lnSpc>
                <a:spcPct val="100000"/>
              </a:lnSpc>
              <a:spcBef>
                <a:spcPts val="300"/>
              </a:spcBef>
              <a:buClrTx/>
              <a:buSzPct val="100000"/>
              <a:buFont typeface="Lucida Grande"/>
              <a:buChar char="–"/>
              <a:tabLst/>
              <a:defRPr lang="en-US" sz="200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688975" indent="-230188" algn="l" defTabSz="1088291" rtl="0" eaLnBrk="1" latinLnBrk="0" hangingPunct="1">
              <a:lnSpc>
                <a:spcPct val="100000"/>
              </a:lnSpc>
              <a:spcBef>
                <a:spcPts val="300"/>
              </a:spcBef>
              <a:buClrTx/>
              <a:buFont typeface="Lucida Grande"/>
              <a:buChar char="–"/>
              <a:tabLst/>
              <a:defRPr lang="en-US"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911225" indent="-231775" algn="l" defTabSz="1088291" rtl="0" eaLnBrk="1" latinLnBrk="0" hangingPunct="1">
              <a:lnSpc>
                <a:spcPct val="100000"/>
              </a:lnSpc>
              <a:spcBef>
                <a:spcPts val="300"/>
              </a:spcBef>
              <a:buClrTx/>
              <a:buFont typeface="Lucida Grande"/>
              <a:buChar char="–"/>
              <a:tabLst/>
              <a:defRPr lang="en-US" sz="160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1147763" indent="-228600" algn="l" defTabSz="1088291" rtl="0" eaLnBrk="1" latinLnBrk="0" hangingPunct="1">
              <a:lnSpc>
                <a:spcPct val="100000"/>
              </a:lnSpc>
              <a:spcBef>
                <a:spcPts val="300"/>
              </a:spcBef>
              <a:buClrTx/>
              <a:buFont typeface="Lucida Grande"/>
              <a:buChar char="–"/>
              <a:tabLst/>
              <a:defRPr lang="en-US" sz="160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5pPr>
            <a:lvl6pPr marL="911225" indent="-231775" algn="l" defTabSz="1088291" rtl="0" eaLnBrk="1" latinLnBrk="0" hangingPunct="1">
              <a:spcBef>
                <a:spcPct val="20000"/>
              </a:spcBef>
              <a:buClr>
                <a:schemeClr val="bg1"/>
              </a:buClr>
              <a:buFont typeface="Arial"/>
              <a:buChar char="•"/>
              <a:defRPr sz="1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141413" indent="-230188" algn="l" defTabSz="1088291" rtl="0" eaLnBrk="1" latinLnBrk="0" hangingPunct="1">
              <a:spcBef>
                <a:spcPct val="20000"/>
              </a:spcBef>
              <a:buClr>
                <a:schemeClr val="bg1"/>
              </a:buClr>
              <a:buFont typeface="Arial"/>
              <a:buChar char="•"/>
              <a:defRPr sz="1200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4081089" indent="-272073" algn="l" defTabSz="1088291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5235" indent="-272073" algn="l" defTabSz="1088291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>
                <a:solidFill>
                  <a:schemeClr val="accent1"/>
                </a:solidFill>
              </a:rPr>
              <a:t>7.6 LTSR Compatible Components:</a:t>
            </a:r>
          </a:p>
          <a:p>
            <a:r>
              <a:rPr lang="en-US" sz="2000" dirty="0"/>
              <a:t>Profile Manager (UPM) 5.4</a:t>
            </a:r>
          </a:p>
          <a:p>
            <a:pPr>
              <a:spcBef>
                <a:spcPts val="600"/>
              </a:spcBef>
            </a:pPr>
            <a:r>
              <a:rPr lang="en-US" sz="2000" dirty="0"/>
              <a:t>AppDNA 7.6.5</a:t>
            </a:r>
          </a:p>
          <a:p>
            <a:pPr>
              <a:spcBef>
                <a:spcPts val="600"/>
              </a:spcBef>
            </a:pPr>
            <a:r>
              <a:rPr lang="en-US" sz="2000" dirty="0"/>
              <a:t>License Server </a:t>
            </a:r>
            <a:r>
              <a:rPr lang="en-US" sz="2000" dirty="0" smtClean="0"/>
              <a:t>11.13.1*</a:t>
            </a:r>
          </a:p>
          <a:p>
            <a:pPr>
              <a:spcBef>
                <a:spcPts val="600"/>
              </a:spcBef>
            </a:pPr>
            <a:r>
              <a:rPr lang="en-US" sz="2000" dirty="0" err="1" smtClean="0"/>
              <a:t>RealTime</a:t>
            </a:r>
            <a:r>
              <a:rPr lang="en-US" sz="2000" dirty="0" smtClean="0"/>
              <a:t> Optimization Pack 2.0</a:t>
            </a:r>
            <a:endParaRPr lang="en-US" sz="2000" dirty="0"/>
          </a:p>
          <a:p>
            <a:pPr>
              <a:spcBef>
                <a:spcPts val="600"/>
              </a:spcBef>
            </a:pPr>
            <a:r>
              <a:rPr lang="en-US" sz="2000" dirty="0"/>
              <a:t>Receivers:</a:t>
            </a:r>
          </a:p>
          <a:p>
            <a:pPr lvl="1"/>
            <a:r>
              <a:rPr lang="en-US" sz="1600" dirty="0"/>
              <a:t>Special Program for Windows </a:t>
            </a:r>
            <a:r>
              <a:rPr lang="en-US" sz="1600" dirty="0" smtClean="0"/>
              <a:t>Receiver &gt; New LTSR version of Receiver every ~18 months</a:t>
            </a:r>
            <a:endParaRPr lang="en-US" sz="1600" dirty="0"/>
          </a:p>
          <a:p>
            <a:pPr marL="0" indent="0">
              <a:buNone/>
            </a:pPr>
            <a:endParaRPr lang="en-US" dirty="0">
              <a:solidFill>
                <a:schemeClr val="accent1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300313" y="4306892"/>
          <a:ext cx="5250003" cy="1682496"/>
        </p:xfrm>
        <a:graphic>
          <a:graphicData uri="http://schemas.openxmlformats.org/drawingml/2006/table">
            <a:tbl>
              <a:tblPr firstRow="1" firstCol="1" bandRow="1">
                <a:tableStyleId>{10A1B5D5-9B99-4C35-A422-299274C87663}</a:tableStyleId>
              </a:tblPr>
              <a:tblGrid>
                <a:gridCol w="195816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5767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3416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8224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Citrix Receiver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Recommended version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Release date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u="none" strike="noStrike" dirty="0">
                          <a:effectLst/>
                          <a:latin typeface="Calibri" panose="020F0502020204030204" pitchFamily="34" charset="0"/>
                          <a:hlinkClick r:id="rId3"/>
                        </a:rPr>
                        <a:t>Citrix Receiver for Windows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</a:rPr>
                        <a:t>4.4 or later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December 20, 2015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u="none" strike="noStrike">
                          <a:effectLst/>
                          <a:latin typeface="Calibri" panose="020F0502020204030204" pitchFamily="34" charset="0"/>
                          <a:hlinkClick r:id="rId3"/>
                        </a:rPr>
                        <a:t>Citrix Receiver for Linux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13.2.1 or later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</a:rPr>
                        <a:t>August 24,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u="none" strike="noStrike">
                          <a:effectLst/>
                          <a:latin typeface="Calibri" panose="020F0502020204030204" pitchFamily="34" charset="0"/>
                          <a:hlinkClick r:id="rId4"/>
                        </a:rPr>
                        <a:t>Citrix Receiver for Mac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12.1 or later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</a:rPr>
                        <a:t>October 27,2015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u="none" strike="noStrike">
                          <a:effectLst/>
                          <a:latin typeface="Calibri" panose="020F0502020204030204" pitchFamily="34" charset="0"/>
                          <a:hlinkClick r:id="rId5"/>
                        </a:rPr>
                        <a:t>Citrix Receiver for Chrome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1.8 or later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</a:rPr>
                        <a:t>September 28, 2015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651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u="none" strike="noStrike">
                          <a:effectLst/>
                          <a:latin typeface="Calibri" panose="020F0502020204030204" pitchFamily="34" charset="0"/>
                          <a:hlinkClick r:id="rId6"/>
                        </a:rPr>
                        <a:t>Citrix Receiver for HTML5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</a:rPr>
                        <a:t>1.8 or later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September 28, 2015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u="none" strike="noStrike">
                          <a:effectLst/>
                          <a:latin typeface="Calibri" panose="020F0502020204030204" pitchFamily="34" charset="0"/>
                          <a:hlinkClick r:id="rId7"/>
                        </a:rPr>
                        <a:t>Citrix Receiver for iOS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</a:rPr>
                        <a:t>6.1.1 or later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October 16, 2015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0510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u="none" strike="noStrike">
                          <a:effectLst/>
                          <a:latin typeface="Calibri" panose="020F0502020204030204" pitchFamily="34" charset="0"/>
                          <a:hlinkClick r:id="rId8"/>
                        </a:rPr>
                        <a:t>Citrix Receiver for Android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3.8 or later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October 30, 2015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178389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7.6 LTSR Notable Exclusions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20"/>
          </p:nvPr>
        </p:nvSpPr>
        <p:spPr>
          <a:xfrm>
            <a:off x="448056" y="1744575"/>
            <a:ext cx="5211599" cy="452628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00B0F0"/>
                </a:solidFill>
              </a:rPr>
              <a:t>What is a Notable Exclusion?</a:t>
            </a:r>
          </a:p>
          <a:p>
            <a:r>
              <a:rPr lang="en-US" sz="2000" dirty="0" smtClean="0"/>
              <a:t>Components that are not ideal for LTSR</a:t>
            </a:r>
          </a:p>
          <a:p>
            <a:r>
              <a:rPr lang="en-US" sz="2000" dirty="0" smtClean="0"/>
              <a:t>Not eligible for LTSR benefits</a:t>
            </a:r>
          </a:p>
          <a:p>
            <a:pPr lvl="1"/>
            <a:r>
              <a:rPr lang="en-US" sz="1600" dirty="0" smtClean="0"/>
              <a:t>No Extended Lifecycle</a:t>
            </a:r>
          </a:p>
          <a:p>
            <a:pPr lvl="1"/>
            <a:r>
              <a:rPr lang="en-US" sz="1600" dirty="0" smtClean="0"/>
              <a:t>No Cumulative Updates</a:t>
            </a:r>
          </a:p>
          <a:p>
            <a:r>
              <a:rPr lang="en-US" sz="2000" dirty="0"/>
              <a:t>If you have an excluded component, you maybe asked to remove it to make your site LTSR </a:t>
            </a:r>
            <a:r>
              <a:rPr lang="en-US" sz="2000" dirty="0" smtClean="0"/>
              <a:t>compliant and eligible for the extended lifecycle milestones.</a:t>
            </a:r>
            <a:endParaRPr lang="en-US" sz="2000" dirty="0"/>
          </a:p>
          <a:p>
            <a:endParaRPr lang="en-US" dirty="0" smtClean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92792" y="1746179"/>
            <a:ext cx="5665047" cy="45262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7013" indent="-227013" algn="l" defTabSz="1088291" rtl="0" eaLnBrk="1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Font typeface="Arial"/>
              <a:buChar char="•"/>
              <a:tabLst/>
              <a:defRPr lang="en-US" sz="2400" kern="1200" baseline="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61963" indent="-231775" algn="l" defTabSz="1088291" rtl="0" eaLnBrk="1" latinLnBrk="0" hangingPunct="1">
              <a:lnSpc>
                <a:spcPct val="100000"/>
              </a:lnSpc>
              <a:spcBef>
                <a:spcPts val="300"/>
              </a:spcBef>
              <a:buClrTx/>
              <a:buSzPct val="100000"/>
              <a:buFont typeface="Lucida Grande"/>
              <a:buChar char="–"/>
              <a:tabLst/>
              <a:defRPr lang="en-US" sz="200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688975" indent="-230188" algn="l" defTabSz="1088291" rtl="0" eaLnBrk="1" latinLnBrk="0" hangingPunct="1">
              <a:lnSpc>
                <a:spcPct val="100000"/>
              </a:lnSpc>
              <a:spcBef>
                <a:spcPts val="300"/>
              </a:spcBef>
              <a:buClrTx/>
              <a:buFont typeface="Lucida Grande"/>
              <a:buChar char="–"/>
              <a:tabLst/>
              <a:defRPr lang="en-US"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911225" indent="-231775" algn="l" defTabSz="1088291" rtl="0" eaLnBrk="1" latinLnBrk="0" hangingPunct="1">
              <a:lnSpc>
                <a:spcPct val="100000"/>
              </a:lnSpc>
              <a:spcBef>
                <a:spcPts val="300"/>
              </a:spcBef>
              <a:buClrTx/>
              <a:buFont typeface="Lucida Grande"/>
              <a:buChar char="–"/>
              <a:tabLst/>
              <a:defRPr lang="en-US" sz="160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1147763" indent="-228600" algn="l" defTabSz="1088291" rtl="0" eaLnBrk="1" latinLnBrk="0" hangingPunct="1">
              <a:lnSpc>
                <a:spcPct val="100000"/>
              </a:lnSpc>
              <a:spcBef>
                <a:spcPts val="300"/>
              </a:spcBef>
              <a:buClrTx/>
              <a:buFont typeface="Lucida Grande"/>
              <a:buChar char="–"/>
              <a:tabLst/>
              <a:defRPr lang="en-US" sz="160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5pPr>
            <a:lvl6pPr marL="911225" indent="-231775" algn="l" defTabSz="1088291" rtl="0" eaLnBrk="1" latinLnBrk="0" hangingPunct="1">
              <a:spcBef>
                <a:spcPct val="20000"/>
              </a:spcBef>
              <a:buClr>
                <a:schemeClr val="bg1"/>
              </a:buClr>
              <a:buFont typeface="Arial"/>
              <a:buChar char="•"/>
              <a:defRPr sz="1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1141413" indent="-230188" algn="l" defTabSz="1088291" rtl="0" eaLnBrk="1" latinLnBrk="0" hangingPunct="1">
              <a:spcBef>
                <a:spcPct val="20000"/>
              </a:spcBef>
              <a:buClr>
                <a:schemeClr val="bg1"/>
              </a:buClr>
              <a:buFont typeface="Arial"/>
              <a:buChar char="•"/>
              <a:defRPr sz="1200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4081089" indent="-272073" algn="l" defTabSz="1088291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5235" indent="-272073" algn="l" defTabSz="1088291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>
                <a:solidFill>
                  <a:schemeClr val="accent1"/>
                </a:solidFill>
              </a:rPr>
              <a:t>7.6 LTSR Notable Exclusions:</a:t>
            </a:r>
          </a:p>
          <a:p>
            <a:r>
              <a:rPr lang="en-US" sz="2000" dirty="0" smtClean="0"/>
              <a:t>Features</a:t>
            </a:r>
          </a:p>
          <a:p>
            <a:pPr lvl="1"/>
            <a:r>
              <a:rPr lang="en-US" sz="1600" dirty="0" smtClean="0"/>
              <a:t>Local </a:t>
            </a:r>
            <a:r>
              <a:rPr lang="en-US" sz="1600" dirty="0"/>
              <a:t>App </a:t>
            </a:r>
            <a:r>
              <a:rPr lang="en-US" sz="1600" dirty="0" smtClean="0"/>
              <a:t>Access</a:t>
            </a:r>
          </a:p>
          <a:p>
            <a:pPr lvl="1"/>
            <a:r>
              <a:rPr lang="en-US" sz="1600" dirty="0" err="1" smtClean="0"/>
              <a:t>Framehawk</a:t>
            </a:r>
            <a:endParaRPr lang="en-US" sz="1600" dirty="0"/>
          </a:p>
          <a:p>
            <a:r>
              <a:rPr lang="en-US" sz="2000" dirty="0" smtClean="0"/>
              <a:t>Platforms</a:t>
            </a:r>
            <a:endParaRPr lang="en-US" sz="2000" dirty="0"/>
          </a:p>
          <a:p>
            <a:pPr lvl="1"/>
            <a:r>
              <a:rPr lang="en-US" sz="1600" dirty="0"/>
              <a:t>Windows 10</a:t>
            </a:r>
          </a:p>
          <a:p>
            <a:pPr lvl="1"/>
            <a:r>
              <a:rPr lang="en-US" sz="1600" dirty="0"/>
              <a:t>Windows 2008 32 bit  (For </a:t>
            </a:r>
            <a:r>
              <a:rPr lang="en-US" sz="1600" dirty="0" smtClean="0"/>
              <a:t>Universal Print Server)</a:t>
            </a:r>
            <a:endParaRPr lang="en-US" sz="1600" dirty="0"/>
          </a:p>
          <a:p>
            <a:r>
              <a:rPr lang="en-US" sz="2000" dirty="0" smtClean="0"/>
              <a:t>Components</a:t>
            </a:r>
            <a:endParaRPr lang="en-US" sz="2000" dirty="0"/>
          </a:p>
          <a:p>
            <a:pPr lvl="1"/>
            <a:r>
              <a:rPr lang="en-US" sz="1600" dirty="0"/>
              <a:t>Linux VDA</a:t>
            </a:r>
          </a:p>
          <a:p>
            <a:pPr lvl="1"/>
            <a:r>
              <a:rPr lang="en-US" sz="1600" dirty="0" smtClean="0"/>
              <a:t>Personal </a:t>
            </a:r>
            <a:r>
              <a:rPr lang="en-US" sz="1600" dirty="0" err="1" smtClean="0"/>
              <a:t>vDisk</a:t>
            </a:r>
            <a:r>
              <a:rPr lang="en-US" sz="1600" dirty="0" smtClean="0"/>
              <a:t> (PVD)</a:t>
            </a:r>
            <a:endParaRPr lang="en-US" sz="1600" dirty="0"/>
          </a:p>
          <a:p>
            <a:pPr marL="0" indent="0">
              <a:buNone/>
            </a:pPr>
            <a:endParaRPr lang="en-US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35229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Cumulative Update</a:t>
            </a:r>
            <a:endParaRPr lang="en-US" dirty="0"/>
          </a:p>
        </p:txBody>
      </p:sp>
      <p:pic>
        <p:nvPicPr>
          <p:cNvPr id="9" name="Picture 4" descr="C:\Users\CarisaS\AppData\Local\Microsoft\Windows\INetCache\IE\7EF7KXCB\large-Tools-Icon-0-13620[1].gif"/>
          <p:cNvPicPr>
            <a:picLocks noChangeAspect="1" noChangeArrowheads="1"/>
          </p:cNvPicPr>
          <p:nvPr/>
        </p:nvPicPr>
        <p:blipFill>
          <a:blip r:embed="rId3" cstate="print">
            <a:duotone>
              <a:srgbClr val="70963E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700" y="2320578"/>
            <a:ext cx="1860880" cy="1454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94777" y="4854473"/>
            <a:ext cx="1181634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Cumulative updates contain only 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fixes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Released at a regular cadence for 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predictable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maintenance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Single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package that contains all fixes that can be downloaded from Citrix.com for Software Maintenance customers.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4337" y="1064668"/>
            <a:ext cx="7802088" cy="37898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637115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Index</a:t>
            </a:r>
            <a:endParaRPr lang="en-US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74552805"/>
              </p:ext>
            </p:extLst>
          </p:nvPr>
        </p:nvGraphicFramePr>
        <p:xfrm>
          <a:off x="1542338" y="2248525"/>
          <a:ext cx="8755905" cy="3132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5872186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842890" y="1035080"/>
            <a:ext cx="8200179" cy="5119575"/>
            <a:chOff x="3842890" y="1035080"/>
            <a:chExt cx="8200179" cy="5119575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2890" y="1035080"/>
              <a:ext cx="8200179" cy="5119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Rectangle 2"/>
            <p:cNvSpPr/>
            <p:nvPr/>
          </p:nvSpPr>
          <p:spPr bwMode="auto">
            <a:xfrm>
              <a:off x="6591631" y="3959750"/>
              <a:ext cx="230588" cy="198782"/>
            </a:xfrm>
            <a:prstGeom prst="rect">
              <a:avLst/>
            </a:prstGeom>
            <a:solidFill>
              <a:schemeClr val="bg1"/>
            </a:solidFill>
            <a:ln w="222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46159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smtClean="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0000" l="0" r="938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54" y="1785246"/>
            <a:ext cx="836476" cy="89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Customer Examples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307185" y="1999596"/>
            <a:ext cx="17931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accent1"/>
                </a:solidFill>
              </a:rPr>
              <a:t>Customer A</a:t>
            </a:r>
          </a:p>
        </p:txBody>
      </p:sp>
      <p:sp>
        <p:nvSpPr>
          <p:cNvPr id="14" name="5-Point Star 13"/>
          <p:cNvSpPr/>
          <p:nvPr/>
        </p:nvSpPr>
        <p:spPr bwMode="auto">
          <a:xfrm rot="19115702">
            <a:off x="4945076" y="5072558"/>
            <a:ext cx="413549" cy="395187"/>
          </a:xfrm>
          <a:prstGeom prst="star5">
            <a:avLst/>
          </a:prstGeom>
          <a:solidFill>
            <a:schemeClr val="accent1"/>
          </a:solidFill>
          <a:ln w="222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chemeClr val="accent1"/>
                </a:solidFill>
                <a:latin typeface="Arial" charset="0"/>
                <a:cs typeface="Arial" charset="0"/>
              </a:rPr>
              <a:t>1</a:t>
            </a:r>
            <a:endParaRPr lang="en-US" dirty="0">
              <a:solidFill>
                <a:schemeClr val="accent1"/>
              </a:solidFill>
              <a:latin typeface="Arial" charset="0"/>
              <a:cs typeface="Arial" charset="0"/>
            </a:endParaRPr>
          </a:p>
        </p:txBody>
      </p:sp>
      <p:sp>
        <p:nvSpPr>
          <p:cNvPr id="16" name="5-Point Star 15"/>
          <p:cNvSpPr/>
          <p:nvPr/>
        </p:nvSpPr>
        <p:spPr bwMode="auto">
          <a:xfrm rot="19115702">
            <a:off x="4154199" y="5072557"/>
            <a:ext cx="413549" cy="395187"/>
          </a:xfrm>
          <a:prstGeom prst="star5">
            <a:avLst/>
          </a:prstGeom>
          <a:solidFill>
            <a:schemeClr val="accent1"/>
          </a:solidFill>
          <a:ln w="222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chemeClr val="accent1"/>
              </a:solidFill>
              <a:latin typeface="Arial" charset="0"/>
              <a:cs typeface="Arial" charset="0"/>
            </a:endParaRPr>
          </a:p>
        </p:txBody>
      </p:sp>
      <p:sp>
        <p:nvSpPr>
          <p:cNvPr id="17" name="5-Point Star 16"/>
          <p:cNvSpPr/>
          <p:nvPr/>
        </p:nvSpPr>
        <p:spPr bwMode="auto">
          <a:xfrm rot="19115702">
            <a:off x="5605588" y="5072558"/>
            <a:ext cx="413549" cy="395187"/>
          </a:xfrm>
          <a:prstGeom prst="star5">
            <a:avLst/>
          </a:prstGeom>
          <a:solidFill>
            <a:schemeClr val="accent1"/>
          </a:solidFill>
          <a:ln w="222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chemeClr val="accent1"/>
                </a:solidFill>
                <a:latin typeface="Arial" charset="0"/>
                <a:cs typeface="Arial" charset="0"/>
              </a:rPr>
              <a:t>1</a:t>
            </a:r>
            <a:endParaRPr lang="en-US" dirty="0">
              <a:solidFill>
                <a:schemeClr val="accent1"/>
              </a:solidFill>
              <a:latin typeface="Arial" charset="0"/>
              <a:cs typeface="Arial" charset="0"/>
            </a:endParaRPr>
          </a:p>
        </p:txBody>
      </p:sp>
      <p:sp>
        <p:nvSpPr>
          <p:cNvPr id="18" name="5-Point Star 17"/>
          <p:cNvSpPr/>
          <p:nvPr/>
        </p:nvSpPr>
        <p:spPr bwMode="auto">
          <a:xfrm rot="19115702">
            <a:off x="6273391" y="5085711"/>
            <a:ext cx="413549" cy="395187"/>
          </a:xfrm>
          <a:prstGeom prst="star5">
            <a:avLst/>
          </a:prstGeom>
          <a:solidFill>
            <a:schemeClr val="accent1"/>
          </a:solidFill>
          <a:ln w="222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chemeClr val="accent1"/>
                </a:solidFill>
                <a:latin typeface="Arial" charset="0"/>
                <a:cs typeface="Arial" charset="0"/>
              </a:rPr>
              <a:t>1</a:t>
            </a:r>
            <a:endParaRPr lang="en-US" dirty="0">
              <a:solidFill>
                <a:schemeClr val="accent1"/>
              </a:solidFill>
              <a:latin typeface="Arial" charset="0"/>
              <a:cs typeface="Arial" charset="0"/>
            </a:endParaRPr>
          </a:p>
        </p:txBody>
      </p:sp>
      <p:sp>
        <p:nvSpPr>
          <p:cNvPr id="19" name="5-Point Star 18"/>
          <p:cNvSpPr/>
          <p:nvPr/>
        </p:nvSpPr>
        <p:spPr bwMode="auto">
          <a:xfrm rot="19115702">
            <a:off x="7022560" y="5072556"/>
            <a:ext cx="413549" cy="395187"/>
          </a:xfrm>
          <a:prstGeom prst="star5">
            <a:avLst/>
          </a:prstGeom>
          <a:solidFill>
            <a:schemeClr val="accent1"/>
          </a:solidFill>
          <a:ln w="222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chemeClr val="accent1"/>
                </a:solidFill>
                <a:latin typeface="Arial" charset="0"/>
                <a:cs typeface="Arial" charset="0"/>
              </a:rPr>
              <a:t>1</a:t>
            </a:r>
            <a:endParaRPr lang="en-US" dirty="0">
              <a:solidFill>
                <a:schemeClr val="accent1"/>
              </a:solidFill>
              <a:latin typeface="Arial" charset="0"/>
              <a:cs typeface="Arial" charset="0"/>
            </a:endParaRPr>
          </a:p>
        </p:txBody>
      </p:sp>
      <p:sp>
        <p:nvSpPr>
          <p:cNvPr id="20" name="5-Point Star 19"/>
          <p:cNvSpPr/>
          <p:nvPr/>
        </p:nvSpPr>
        <p:spPr bwMode="auto">
          <a:xfrm rot="19115702">
            <a:off x="8021982" y="5085712"/>
            <a:ext cx="413549" cy="395187"/>
          </a:xfrm>
          <a:prstGeom prst="star5">
            <a:avLst/>
          </a:prstGeom>
          <a:solidFill>
            <a:schemeClr val="accent1"/>
          </a:solidFill>
          <a:ln w="222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chemeClr val="accent1"/>
                </a:solidFill>
                <a:latin typeface="Arial" charset="0"/>
                <a:cs typeface="Arial" charset="0"/>
              </a:rPr>
              <a:t>1</a:t>
            </a:r>
            <a:endParaRPr lang="en-US" dirty="0">
              <a:solidFill>
                <a:schemeClr val="accent1"/>
              </a:solidFill>
              <a:latin typeface="Arial" charset="0"/>
              <a:cs typeface="Arial" charset="0"/>
            </a:endParaRPr>
          </a:p>
        </p:txBody>
      </p:sp>
      <p:sp>
        <p:nvSpPr>
          <p:cNvPr id="21" name="5-Point Star 20"/>
          <p:cNvSpPr/>
          <p:nvPr/>
        </p:nvSpPr>
        <p:spPr bwMode="auto">
          <a:xfrm rot="19115702">
            <a:off x="8126619" y="5085712"/>
            <a:ext cx="413549" cy="395187"/>
          </a:xfrm>
          <a:prstGeom prst="star5">
            <a:avLst/>
          </a:prstGeom>
          <a:solidFill>
            <a:schemeClr val="accent1"/>
          </a:solidFill>
          <a:ln w="222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chemeClr val="accent1"/>
                </a:solidFill>
                <a:latin typeface="Arial" charset="0"/>
                <a:cs typeface="Arial" charset="0"/>
              </a:rPr>
              <a:t>1</a:t>
            </a:r>
            <a:endParaRPr lang="en-US" dirty="0">
              <a:solidFill>
                <a:schemeClr val="accent1"/>
              </a:solidFill>
              <a:latin typeface="Arial" charset="0"/>
              <a:cs typeface="Arial" charset="0"/>
            </a:endParaRPr>
          </a:p>
        </p:txBody>
      </p:sp>
      <p:sp>
        <p:nvSpPr>
          <p:cNvPr id="22" name="5-Point Star 21"/>
          <p:cNvSpPr/>
          <p:nvPr/>
        </p:nvSpPr>
        <p:spPr bwMode="auto">
          <a:xfrm rot="19115702">
            <a:off x="8640833" y="1414226"/>
            <a:ext cx="413549" cy="395187"/>
          </a:xfrm>
          <a:prstGeom prst="star5">
            <a:avLst/>
          </a:prstGeom>
          <a:solidFill>
            <a:schemeClr val="accent1"/>
          </a:solidFill>
          <a:ln w="222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chemeClr val="accent1"/>
                </a:solidFill>
                <a:latin typeface="Arial" charset="0"/>
                <a:cs typeface="Arial" charset="0"/>
              </a:rPr>
              <a:t>1</a:t>
            </a:r>
            <a:endParaRPr lang="en-US" dirty="0">
              <a:solidFill>
                <a:schemeClr val="accent1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 bwMode="auto">
          <a:xfrm rot="16200000">
            <a:off x="9771470" y="5098793"/>
            <a:ext cx="404261" cy="567890"/>
          </a:xfrm>
          <a:prstGeom prst="roundRect">
            <a:avLst/>
          </a:prstGeom>
          <a:solidFill>
            <a:schemeClr val="accent1"/>
          </a:solidFill>
          <a:ln w="222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vert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r>
              <a:rPr lang="en-US" sz="800" dirty="0">
                <a:solidFill>
                  <a:schemeClr val="bg1"/>
                </a:solidFill>
                <a:latin typeface="Arial" charset="0"/>
                <a:cs typeface="Arial" charset="0"/>
              </a:rPr>
              <a:t>E</a:t>
            </a:r>
            <a:r>
              <a:rPr lang="en-US" sz="8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OL</a:t>
            </a:r>
          </a:p>
        </p:txBody>
      </p:sp>
    </p:spTree>
    <p:extLst>
      <p:ext uri="{BB962C8B-B14F-4D97-AF65-F5344CB8AC3E}">
        <p14:creationId xmlns:p14="http://schemas.microsoft.com/office/powerpoint/2010/main" val="95039086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842890" y="1035080"/>
            <a:ext cx="8200179" cy="5119575"/>
            <a:chOff x="3842890" y="1035080"/>
            <a:chExt cx="8200179" cy="5119575"/>
          </a:xfrm>
        </p:grpSpPr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2890" y="1035080"/>
              <a:ext cx="8200179" cy="5119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/>
            <p:cNvSpPr/>
            <p:nvPr/>
          </p:nvSpPr>
          <p:spPr bwMode="auto">
            <a:xfrm>
              <a:off x="6599583" y="3967701"/>
              <a:ext cx="198782" cy="184027"/>
            </a:xfrm>
            <a:prstGeom prst="rect">
              <a:avLst/>
            </a:prstGeom>
            <a:solidFill>
              <a:schemeClr val="bg1"/>
            </a:solidFill>
            <a:ln w="222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46159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smtClean="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Customer Examples</a:t>
            </a:r>
            <a:endParaRPr lang="en-US" dirty="0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0000" l="0" r="938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04" y="2871271"/>
            <a:ext cx="836476" cy="89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324835" y="3085621"/>
            <a:ext cx="18101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accent6"/>
                </a:solidFill>
              </a:rPr>
              <a:t>Customer B</a:t>
            </a:r>
          </a:p>
        </p:txBody>
      </p:sp>
      <p:sp>
        <p:nvSpPr>
          <p:cNvPr id="24" name="5-Point Star 23"/>
          <p:cNvSpPr/>
          <p:nvPr/>
        </p:nvSpPr>
        <p:spPr bwMode="auto">
          <a:xfrm rot="20073953">
            <a:off x="4446560" y="4680545"/>
            <a:ext cx="413549" cy="395187"/>
          </a:xfrm>
          <a:prstGeom prst="star5">
            <a:avLst/>
          </a:prstGeom>
          <a:solidFill>
            <a:schemeClr val="accent6"/>
          </a:solidFill>
          <a:ln w="222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chemeClr val="accent1"/>
              </a:solidFill>
              <a:latin typeface="Arial" charset="0"/>
              <a:cs typeface="Arial" charset="0"/>
            </a:endParaRPr>
          </a:p>
        </p:txBody>
      </p:sp>
      <p:sp>
        <p:nvSpPr>
          <p:cNvPr id="23" name="5-Point Star 22"/>
          <p:cNvSpPr/>
          <p:nvPr/>
        </p:nvSpPr>
        <p:spPr bwMode="auto">
          <a:xfrm rot="20073953">
            <a:off x="4787532" y="4336704"/>
            <a:ext cx="413549" cy="395187"/>
          </a:xfrm>
          <a:prstGeom prst="star5">
            <a:avLst/>
          </a:prstGeom>
          <a:solidFill>
            <a:schemeClr val="accent6"/>
          </a:solidFill>
          <a:ln w="222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chemeClr val="accent1"/>
              </a:solidFill>
              <a:latin typeface="Arial" charset="0"/>
              <a:cs typeface="Arial" charset="0"/>
            </a:endParaRPr>
          </a:p>
        </p:txBody>
      </p:sp>
      <p:sp>
        <p:nvSpPr>
          <p:cNvPr id="25" name="5-Point Star 24"/>
          <p:cNvSpPr/>
          <p:nvPr/>
        </p:nvSpPr>
        <p:spPr bwMode="auto">
          <a:xfrm rot="20073953">
            <a:off x="5115989" y="3954135"/>
            <a:ext cx="413549" cy="395187"/>
          </a:xfrm>
          <a:prstGeom prst="star5">
            <a:avLst/>
          </a:prstGeom>
          <a:solidFill>
            <a:schemeClr val="accent6"/>
          </a:solidFill>
          <a:ln w="222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chemeClr val="accent1"/>
              </a:solidFill>
              <a:latin typeface="Arial" charset="0"/>
              <a:cs typeface="Arial" charset="0"/>
            </a:endParaRPr>
          </a:p>
        </p:txBody>
      </p:sp>
      <p:sp>
        <p:nvSpPr>
          <p:cNvPr id="26" name="5-Point Star 25"/>
          <p:cNvSpPr/>
          <p:nvPr/>
        </p:nvSpPr>
        <p:spPr bwMode="auto">
          <a:xfrm rot="20073953">
            <a:off x="5473870" y="3575806"/>
            <a:ext cx="413549" cy="395187"/>
          </a:xfrm>
          <a:prstGeom prst="star5">
            <a:avLst/>
          </a:prstGeom>
          <a:solidFill>
            <a:schemeClr val="accent6"/>
          </a:solidFill>
          <a:ln w="222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chemeClr val="accent1"/>
              </a:solidFill>
              <a:latin typeface="Arial" charset="0"/>
              <a:cs typeface="Arial" charset="0"/>
            </a:endParaRPr>
          </a:p>
        </p:txBody>
      </p:sp>
      <p:sp>
        <p:nvSpPr>
          <p:cNvPr id="27" name="5-Point Star 26"/>
          <p:cNvSpPr/>
          <p:nvPr/>
        </p:nvSpPr>
        <p:spPr bwMode="auto">
          <a:xfrm rot="20073953">
            <a:off x="5764920" y="3202786"/>
            <a:ext cx="413549" cy="395187"/>
          </a:xfrm>
          <a:prstGeom prst="star5">
            <a:avLst/>
          </a:prstGeom>
          <a:solidFill>
            <a:schemeClr val="accent6"/>
          </a:solidFill>
          <a:ln w="222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chemeClr val="accent1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Rectangle 2"/>
          <p:cNvSpPr/>
          <p:nvPr/>
        </p:nvSpPr>
        <p:spPr bwMode="auto">
          <a:xfrm>
            <a:off x="5977291" y="3403243"/>
            <a:ext cx="5784783" cy="82191"/>
          </a:xfrm>
          <a:prstGeom prst="rect">
            <a:avLst/>
          </a:prstGeom>
          <a:solidFill>
            <a:schemeClr val="accent6"/>
          </a:solidFill>
          <a:ln w="2222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sz="2000" dirty="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23518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3" grpId="0" animBg="1"/>
      <p:bldP spid="25" grpId="0" animBg="1"/>
      <p:bldP spid="26" grpId="0" animBg="1"/>
      <p:bldP spid="27" grpId="0" animBg="1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842890" y="1035080"/>
            <a:ext cx="8200179" cy="5119575"/>
            <a:chOff x="3842890" y="1035080"/>
            <a:chExt cx="8200179" cy="5119575"/>
          </a:xfrm>
        </p:grpSpPr>
        <p:pic>
          <p:nvPicPr>
            <p:cNvPr id="32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2890" y="1035080"/>
              <a:ext cx="8200179" cy="5119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Rectangle 2"/>
            <p:cNvSpPr/>
            <p:nvPr/>
          </p:nvSpPr>
          <p:spPr bwMode="auto">
            <a:xfrm>
              <a:off x="6599582" y="3987771"/>
              <a:ext cx="193923" cy="135873"/>
            </a:xfrm>
            <a:prstGeom prst="rect">
              <a:avLst/>
            </a:prstGeom>
            <a:solidFill>
              <a:schemeClr val="bg1"/>
            </a:solidFill>
            <a:ln w="222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46159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smtClean="0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Customer Examples</a:t>
            </a:r>
            <a:endParaRPr lang="en-US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0000" l="0" r="938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04" y="3987771"/>
            <a:ext cx="836476" cy="89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324835" y="4202121"/>
            <a:ext cx="18277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tx2"/>
                </a:solidFill>
              </a:rPr>
              <a:t>Customer C</a:t>
            </a:r>
          </a:p>
        </p:txBody>
      </p:sp>
      <p:sp>
        <p:nvSpPr>
          <p:cNvPr id="24" name="5-Point Star 23"/>
          <p:cNvSpPr/>
          <p:nvPr/>
        </p:nvSpPr>
        <p:spPr bwMode="auto">
          <a:xfrm rot="19115702">
            <a:off x="4109674" y="5058904"/>
            <a:ext cx="413549" cy="395187"/>
          </a:xfrm>
          <a:prstGeom prst="star5">
            <a:avLst/>
          </a:prstGeom>
          <a:solidFill>
            <a:schemeClr val="tx2"/>
          </a:solidFill>
          <a:ln w="222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sz="5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23" name="5-Point Star 22"/>
          <p:cNvSpPr/>
          <p:nvPr/>
        </p:nvSpPr>
        <p:spPr bwMode="auto">
          <a:xfrm rot="19115702">
            <a:off x="4502707" y="4603827"/>
            <a:ext cx="413549" cy="395187"/>
          </a:xfrm>
          <a:prstGeom prst="star5">
            <a:avLst/>
          </a:prstGeom>
          <a:solidFill>
            <a:schemeClr val="tx2"/>
          </a:solidFill>
          <a:ln w="222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sz="5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25" name="5-Point Star 24"/>
          <p:cNvSpPr/>
          <p:nvPr/>
        </p:nvSpPr>
        <p:spPr bwMode="auto">
          <a:xfrm rot="19115702">
            <a:off x="4916592" y="5094716"/>
            <a:ext cx="413549" cy="395187"/>
          </a:xfrm>
          <a:prstGeom prst="star5">
            <a:avLst/>
          </a:prstGeom>
          <a:solidFill>
            <a:schemeClr val="tx2"/>
          </a:solidFill>
          <a:ln w="222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sz="5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26" name="5-Point Star 25"/>
          <p:cNvSpPr/>
          <p:nvPr/>
        </p:nvSpPr>
        <p:spPr bwMode="auto">
          <a:xfrm rot="19115702">
            <a:off x="5619236" y="5094717"/>
            <a:ext cx="413549" cy="395187"/>
          </a:xfrm>
          <a:prstGeom prst="star5">
            <a:avLst/>
          </a:prstGeom>
          <a:solidFill>
            <a:schemeClr val="tx2"/>
          </a:solidFill>
          <a:ln w="222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sz="5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27" name="5-Point Star 26"/>
          <p:cNvSpPr/>
          <p:nvPr/>
        </p:nvSpPr>
        <p:spPr bwMode="auto">
          <a:xfrm rot="19115702">
            <a:off x="6293003" y="5094717"/>
            <a:ext cx="413549" cy="395187"/>
          </a:xfrm>
          <a:prstGeom prst="star5">
            <a:avLst/>
          </a:prstGeom>
          <a:solidFill>
            <a:schemeClr val="tx2"/>
          </a:solidFill>
          <a:ln w="222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sz="5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28" name="5-Point Star 27"/>
          <p:cNvSpPr/>
          <p:nvPr/>
        </p:nvSpPr>
        <p:spPr bwMode="auto">
          <a:xfrm rot="19115702">
            <a:off x="7014898" y="5094719"/>
            <a:ext cx="413549" cy="395187"/>
          </a:xfrm>
          <a:prstGeom prst="star5">
            <a:avLst/>
          </a:prstGeom>
          <a:solidFill>
            <a:schemeClr val="tx2"/>
          </a:solidFill>
          <a:ln w="222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sz="5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29" name="5-Point Star 28"/>
          <p:cNvSpPr/>
          <p:nvPr/>
        </p:nvSpPr>
        <p:spPr bwMode="auto">
          <a:xfrm rot="19115702">
            <a:off x="4788483" y="4272451"/>
            <a:ext cx="413549" cy="395187"/>
          </a:xfrm>
          <a:prstGeom prst="star5">
            <a:avLst/>
          </a:prstGeom>
          <a:solidFill>
            <a:schemeClr val="tx2"/>
          </a:solidFill>
          <a:ln w="222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sz="5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31" name="5-Point Star 30"/>
          <p:cNvSpPr/>
          <p:nvPr/>
        </p:nvSpPr>
        <p:spPr bwMode="auto">
          <a:xfrm rot="19115702">
            <a:off x="5360036" y="3641088"/>
            <a:ext cx="413549" cy="395187"/>
          </a:xfrm>
          <a:prstGeom prst="star5">
            <a:avLst/>
          </a:prstGeom>
          <a:solidFill>
            <a:schemeClr val="tx2"/>
          </a:solidFill>
          <a:ln w="222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sz="5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33" name="5-Point Star 32"/>
          <p:cNvSpPr/>
          <p:nvPr/>
        </p:nvSpPr>
        <p:spPr bwMode="auto">
          <a:xfrm rot="19115702">
            <a:off x="6977518" y="3232952"/>
            <a:ext cx="413549" cy="395187"/>
          </a:xfrm>
          <a:prstGeom prst="star5">
            <a:avLst/>
          </a:prstGeom>
          <a:solidFill>
            <a:schemeClr val="tx2"/>
          </a:solidFill>
          <a:ln w="222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sz="5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34" name="5-Point Star 33"/>
          <p:cNvSpPr/>
          <p:nvPr/>
        </p:nvSpPr>
        <p:spPr bwMode="auto">
          <a:xfrm rot="19115702">
            <a:off x="7584786" y="3232950"/>
            <a:ext cx="413549" cy="395187"/>
          </a:xfrm>
          <a:prstGeom prst="star5">
            <a:avLst/>
          </a:prstGeom>
          <a:solidFill>
            <a:schemeClr val="tx2"/>
          </a:solidFill>
          <a:ln w="222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sz="5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35" name="5-Point Star 34"/>
          <p:cNvSpPr/>
          <p:nvPr/>
        </p:nvSpPr>
        <p:spPr bwMode="auto">
          <a:xfrm rot="19115702">
            <a:off x="8156340" y="3263174"/>
            <a:ext cx="413549" cy="395187"/>
          </a:xfrm>
          <a:prstGeom prst="star5">
            <a:avLst/>
          </a:prstGeom>
          <a:solidFill>
            <a:schemeClr val="tx2"/>
          </a:solidFill>
          <a:ln w="222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sz="5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36" name="5-Point Star 35"/>
          <p:cNvSpPr/>
          <p:nvPr/>
        </p:nvSpPr>
        <p:spPr bwMode="auto">
          <a:xfrm rot="19115702">
            <a:off x="6258907" y="2663385"/>
            <a:ext cx="413549" cy="395187"/>
          </a:xfrm>
          <a:prstGeom prst="star5">
            <a:avLst/>
          </a:prstGeom>
          <a:solidFill>
            <a:schemeClr val="tx2"/>
          </a:solidFill>
          <a:ln w="222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sz="5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38" name="5-Point Star 37"/>
          <p:cNvSpPr/>
          <p:nvPr/>
        </p:nvSpPr>
        <p:spPr bwMode="auto">
          <a:xfrm rot="19115702">
            <a:off x="6994431" y="1859409"/>
            <a:ext cx="413549" cy="395187"/>
          </a:xfrm>
          <a:prstGeom prst="star5">
            <a:avLst/>
          </a:prstGeom>
          <a:solidFill>
            <a:schemeClr val="tx2"/>
          </a:solidFill>
          <a:ln w="222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sz="5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40" name="5-Point Star 39"/>
          <p:cNvSpPr/>
          <p:nvPr/>
        </p:nvSpPr>
        <p:spPr bwMode="auto">
          <a:xfrm rot="19115702">
            <a:off x="8792424" y="1464087"/>
            <a:ext cx="413549" cy="395187"/>
          </a:xfrm>
          <a:prstGeom prst="star5">
            <a:avLst/>
          </a:prstGeom>
          <a:solidFill>
            <a:schemeClr val="tx2"/>
          </a:solidFill>
          <a:ln w="222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defTabSz="1461590" fontAlgn="base">
              <a:spcBef>
                <a:spcPct val="0"/>
              </a:spcBef>
              <a:spcAft>
                <a:spcPct val="0"/>
              </a:spcAft>
            </a:pPr>
            <a:endParaRPr lang="en-US" sz="500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94990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 animBg="1"/>
      <p:bldP spid="33" grpId="0" animBg="1"/>
      <p:bldP spid="34" grpId="0" animBg="1"/>
      <p:bldP spid="35" grpId="0" animBg="1"/>
      <p:bldP spid="36" grpId="0" animBg="1"/>
      <p:bldP spid="38" grpId="0" animBg="1"/>
      <p:bldP spid="4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Similar Industry Programs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691" y="5008573"/>
            <a:ext cx="1378372" cy="6708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860" y="5004601"/>
            <a:ext cx="664047" cy="6748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192" y="4893727"/>
            <a:ext cx="1437849" cy="8984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0576" y="5020832"/>
            <a:ext cx="1120225" cy="7088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02875" y="4152339"/>
            <a:ext cx="2945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2"/>
                </a:solidFill>
                <a:hlinkClick r:id="rId7"/>
              </a:rPr>
              <a:t>Long Term Servicing Branch</a:t>
            </a:r>
            <a:endParaRPr lang="en-US" sz="1600" b="1" dirty="0" smtClean="0">
              <a:solidFill>
                <a:schemeClr val="bg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34948" y="5801698"/>
            <a:ext cx="26021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2"/>
                </a:solidFill>
                <a:hlinkClick r:id="rId8"/>
              </a:rPr>
              <a:t>Long Term Service Pack</a:t>
            </a:r>
            <a:endParaRPr lang="en-US" sz="1600" b="1" dirty="0" smtClean="0">
              <a:solidFill>
                <a:schemeClr val="bg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32837" y="5801698"/>
            <a:ext cx="26021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2"/>
                </a:solidFill>
                <a:hlinkClick r:id="rId9"/>
              </a:rPr>
              <a:t>Long Lifecycle Versions</a:t>
            </a:r>
            <a:endParaRPr lang="en-US" sz="1600" b="1" dirty="0" smtClean="0">
              <a:solidFill>
                <a:schemeClr val="bg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9645" y="5805267"/>
            <a:ext cx="27997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2"/>
                </a:solidFill>
                <a:hlinkClick r:id="rId10"/>
              </a:rPr>
              <a:t>Extended Support Release</a:t>
            </a:r>
            <a:endParaRPr lang="en-US" sz="1600" b="1" dirty="0" smtClean="0">
              <a:solidFill>
                <a:schemeClr val="bg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40713" y="5801698"/>
            <a:ext cx="29459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2"/>
                </a:solidFill>
                <a:hlinkClick r:id="rId11"/>
              </a:rPr>
              <a:t>Extended Support Release</a:t>
            </a:r>
            <a:endParaRPr lang="en-US" sz="1600" b="1" dirty="0" smtClean="0">
              <a:solidFill>
                <a:schemeClr val="bg2"/>
              </a:solidFill>
            </a:endParaRPr>
          </a:p>
        </p:txBody>
      </p:sp>
      <p:pic>
        <p:nvPicPr>
          <p:cNvPr id="13" name="Picture 2" descr="http://www.windowscentral.com/sites/wpcentral.com/files/styles/large/public/topic_images/2015/windows-10-logo.jpg?itok=qjFEBQFc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45" y="1578375"/>
            <a:ext cx="3632446" cy="2374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649028" y="775572"/>
            <a:ext cx="6308858" cy="398031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7721049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资源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20"/>
          </p:nvPr>
        </p:nvSpPr>
        <p:spPr>
          <a:xfrm>
            <a:off x="448056" y="1407695"/>
            <a:ext cx="11309783" cy="4526280"/>
          </a:xfrm>
        </p:spPr>
        <p:txBody>
          <a:bodyPr/>
          <a:lstStyle/>
          <a:p>
            <a:r>
              <a:rPr lang="en-US" dirty="0" smtClean="0"/>
              <a:t>Citrix.com Servicing Options website:</a:t>
            </a:r>
          </a:p>
          <a:p>
            <a:pPr lvl="1"/>
            <a:r>
              <a:rPr lang="en-US" dirty="0" smtClean="0">
                <a:hlinkClick r:id="rId3"/>
              </a:rPr>
              <a:t>Citrix.com/Support/LTSR</a:t>
            </a:r>
            <a:endParaRPr lang="en-US" dirty="0" smtClean="0"/>
          </a:p>
          <a:p>
            <a:r>
              <a:rPr lang="en-US" dirty="0" smtClean="0"/>
              <a:t>Servicing Options datasheet:</a:t>
            </a:r>
          </a:p>
          <a:p>
            <a:pPr lvl="1"/>
            <a:r>
              <a:rPr lang="en-US" u="sng" dirty="0" smtClean="0">
                <a:hlinkClick r:id="rId4"/>
              </a:rPr>
              <a:t>www.citrix.com/content/dam/citrix/en_us/documents/products-solutions/citrix-xenapp-xendesktop-servicing-options-datasheet.pdf</a:t>
            </a:r>
            <a:endParaRPr lang="en-US" u="sng" dirty="0" smtClean="0"/>
          </a:p>
          <a:p>
            <a:r>
              <a:rPr lang="en-US" dirty="0" smtClean="0"/>
              <a:t>Servicing Options FAQ</a:t>
            </a:r>
          </a:p>
          <a:p>
            <a:pPr lvl="1"/>
            <a:r>
              <a:rPr lang="en-US" dirty="0" smtClean="0"/>
              <a:t>Customer facing version </a:t>
            </a:r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support.citrix.com/article/CTX205549</a:t>
            </a:r>
            <a:r>
              <a:rPr lang="en-US" dirty="0" smtClean="0"/>
              <a:t> </a:t>
            </a:r>
          </a:p>
          <a:p>
            <a:r>
              <a:rPr lang="en-US" dirty="0" smtClean="0"/>
              <a:t>7.6 LTSR Product Documentation</a:t>
            </a:r>
          </a:p>
          <a:p>
            <a:pPr lvl="1"/>
            <a:r>
              <a:rPr lang="en-US" u="sng" dirty="0" smtClean="0">
                <a:hlinkClick r:id="rId6"/>
              </a:rPr>
              <a:t>http</a:t>
            </a:r>
            <a:r>
              <a:rPr lang="en-US" u="sng" dirty="0">
                <a:hlinkClick r:id="rId6"/>
              </a:rPr>
              <a:t>://docs.citrix.com/en-us/xenapp-and-xendesktop/7-6/xad-whats-new/long-term-service-release.htm</a:t>
            </a: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796250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286842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itrix Corporate 2015">
  <a:themeElements>
    <a:clrScheme name="Citrix">
      <a:dk1>
        <a:srgbClr val="000000"/>
      </a:dk1>
      <a:lt1>
        <a:srgbClr val="FFFFFF"/>
      </a:lt1>
      <a:dk2>
        <a:srgbClr val="6B359D"/>
      </a:dk2>
      <a:lt2>
        <a:srgbClr val="414141"/>
      </a:lt2>
      <a:accent1>
        <a:srgbClr val="00A1E0"/>
      </a:accent1>
      <a:accent2>
        <a:srgbClr val="B5BE00"/>
      </a:accent2>
      <a:accent3>
        <a:srgbClr val="D65F00"/>
      </a:accent3>
      <a:accent4>
        <a:srgbClr val="E1261C"/>
      </a:accent4>
      <a:accent5>
        <a:srgbClr val="326195"/>
      </a:accent5>
      <a:accent6>
        <a:srgbClr val="497629"/>
      </a:accent6>
      <a:hlink>
        <a:srgbClr val="00A1E0"/>
      </a:hlink>
      <a:folHlink>
        <a:srgbClr val="6B359D"/>
      </a:folHlink>
    </a:clrScheme>
    <a:fontScheme name="Summit Synerg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222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38239" tIns="69119" rIns="138239" bIns="69119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 defTabSz="1461590" fontAlgn="base">
          <a:spcBef>
            <a:spcPct val="0"/>
          </a:spcBef>
          <a:spcAft>
            <a:spcPct val="0"/>
          </a:spcAft>
          <a:defRPr sz="2000" dirty="0" smtClean="0">
            <a:solidFill>
              <a:schemeClr val="bg1"/>
            </a:solidFill>
            <a:latin typeface="Arial" charset="0"/>
            <a:cs typeface="Arial" charset="0"/>
          </a:defRPr>
        </a:defPPr>
      </a:lstStyle>
    </a:spDef>
    <a:lnDef>
      <a:spPr bwMode="auto">
        <a:noFill/>
        <a:ln w="1905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>
        <a:noFill/>
      </a:spPr>
      <a:bodyPr wrap="square" rtlCol="0">
        <a:spAutoFit/>
      </a:bodyPr>
      <a:lstStyle>
        <a:defPPr>
          <a:defRPr sz="240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Citrix Corporate Template 2015" id="{7B539277-23B4-4563-9DA0-9A1F7E839FD0}" vid="{E6639438-3707-4C8E-9D3A-57A4D1A54C3D}"/>
    </a:ext>
  </a:extLst>
</a:theme>
</file>

<file path=ppt/theme/theme2.xml><?xml version="1.0" encoding="utf-8"?>
<a:theme xmlns:a="http://schemas.openxmlformats.org/drawingml/2006/main" name="Office Theme">
  <a:themeElements>
    <a:clrScheme name="Summit Synergy">
      <a:dk1>
        <a:srgbClr val="FFFFFF"/>
      </a:dk1>
      <a:lt1>
        <a:srgbClr val="706F5C"/>
      </a:lt1>
      <a:dk2>
        <a:srgbClr val="D6D5CC"/>
      </a:dk2>
      <a:lt2>
        <a:srgbClr val="4D4F53"/>
      </a:lt2>
      <a:accent1>
        <a:srgbClr val="0079BD"/>
      </a:accent1>
      <a:accent2>
        <a:srgbClr val="70963E"/>
      </a:accent2>
      <a:accent3>
        <a:srgbClr val="844CB0"/>
      </a:accent3>
      <a:accent4>
        <a:srgbClr val="FFA200"/>
      </a:accent4>
      <a:accent5>
        <a:srgbClr val="A90050"/>
      </a:accent5>
      <a:accent6>
        <a:srgbClr val="AB9C33"/>
      </a:accent6>
      <a:hlink>
        <a:srgbClr val="0079BD"/>
      </a:hlink>
      <a:folHlink>
        <a:srgbClr val="844CB0"/>
      </a:folHlink>
    </a:clrScheme>
    <a:fontScheme name="Summit Synerg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ummit Synergy">
      <a:dk1>
        <a:srgbClr val="FFFFFF"/>
      </a:dk1>
      <a:lt1>
        <a:srgbClr val="706F5C"/>
      </a:lt1>
      <a:dk2>
        <a:srgbClr val="D6D5CC"/>
      </a:dk2>
      <a:lt2>
        <a:srgbClr val="4D4F53"/>
      </a:lt2>
      <a:accent1>
        <a:srgbClr val="0079BD"/>
      </a:accent1>
      <a:accent2>
        <a:srgbClr val="70963E"/>
      </a:accent2>
      <a:accent3>
        <a:srgbClr val="844CB0"/>
      </a:accent3>
      <a:accent4>
        <a:srgbClr val="FFA200"/>
      </a:accent4>
      <a:accent5>
        <a:srgbClr val="A90050"/>
      </a:accent5>
      <a:accent6>
        <a:srgbClr val="AB9C33"/>
      </a:accent6>
      <a:hlink>
        <a:srgbClr val="0079BD"/>
      </a:hlink>
      <a:folHlink>
        <a:srgbClr val="844CB0"/>
      </a:folHlink>
    </a:clrScheme>
    <a:fontScheme name="Summit Synerg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Citrix Corporate 2015</Template>
  <TotalTime>0</TotalTime>
  <Words>1464</Words>
  <Application>Microsoft Macintosh PowerPoint</Application>
  <PresentationFormat>Custom</PresentationFormat>
  <Paragraphs>292</Paragraphs>
  <Slides>25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Calibri</vt:lpstr>
      <vt:lpstr>Lucida Grande</vt:lpstr>
      <vt:lpstr>ＭＳ Ｐゴシック</vt:lpstr>
      <vt:lpstr>Segoe UI</vt:lpstr>
      <vt:lpstr>Segoe UI Semibold</vt:lpstr>
      <vt:lpstr>Times New Roman</vt:lpstr>
      <vt:lpstr>Arial</vt:lpstr>
      <vt:lpstr>Citrix Corporate 2015</vt:lpstr>
      <vt:lpstr>PowerPoint Presentation</vt:lpstr>
      <vt:lpstr>Index</vt:lpstr>
      <vt:lpstr>Citrix XA/XD产品版本</vt:lpstr>
      <vt:lpstr>LTSR版本特点</vt:lpstr>
      <vt:lpstr>第一个LTSR版本</vt:lpstr>
      <vt:lpstr>第一个LTSR版本</vt:lpstr>
      <vt:lpstr>Citrix产品版本对比</vt:lpstr>
      <vt:lpstr>举例：XenApp LTSR版本生命周期 -- Citrix产品生命周期定义</vt:lpstr>
      <vt:lpstr>举例：XenApp LTSR版本生命周期</vt:lpstr>
      <vt:lpstr>LTSR版本总结</vt:lpstr>
      <vt:lpstr>Index</vt:lpstr>
      <vt:lpstr>PowerPoint Presentation</vt:lpstr>
      <vt:lpstr>升级策略</vt:lpstr>
      <vt:lpstr>LTSR 版本升级考虑点</vt:lpstr>
      <vt:lpstr>LTSR组件和必须版本</vt:lpstr>
      <vt:lpstr>7.6 LTSR 兼容组件</vt:lpstr>
      <vt:lpstr>7.6 LTSR Notable Exclusions</vt:lpstr>
      <vt:lpstr>Cumulative Update</vt:lpstr>
      <vt:lpstr>Index</vt:lpstr>
      <vt:lpstr>Customer Examples</vt:lpstr>
      <vt:lpstr>Customer Examples</vt:lpstr>
      <vt:lpstr>Customer Examples</vt:lpstr>
      <vt:lpstr>Similar Industry Programs</vt:lpstr>
      <vt:lpstr>资源</vt:lpstr>
      <vt:lpstr>PowerPoint Presentation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:description>Contact brand@citrix.com for information.</dc:description>
  <cp:lastModifiedBy/>
  <cp:revision>1</cp:revision>
  <dcterms:created xsi:type="dcterms:W3CDTF">2016-01-07T21:03:15Z</dcterms:created>
  <dcterms:modified xsi:type="dcterms:W3CDTF">2016-06-17T03:53:52Z</dcterms:modified>
</cp:coreProperties>
</file>