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118" r:id="rId1"/>
  </p:sldMasterIdLst>
  <p:notesMasterIdLst>
    <p:notesMasterId r:id="rId20"/>
  </p:notesMasterIdLst>
  <p:handoutMasterIdLst>
    <p:handoutMasterId r:id="rId21"/>
  </p:handoutMasterIdLst>
  <p:sldIdLst>
    <p:sldId id="400" r:id="rId2"/>
    <p:sldId id="449" r:id="rId3"/>
    <p:sldId id="442" r:id="rId4"/>
    <p:sldId id="450" r:id="rId5"/>
    <p:sldId id="451" r:id="rId6"/>
    <p:sldId id="448" r:id="rId7"/>
    <p:sldId id="412" r:id="rId8"/>
    <p:sldId id="407" r:id="rId9"/>
    <p:sldId id="408" r:id="rId10"/>
    <p:sldId id="421" r:id="rId11"/>
    <p:sldId id="452" r:id="rId12"/>
    <p:sldId id="453" r:id="rId13"/>
    <p:sldId id="454" r:id="rId14"/>
    <p:sldId id="458" r:id="rId15"/>
    <p:sldId id="456" r:id="rId16"/>
    <p:sldId id="457" r:id="rId17"/>
    <p:sldId id="455" r:id="rId18"/>
    <p:sldId id="404" r:id="rId19"/>
  </p:sldIdLst>
  <p:sldSz cx="9144000" cy="5143500" type="screen16x9"/>
  <p:notesSz cx="6858000" cy="9144000"/>
  <p:defaultTextStyle>
    <a:defPPr>
      <a:defRPr lang="zh-CN"/>
    </a:defPPr>
    <a:lvl1pPr algn="l" defTabSz="912813" rtl="0" eaLnBrk="0" fontAlgn="base" hangingPunct="0">
      <a:spcBef>
        <a:spcPct val="0"/>
      </a:spcBef>
      <a:spcAft>
        <a:spcPct val="0"/>
      </a:spcAft>
      <a:defRPr sz="1400" kern="1200">
        <a:solidFill>
          <a:srgbClr val="3E4554"/>
        </a:solidFill>
        <a:latin typeface="Arial" pitchFamily="34" charset="0"/>
        <a:ea typeface="宋体" pitchFamily="2" charset="-122"/>
        <a:cs typeface="+mn-cs"/>
      </a:defRPr>
    </a:lvl1pPr>
    <a:lvl2pPr marL="455613" indent="1588" algn="l" defTabSz="912813" rtl="0" eaLnBrk="0" fontAlgn="base" hangingPunct="0">
      <a:spcBef>
        <a:spcPct val="0"/>
      </a:spcBef>
      <a:spcAft>
        <a:spcPct val="0"/>
      </a:spcAft>
      <a:defRPr sz="1400" kern="1200">
        <a:solidFill>
          <a:srgbClr val="3E4554"/>
        </a:solidFill>
        <a:latin typeface="Arial" pitchFamily="34" charset="0"/>
        <a:ea typeface="宋体" pitchFamily="2" charset="-122"/>
        <a:cs typeface="+mn-cs"/>
      </a:defRPr>
    </a:lvl2pPr>
    <a:lvl3pPr marL="912813" indent="1588" algn="l" defTabSz="912813" rtl="0" eaLnBrk="0" fontAlgn="base" hangingPunct="0">
      <a:spcBef>
        <a:spcPct val="0"/>
      </a:spcBef>
      <a:spcAft>
        <a:spcPct val="0"/>
      </a:spcAft>
      <a:defRPr sz="1400" kern="1200">
        <a:solidFill>
          <a:srgbClr val="3E4554"/>
        </a:solidFill>
        <a:latin typeface="Arial" pitchFamily="34" charset="0"/>
        <a:ea typeface="宋体" pitchFamily="2" charset="-122"/>
        <a:cs typeface="+mn-cs"/>
      </a:defRPr>
    </a:lvl3pPr>
    <a:lvl4pPr marL="1370013" indent="1588" algn="l" defTabSz="912813" rtl="0" eaLnBrk="0" fontAlgn="base" hangingPunct="0">
      <a:spcBef>
        <a:spcPct val="0"/>
      </a:spcBef>
      <a:spcAft>
        <a:spcPct val="0"/>
      </a:spcAft>
      <a:defRPr sz="1400" kern="1200">
        <a:solidFill>
          <a:srgbClr val="3E4554"/>
        </a:solidFill>
        <a:latin typeface="Arial" pitchFamily="34" charset="0"/>
        <a:ea typeface="宋体" pitchFamily="2" charset="-122"/>
        <a:cs typeface="+mn-cs"/>
      </a:defRPr>
    </a:lvl4pPr>
    <a:lvl5pPr marL="1827213" indent="1588" algn="l" defTabSz="912813" rtl="0" eaLnBrk="0" fontAlgn="base" hangingPunct="0">
      <a:spcBef>
        <a:spcPct val="0"/>
      </a:spcBef>
      <a:spcAft>
        <a:spcPct val="0"/>
      </a:spcAft>
      <a:defRPr sz="1400" kern="1200">
        <a:solidFill>
          <a:srgbClr val="3E4554"/>
        </a:solidFill>
        <a:latin typeface="Arial" pitchFamily="34" charset="0"/>
        <a:ea typeface="宋体" pitchFamily="2" charset="-122"/>
        <a:cs typeface="+mn-cs"/>
      </a:defRPr>
    </a:lvl5pPr>
    <a:lvl6pPr marL="2286000" algn="l" defTabSz="914400" rtl="0" eaLnBrk="1" latinLnBrk="0" hangingPunct="1">
      <a:defRPr sz="1400" kern="1200">
        <a:solidFill>
          <a:srgbClr val="3E4554"/>
        </a:solidFill>
        <a:latin typeface="Arial" pitchFamily="34" charset="0"/>
        <a:ea typeface="宋体" pitchFamily="2" charset="-122"/>
        <a:cs typeface="+mn-cs"/>
      </a:defRPr>
    </a:lvl6pPr>
    <a:lvl7pPr marL="2743200" algn="l" defTabSz="914400" rtl="0" eaLnBrk="1" latinLnBrk="0" hangingPunct="1">
      <a:defRPr sz="1400" kern="1200">
        <a:solidFill>
          <a:srgbClr val="3E4554"/>
        </a:solidFill>
        <a:latin typeface="Arial" pitchFamily="34" charset="0"/>
        <a:ea typeface="宋体" pitchFamily="2" charset="-122"/>
        <a:cs typeface="+mn-cs"/>
      </a:defRPr>
    </a:lvl7pPr>
    <a:lvl8pPr marL="3200400" algn="l" defTabSz="914400" rtl="0" eaLnBrk="1" latinLnBrk="0" hangingPunct="1">
      <a:defRPr sz="1400" kern="1200">
        <a:solidFill>
          <a:srgbClr val="3E4554"/>
        </a:solidFill>
        <a:latin typeface="Arial" pitchFamily="34" charset="0"/>
        <a:ea typeface="宋体" pitchFamily="2" charset="-122"/>
        <a:cs typeface="+mn-cs"/>
      </a:defRPr>
    </a:lvl8pPr>
    <a:lvl9pPr marL="3657600" algn="l" defTabSz="914400" rtl="0" eaLnBrk="1" latinLnBrk="0" hangingPunct="1">
      <a:defRPr sz="1400" kern="1200">
        <a:solidFill>
          <a:srgbClr val="3E4554"/>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D6E4"/>
    <a:srgbClr val="E7ECF2"/>
    <a:srgbClr val="000000"/>
    <a:srgbClr val="AFC8D5"/>
    <a:srgbClr val="008000"/>
    <a:srgbClr val="E67976"/>
    <a:srgbClr val="FF33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33" autoAdjust="0"/>
    <p:restoredTop sz="97288" autoAdjust="0"/>
  </p:normalViewPr>
  <p:slideViewPr>
    <p:cSldViewPr>
      <p:cViewPr>
        <p:scale>
          <a:sx n="100" d="100"/>
          <a:sy n="100" d="100"/>
        </p:scale>
        <p:origin x="-300" y="-11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249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CDC3F6-1732-4E1C-9988-3E2D8BB1DB5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92DC41D-2937-4C0D-AB27-74E676237A84}">
      <dgm:prSet phldrT="[Text]"/>
      <dgm:spPr/>
      <dgm:t>
        <a:bodyPr/>
        <a:lstStyle/>
        <a:p>
          <a:r>
            <a:rPr lang="zh-CN" altLang="en-US" dirty="0" smtClean="0">
              <a:solidFill>
                <a:schemeClr val="bg1"/>
              </a:solidFill>
              <a:latin typeface="Arial" charset="0"/>
              <a:cs typeface="Arial" charset="0"/>
            </a:rPr>
            <a:t>传输协议 </a:t>
          </a:r>
          <a:r>
            <a:rPr lang="en-US" altLang="zh-CN" dirty="0" smtClean="0">
              <a:solidFill>
                <a:schemeClr val="bg1"/>
              </a:solidFill>
              <a:latin typeface="Arial" charset="0"/>
              <a:cs typeface="Arial" charset="0"/>
            </a:rPr>
            <a:t>ICA</a:t>
          </a:r>
          <a:r>
            <a:rPr lang="zh-CN" altLang="en-US" dirty="0" smtClean="0">
              <a:solidFill>
                <a:schemeClr val="bg1"/>
              </a:solidFill>
              <a:latin typeface="Arial" charset="0"/>
              <a:cs typeface="Arial" charset="0"/>
            </a:rPr>
            <a:t> 的安全性</a:t>
          </a:r>
          <a:endParaRPr lang="en-US" dirty="0">
            <a:solidFill>
              <a:schemeClr val="bg1"/>
            </a:solidFill>
          </a:endParaRPr>
        </a:p>
      </dgm:t>
    </dgm:pt>
    <dgm:pt modelId="{6A120048-4093-46A3-AB4C-EDEA1AE2CA25}" type="parTrans" cxnId="{0EFA0414-CCC5-4300-B4BE-18DCF87277D4}">
      <dgm:prSet/>
      <dgm:spPr/>
      <dgm:t>
        <a:bodyPr/>
        <a:lstStyle/>
        <a:p>
          <a:endParaRPr lang="en-US"/>
        </a:p>
      </dgm:t>
    </dgm:pt>
    <dgm:pt modelId="{0F0C7F88-625C-463B-B004-0BC3B8D21334}" type="sibTrans" cxnId="{0EFA0414-CCC5-4300-B4BE-18DCF87277D4}">
      <dgm:prSet/>
      <dgm:spPr/>
      <dgm:t>
        <a:bodyPr/>
        <a:lstStyle/>
        <a:p>
          <a:endParaRPr lang="en-US"/>
        </a:p>
      </dgm:t>
    </dgm:pt>
    <dgm:pt modelId="{B69AA254-5274-4838-8B36-FBD29C917041}">
      <dgm:prSet/>
      <dgm:spPr/>
      <dgm:t>
        <a:bodyPr/>
        <a:lstStyle/>
        <a:p>
          <a:r>
            <a:rPr lang="zh-CN" altLang="en-US" dirty="0" smtClean="0">
              <a:solidFill>
                <a:srgbClr val="002060"/>
              </a:solidFill>
              <a:latin typeface="Arial" charset="0"/>
              <a:ea typeface="仿宋_GB2312" pitchFamily="49" charset="-122"/>
              <a:cs typeface="Arial" charset="0"/>
            </a:rPr>
            <a:t>仅传输键盘、鼠标、打印等信息及屏幕变化信息，不传输业务数据</a:t>
          </a:r>
          <a:endParaRPr lang="en-US" altLang="zh-CN" dirty="0" smtClean="0">
            <a:solidFill>
              <a:srgbClr val="002060"/>
            </a:solidFill>
            <a:latin typeface="Arial" charset="0"/>
            <a:ea typeface="仿宋_GB2312" pitchFamily="49" charset="-122"/>
            <a:cs typeface="Arial" charset="0"/>
          </a:endParaRPr>
        </a:p>
      </dgm:t>
    </dgm:pt>
    <dgm:pt modelId="{E044603B-750F-4E57-A146-22A615A9A00C}" type="parTrans" cxnId="{95377D6D-9BEA-42EB-B1BE-CA466578C811}">
      <dgm:prSet/>
      <dgm:spPr/>
      <dgm:t>
        <a:bodyPr/>
        <a:lstStyle/>
        <a:p>
          <a:endParaRPr lang="en-US"/>
        </a:p>
      </dgm:t>
    </dgm:pt>
    <dgm:pt modelId="{C577EBB1-20FB-47D6-9A1C-2C26A4A025D3}" type="sibTrans" cxnId="{95377D6D-9BEA-42EB-B1BE-CA466578C811}">
      <dgm:prSet/>
      <dgm:spPr/>
      <dgm:t>
        <a:bodyPr/>
        <a:lstStyle/>
        <a:p>
          <a:endParaRPr lang="en-US"/>
        </a:p>
      </dgm:t>
    </dgm:pt>
    <dgm:pt modelId="{3CC1F59E-717E-46EF-8785-3FF9FF162C6E}">
      <dgm:prSet/>
      <dgm:spPr/>
      <dgm:t>
        <a:bodyPr/>
        <a:lstStyle/>
        <a:p>
          <a:r>
            <a:rPr lang="zh-CN" altLang="en-US" dirty="0" smtClean="0">
              <a:solidFill>
                <a:schemeClr val="bg1"/>
              </a:solidFill>
              <a:latin typeface="Arial" charset="0"/>
              <a:cs typeface="Arial" charset="0"/>
            </a:rPr>
            <a:t>审计操作录像</a:t>
          </a:r>
          <a:endParaRPr lang="en-US" altLang="zh-CN" dirty="0" smtClean="0">
            <a:solidFill>
              <a:schemeClr val="bg1"/>
            </a:solidFill>
            <a:latin typeface="Arial" charset="0"/>
            <a:cs typeface="Arial" charset="0"/>
          </a:endParaRPr>
        </a:p>
      </dgm:t>
    </dgm:pt>
    <dgm:pt modelId="{0D8AF6B9-C94B-498D-82B4-6DF4A3F196EC}" type="parTrans" cxnId="{31EE1AD6-010A-4DAB-89E3-CFC8F7FD6C45}">
      <dgm:prSet/>
      <dgm:spPr/>
      <dgm:t>
        <a:bodyPr/>
        <a:lstStyle/>
        <a:p>
          <a:endParaRPr lang="en-US"/>
        </a:p>
      </dgm:t>
    </dgm:pt>
    <dgm:pt modelId="{78A14D49-2BB6-46F1-9E33-99CFB8456DC4}" type="sibTrans" cxnId="{31EE1AD6-010A-4DAB-89E3-CFC8F7FD6C45}">
      <dgm:prSet/>
      <dgm:spPr/>
      <dgm:t>
        <a:bodyPr/>
        <a:lstStyle/>
        <a:p>
          <a:endParaRPr lang="en-US"/>
        </a:p>
      </dgm:t>
    </dgm:pt>
    <dgm:pt modelId="{931168D0-346E-4F33-8328-8498C694E256}">
      <dgm:prSet/>
      <dgm:spPr/>
      <dgm:t>
        <a:bodyPr/>
        <a:lstStyle/>
        <a:p>
          <a:r>
            <a:rPr lang="zh-CN" altLang="en-US" dirty="0" smtClean="0">
              <a:solidFill>
                <a:srgbClr val="002060"/>
              </a:solidFill>
              <a:latin typeface="Arial" charset="0"/>
              <a:cs typeface="Arial" charset="0"/>
            </a:rPr>
            <a:t>记录用户操作的实时状态“录像”，以便于审计和监管</a:t>
          </a:r>
          <a:endParaRPr lang="en-US" altLang="zh-CN" dirty="0" smtClean="0">
            <a:solidFill>
              <a:srgbClr val="002060"/>
            </a:solidFill>
            <a:latin typeface="Arial" charset="0"/>
            <a:cs typeface="Arial" charset="0"/>
          </a:endParaRPr>
        </a:p>
      </dgm:t>
    </dgm:pt>
    <dgm:pt modelId="{1277B30F-2C4F-4E57-974E-A11B2D71E9EE}" type="parTrans" cxnId="{7091919B-BC71-469F-B525-35C518A1D774}">
      <dgm:prSet/>
      <dgm:spPr/>
      <dgm:t>
        <a:bodyPr/>
        <a:lstStyle/>
        <a:p>
          <a:endParaRPr lang="en-US"/>
        </a:p>
      </dgm:t>
    </dgm:pt>
    <dgm:pt modelId="{FA8E7975-9B31-4074-AA95-3DF6E454A16E}" type="sibTrans" cxnId="{7091919B-BC71-469F-B525-35C518A1D774}">
      <dgm:prSet/>
      <dgm:spPr/>
      <dgm:t>
        <a:bodyPr/>
        <a:lstStyle/>
        <a:p>
          <a:endParaRPr lang="en-US"/>
        </a:p>
      </dgm:t>
    </dgm:pt>
    <dgm:pt modelId="{E256807C-BDED-4ABD-ABCF-8DAAE5CA9CDD}">
      <dgm:prSet/>
      <dgm:spPr/>
      <dgm:t>
        <a:bodyPr/>
        <a:lstStyle/>
        <a:p>
          <a:r>
            <a:rPr lang="zh-CN" altLang="en-US" dirty="0" smtClean="0">
              <a:solidFill>
                <a:schemeClr val="bg1"/>
              </a:solidFill>
              <a:latin typeface="Arial" charset="0"/>
              <a:cs typeface="Arial" charset="0"/>
            </a:rPr>
            <a:t>安全的应用访问</a:t>
          </a:r>
          <a:endParaRPr lang="en-US" altLang="zh-CN" dirty="0" smtClean="0">
            <a:solidFill>
              <a:schemeClr val="bg1"/>
            </a:solidFill>
            <a:latin typeface="Arial" charset="0"/>
            <a:cs typeface="Arial" charset="0"/>
          </a:endParaRPr>
        </a:p>
      </dgm:t>
    </dgm:pt>
    <dgm:pt modelId="{19B6B010-01D5-4AAF-B7B7-11C7D5A24572}" type="parTrans" cxnId="{6A31B597-F6AD-46C9-A130-66D7DD232485}">
      <dgm:prSet/>
      <dgm:spPr/>
      <dgm:t>
        <a:bodyPr/>
        <a:lstStyle/>
        <a:p>
          <a:endParaRPr lang="en-US"/>
        </a:p>
      </dgm:t>
    </dgm:pt>
    <dgm:pt modelId="{F122125B-6224-486C-8661-E20B4BD1A37B}" type="sibTrans" cxnId="{6A31B597-F6AD-46C9-A130-66D7DD232485}">
      <dgm:prSet/>
      <dgm:spPr/>
      <dgm:t>
        <a:bodyPr/>
        <a:lstStyle/>
        <a:p>
          <a:endParaRPr lang="en-US"/>
        </a:p>
      </dgm:t>
    </dgm:pt>
    <dgm:pt modelId="{E216DA99-B98C-4567-9BF3-ECB253BB3651}">
      <dgm:prSet/>
      <dgm:spPr/>
      <dgm:t>
        <a:bodyPr/>
        <a:lstStyle/>
        <a:p>
          <a:r>
            <a:rPr lang="zh-CN" altLang="en-US" dirty="0" smtClean="0">
              <a:solidFill>
                <a:srgbClr val="002060"/>
              </a:solidFill>
              <a:latin typeface="Arial" charset="0"/>
              <a:cs typeface="Arial" charset="0"/>
            </a:rPr>
            <a:t>可实现细粒度的访问策略控制</a:t>
          </a:r>
          <a:endParaRPr lang="en-US" dirty="0"/>
        </a:p>
      </dgm:t>
    </dgm:pt>
    <dgm:pt modelId="{D412B1FA-213D-4A1D-BAEF-53C141308C59}" type="parTrans" cxnId="{BACD030A-3447-4FB7-908F-BC5136A4A85F}">
      <dgm:prSet/>
      <dgm:spPr/>
      <dgm:t>
        <a:bodyPr/>
        <a:lstStyle/>
        <a:p>
          <a:endParaRPr lang="en-US"/>
        </a:p>
      </dgm:t>
    </dgm:pt>
    <dgm:pt modelId="{40FFEAEF-A3D8-4340-9526-B941FF1FB952}" type="sibTrans" cxnId="{BACD030A-3447-4FB7-908F-BC5136A4A85F}">
      <dgm:prSet/>
      <dgm:spPr/>
      <dgm:t>
        <a:bodyPr/>
        <a:lstStyle/>
        <a:p>
          <a:endParaRPr lang="en-US"/>
        </a:p>
      </dgm:t>
    </dgm:pt>
    <dgm:pt modelId="{2A0BDEAA-FCC7-402E-BAAC-C8FA1ACF8D1F}">
      <dgm:prSet/>
      <dgm:spPr/>
      <dgm:t>
        <a:bodyPr/>
        <a:lstStyle/>
        <a:p>
          <a:r>
            <a:rPr lang="zh-CN" altLang="en-US" dirty="0" smtClean="0">
              <a:solidFill>
                <a:schemeClr val="bg1"/>
              </a:solidFill>
              <a:latin typeface="Arial" charset="0"/>
              <a:cs typeface="Arial" charset="0"/>
            </a:rPr>
            <a:t>策略化控制</a:t>
          </a:r>
          <a:endParaRPr lang="en-US" altLang="zh-CN" dirty="0" smtClean="0">
            <a:solidFill>
              <a:schemeClr val="bg1"/>
            </a:solidFill>
            <a:latin typeface="Arial" charset="0"/>
            <a:cs typeface="Arial" charset="0"/>
          </a:endParaRPr>
        </a:p>
      </dgm:t>
    </dgm:pt>
    <dgm:pt modelId="{E4420D01-AE32-4AA2-868B-06C6F77B83E2}" type="parTrans" cxnId="{A2F1071E-D522-4E3E-9C29-0A85F4BCF302}">
      <dgm:prSet/>
      <dgm:spPr/>
      <dgm:t>
        <a:bodyPr/>
        <a:lstStyle/>
        <a:p>
          <a:endParaRPr lang="en-US"/>
        </a:p>
      </dgm:t>
    </dgm:pt>
    <dgm:pt modelId="{3F750890-CABE-45CA-B460-0FAA1F8F66E2}" type="sibTrans" cxnId="{A2F1071E-D522-4E3E-9C29-0A85F4BCF302}">
      <dgm:prSet/>
      <dgm:spPr/>
      <dgm:t>
        <a:bodyPr/>
        <a:lstStyle/>
        <a:p>
          <a:endParaRPr lang="en-US"/>
        </a:p>
      </dgm:t>
    </dgm:pt>
    <dgm:pt modelId="{62C7BAA5-09D1-49EF-9D3E-A628DE053E82}">
      <dgm:prSet/>
      <dgm:spPr/>
      <dgm:t>
        <a:bodyPr/>
        <a:lstStyle/>
        <a:p>
          <a:r>
            <a:rPr lang="zh-CN" altLang="en-US" dirty="0" smtClean="0">
              <a:solidFill>
                <a:srgbClr val="002060"/>
              </a:solidFill>
              <a:latin typeface="Arial" charset="0"/>
              <a:cs typeface="Arial" charset="0"/>
            </a:rPr>
            <a:t>提供集成的 </a:t>
          </a:r>
          <a:r>
            <a:rPr lang="en-US" altLang="zh-CN" dirty="0" smtClean="0">
              <a:solidFill>
                <a:srgbClr val="002060"/>
              </a:solidFill>
              <a:latin typeface="Arial" charset="0"/>
              <a:cs typeface="Arial" charset="0"/>
            </a:rPr>
            <a:t>SSL</a:t>
          </a:r>
          <a:r>
            <a:rPr lang="zh-CN" altLang="en-US" dirty="0" smtClean="0">
              <a:solidFill>
                <a:srgbClr val="002060"/>
              </a:solidFill>
              <a:latin typeface="Arial" charset="0"/>
              <a:cs typeface="Arial" charset="0"/>
            </a:rPr>
            <a:t> </a:t>
          </a:r>
          <a:r>
            <a:rPr lang="en-US" altLang="zh-CN" dirty="0" smtClean="0">
              <a:solidFill>
                <a:srgbClr val="002060"/>
              </a:solidFill>
              <a:latin typeface="Arial" charset="0"/>
              <a:cs typeface="Arial" charset="0"/>
            </a:rPr>
            <a:t>VPN</a:t>
          </a:r>
          <a:r>
            <a:rPr lang="zh-CN" altLang="en-US" dirty="0" smtClean="0">
              <a:solidFill>
                <a:srgbClr val="002060"/>
              </a:solidFill>
              <a:latin typeface="Arial" charset="0"/>
              <a:cs typeface="Arial" charset="0"/>
            </a:rPr>
            <a:t> 方案</a:t>
          </a:r>
          <a:r>
            <a:rPr lang="en-US" altLang="zh-CN" dirty="0" smtClean="0">
              <a:solidFill>
                <a:srgbClr val="002060"/>
              </a:solidFill>
              <a:latin typeface="Arial" charset="0"/>
              <a:cs typeface="Arial" charset="0"/>
            </a:rPr>
            <a:t> </a:t>
          </a:r>
        </a:p>
      </dgm:t>
    </dgm:pt>
    <dgm:pt modelId="{C86CD8BB-1D12-4EFF-8EB3-B211A5184823}" type="parTrans" cxnId="{F8155F77-4185-4A6C-A59E-C413E742C30F}">
      <dgm:prSet/>
      <dgm:spPr/>
      <dgm:t>
        <a:bodyPr/>
        <a:lstStyle/>
        <a:p>
          <a:endParaRPr lang="en-US"/>
        </a:p>
      </dgm:t>
    </dgm:pt>
    <dgm:pt modelId="{04CD0BA4-2BDB-401F-987D-49BE9F89FEB9}" type="sibTrans" cxnId="{F8155F77-4185-4A6C-A59E-C413E742C30F}">
      <dgm:prSet/>
      <dgm:spPr/>
      <dgm:t>
        <a:bodyPr/>
        <a:lstStyle/>
        <a:p>
          <a:endParaRPr lang="en-US"/>
        </a:p>
      </dgm:t>
    </dgm:pt>
    <dgm:pt modelId="{71E25102-9FAD-450C-B3FA-C03186639694}">
      <dgm:prSet/>
      <dgm:spPr/>
      <dgm:t>
        <a:bodyPr/>
        <a:lstStyle/>
        <a:p>
          <a:r>
            <a:rPr lang="zh-CN" altLang="en-US" dirty="0" smtClean="0">
              <a:solidFill>
                <a:schemeClr val="bg1"/>
              </a:solidFill>
              <a:latin typeface="Arial" charset="0"/>
              <a:cs typeface="Arial" charset="0"/>
            </a:rPr>
            <a:t>应用的单点登录</a:t>
          </a:r>
          <a:endParaRPr lang="en-US" dirty="0">
            <a:solidFill>
              <a:schemeClr val="bg1"/>
            </a:solidFill>
          </a:endParaRPr>
        </a:p>
      </dgm:t>
    </dgm:pt>
    <dgm:pt modelId="{00D2F313-57D9-4DD8-8951-2AF8A2E6203D}" type="parTrans" cxnId="{B4D0F8AC-8E59-4850-A11F-CDB6B4BC9478}">
      <dgm:prSet/>
      <dgm:spPr/>
      <dgm:t>
        <a:bodyPr/>
        <a:lstStyle/>
        <a:p>
          <a:endParaRPr lang="en-US"/>
        </a:p>
      </dgm:t>
    </dgm:pt>
    <dgm:pt modelId="{637C3CF3-4083-4EC2-888F-56162518D5AC}" type="sibTrans" cxnId="{B4D0F8AC-8E59-4850-A11F-CDB6B4BC9478}">
      <dgm:prSet/>
      <dgm:spPr/>
      <dgm:t>
        <a:bodyPr/>
        <a:lstStyle/>
        <a:p>
          <a:endParaRPr lang="en-US"/>
        </a:p>
      </dgm:t>
    </dgm:pt>
    <dgm:pt modelId="{E062B234-9C31-473F-A131-DC0FD00A56A0}">
      <dgm:prSet/>
      <dgm:spPr/>
      <dgm:t>
        <a:bodyPr/>
        <a:lstStyle/>
        <a:p>
          <a:r>
            <a:rPr lang="zh-CN" altLang="en-US" dirty="0" smtClean="0">
              <a:solidFill>
                <a:srgbClr val="002060"/>
              </a:solidFill>
              <a:latin typeface="Arial" charset="0"/>
              <a:cs typeface="Arial" charset="0"/>
            </a:rPr>
            <a:t>集成应用单点登录的功能，方便用户账号的管理</a:t>
          </a:r>
          <a:endParaRPr lang="en-US" altLang="zh-CN" dirty="0" smtClean="0">
            <a:solidFill>
              <a:srgbClr val="002060"/>
            </a:solidFill>
            <a:latin typeface="Arial" charset="0"/>
            <a:cs typeface="Arial" charset="0"/>
          </a:endParaRPr>
        </a:p>
      </dgm:t>
    </dgm:pt>
    <dgm:pt modelId="{EA127247-9BE5-4AC9-B72A-D8714E517E94}" type="parTrans" cxnId="{3E220691-1BC3-43FB-8E6E-DABA4991B34F}">
      <dgm:prSet/>
      <dgm:spPr/>
      <dgm:t>
        <a:bodyPr/>
        <a:lstStyle/>
        <a:p>
          <a:endParaRPr lang="en-US"/>
        </a:p>
      </dgm:t>
    </dgm:pt>
    <dgm:pt modelId="{87E87D48-5B38-427D-85DF-AA0799F71427}" type="sibTrans" cxnId="{3E220691-1BC3-43FB-8E6E-DABA4991B34F}">
      <dgm:prSet/>
      <dgm:spPr/>
      <dgm:t>
        <a:bodyPr/>
        <a:lstStyle/>
        <a:p>
          <a:endParaRPr lang="en-US"/>
        </a:p>
      </dgm:t>
    </dgm:pt>
    <dgm:pt modelId="{13571474-2EA9-4A50-B8C3-B008D82A2BEF}">
      <dgm:prSet/>
      <dgm:spPr/>
      <dgm:t>
        <a:bodyPr/>
        <a:lstStyle/>
        <a:p>
          <a:r>
            <a:rPr lang="zh-CN" altLang="en-US" dirty="0" smtClean="0">
              <a:solidFill>
                <a:schemeClr val="bg1"/>
              </a:solidFill>
              <a:latin typeface="Arial" charset="0"/>
              <a:cs typeface="Arial" charset="0"/>
            </a:rPr>
            <a:t>双因子用户认证</a:t>
          </a:r>
          <a:endParaRPr lang="en-US" altLang="zh-CN" dirty="0" smtClean="0">
            <a:solidFill>
              <a:schemeClr val="bg1"/>
            </a:solidFill>
            <a:latin typeface="Arial" charset="0"/>
            <a:cs typeface="Arial" charset="0"/>
          </a:endParaRPr>
        </a:p>
      </dgm:t>
    </dgm:pt>
    <dgm:pt modelId="{5C37964D-9DAA-4EBF-9F75-BA778DDC9D1B}" type="parTrans" cxnId="{BCF5A816-F31E-45D9-9891-B5BF89658274}">
      <dgm:prSet/>
      <dgm:spPr/>
      <dgm:t>
        <a:bodyPr/>
        <a:lstStyle/>
        <a:p>
          <a:endParaRPr lang="en-US"/>
        </a:p>
      </dgm:t>
    </dgm:pt>
    <dgm:pt modelId="{5B2EE708-A650-4BC4-B98F-DC8A4408190D}" type="sibTrans" cxnId="{BCF5A816-F31E-45D9-9891-B5BF89658274}">
      <dgm:prSet/>
      <dgm:spPr/>
      <dgm:t>
        <a:bodyPr/>
        <a:lstStyle/>
        <a:p>
          <a:endParaRPr lang="en-US"/>
        </a:p>
      </dgm:t>
    </dgm:pt>
    <dgm:pt modelId="{6B0C8176-9B32-4362-8615-B3163653C127}">
      <dgm:prSet/>
      <dgm:spPr/>
      <dgm:t>
        <a:bodyPr/>
        <a:lstStyle/>
        <a:p>
          <a:r>
            <a:rPr lang="zh-CN" altLang="en-US" dirty="0" smtClean="0">
              <a:solidFill>
                <a:srgbClr val="002060"/>
              </a:solidFill>
              <a:latin typeface="Arial" charset="0"/>
              <a:cs typeface="Arial" charset="0"/>
            </a:rPr>
            <a:t>集成智能卡、</a:t>
          </a:r>
          <a:r>
            <a:rPr lang="en-US" altLang="zh-CN" dirty="0" err="1" smtClean="0">
              <a:solidFill>
                <a:srgbClr val="002060"/>
              </a:solidFill>
              <a:latin typeface="Arial" charset="0"/>
              <a:cs typeface="Arial" charset="0"/>
            </a:rPr>
            <a:t>SecurID</a:t>
          </a:r>
          <a:r>
            <a:rPr lang="zh-CN" altLang="en-US" dirty="0" smtClean="0">
              <a:solidFill>
                <a:srgbClr val="002060"/>
              </a:solidFill>
              <a:latin typeface="Arial" charset="0"/>
              <a:cs typeface="Arial" charset="0"/>
            </a:rPr>
            <a:t> 等用户认证机制，可实现与用户账号密码的集成认证</a:t>
          </a:r>
          <a:endParaRPr lang="en-US" altLang="zh-CN" dirty="0" smtClean="0">
            <a:solidFill>
              <a:srgbClr val="002060"/>
            </a:solidFill>
            <a:latin typeface="Arial" charset="0"/>
            <a:cs typeface="Arial" charset="0"/>
          </a:endParaRPr>
        </a:p>
      </dgm:t>
    </dgm:pt>
    <dgm:pt modelId="{2FB4AE18-FFB2-46A7-992B-FD1DE322BD53}" type="parTrans" cxnId="{B1E80A72-D88B-417F-B684-1015290C5B6F}">
      <dgm:prSet/>
      <dgm:spPr/>
      <dgm:t>
        <a:bodyPr/>
        <a:lstStyle/>
        <a:p>
          <a:endParaRPr lang="en-US"/>
        </a:p>
      </dgm:t>
    </dgm:pt>
    <dgm:pt modelId="{2B354CD1-E669-4F99-8A4F-7E47EC01C42B}" type="sibTrans" cxnId="{B1E80A72-D88B-417F-B684-1015290C5B6F}">
      <dgm:prSet/>
      <dgm:spPr/>
      <dgm:t>
        <a:bodyPr/>
        <a:lstStyle/>
        <a:p>
          <a:endParaRPr lang="en-US"/>
        </a:p>
      </dgm:t>
    </dgm:pt>
    <dgm:pt modelId="{A5E91937-A8C3-496C-ABA7-B619EA482220}" type="pres">
      <dgm:prSet presAssocID="{53CDC3F6-1732-4E1C-9988-3E2D8BB1DB55}" presName="Name0" presStyleCnt="0">
        <dgm:presLayoutVars>
          <dgm:dir/>
          <dgm:animLvl val="lvl"/>
          <dgm:resizeHandles val="exact"/>
        </dgm:presLayoutVars>
      </dgm:prSet>
      <dgm:spPr/>
      <dgm:t>
        <a:bodyPr/>
        <a:lstStyle/>
        <a:p>
          <a:endParaRPr lang="en-US"/>
        </a:p>
      </dgm:t>
    </dgm:pt>
    <dgm:pt modelId="{94ABC374-A9F5-4B94-95D0-833961CA3F36}" type="pres">
      <dgm:prSet presAssocID="{B92DC41D-2937-4C0D-AB27-74E676237A84}" presName="linNode" presStyleCnt="0"/>
      <dgm:spPr/>
    </dgm:pt>
    <dgm:pt modelId="{A217B8EE-6318-466D-A444-98D3216252BF}" type="pres">
      <dgm:prSet presAssocID="{B92DC41D-2937-4C0D-AB27-74E676237A84}" presName="parentText" presStyleLbl="node1" presStyleIdx="0" presStyleCnt="6">
        <dgm:presLayoutVars>
          <dgm:chMax val="1"/>
          <dgm:bulletEnabled val="1"/>
        </dgm:presLayoutVars>
      </dgm:prSet>
      <dgm:spPr/>
      <dgm:t>
        <a:bodyPr/>
        <a:lstStyle/>
        <a:p>
          <a:endParaRPr lang="en-US"/>
        </a:p>
      </dgm:t>
    </dgm:pt>
    <dgm:pt modelId="{8E069092-38CC-49D5-8979-7D7AED466BF8}" type="pres">
      <dgm:prSet presAssocID="{B92DC41D-2937-4C0D-AB27-74E676237A84}" presName="descendantText" presStyleLbl="alignAccFollowNode1" presStyleIdx="0" presStyleCnt="6">
        <dgm:presLayoutVars>
          <dgm:bulletEnabled val="1"/>
        </dgm:presLayoutVars>
      </dgm:prSet>
      <dgm:spPr/>
      <dgm:t>
        <a:bodyPr/>
        <a:lstStyle/>
        <a:p>
          <a:endParaRPr lang="en-US"/>
        </a:p>
      </dgm:t>
    </dgm:pt>
    <dgm:pt modelId="{F827C836-7F19-423F-8D5A-6F52AAC56EC6}" type="pres">
      <dgm:prSet presAssocID="{0F0C7F88-625C-463B-B004-0BC3B8D21334}" presName="sp" presStyleCnt="0"/>
      <dgm:spPr/>
    </dgm:pt>
    <dgm:pt modelId="{563F4FDB-EE5B-46B5-834C-136684586E87}" type="pres">
      <dgm:prSet presAssocID="{3CC1F59E-717E-46EF-8785-3FF9FF162C6E}" presName="linNode" presStyleCnt="0"/>
      <dgm:spPr/>
    </dgm:pt>
    <dgm:pt modelId="{15B016DB-7F36-4DA8-845B-4F05BF5F2EC9}" type="pres">
      <dgm:prSet presAssocID="{3CC1F59E-717E-46EF-8785-3FF9FF162C6E}" presName="parentText" presStyleLbl="node1" presStyleIdx="1" presStyleCnt="6">
        <dgm:presLayoutVars>
          <dgm:chMax val="1"/>
          <dgm:bulletEnabled val="1"/>
        </dgm:presLayoutVars>
      </dgm:prSet>
      <dgm:spPr/>
      <dgm:t>
        <a:bodyPr/>
        <a:lstStyle/>
        <a:p>
          <a:endParaRPr lang="en-US"/>
        </a:p>
      </dgm:t>
    </dgm:pt>
    <dgm:pt modelId="{E2897174-57B8-4065-9F83-8FE63D50DAF8}" type="pres">
      <dgm:prSet presAssocID="{3CC1F59E-717E-46EF-8785-3FF9FF162C6E}" presName="descendantText" presStyleLbl="alignAccFollowNode1" presStyleIdx="1" presStyleCnt="6">
        <dgm:presLayoutVars>
          <dgm:bulletEnabled val="1"/>
        </dgm:presLayoutVars>
      </dgm:prSet>
      <dgm:spPr/>
      <dgm:t>
        <a:bodyPr/>
        <a:lstStyle/>
        <a:p>
          <a:endParaRPr lang="en-US"/>
        </a:p>
      </dgm:t>
    </dgm:pt>
    <dgm:pt modelId="{93D8C5B0-C052-4F16-B023-649397832A6F}" type="pres">
      <dgm:prSet presAssocID="{78A14D49-2BB6-46F1-9E33-99CFB8456DC4}" presName="sp" presStyleCnt="0"/>
      <dgm:spPr/>
    </dgm:pt>
    <dgm:pt modelId="{FAEFF5CD-C8AE-41B5-88E3-5DFC7012C768}" type="pres">
      <dgm:prSet presAssocID="{E256807C-BDED-4ABD-ABCF-8DAAE5CA9CDD}" presName="linNode" presStyleCnt="0"/>
      <dgm:spPr/>
    </dgm:pt>
    <dgm:pt modelId="{35CFBBEE-D3BE-447C-9995-2CEA70520931}" type="pres">
      <dgm:prSet presAssocID="{E256807C-BDED-4ABD-ABCF-8DAAE5CA9CDD}" presName="parentText" presStyleLbl="node1" presStyleIdx="2" presStyleCnt="6">
        <dgm:presLayoutVars>
          <dgm:chMax val="1"/>
          <dgm:bulletEnabled val="1"/>
        </dgm:presLayoutVars>
      </dgm:prSet>
      <dgm:spPr/>
      <dgm:t>
        <a:bodyPr/>
        <a:lstStyle/>
        <a:p>
          <a:endParaRPr lang="en-US"/>
        </a:p>
      </dgm:t>
    </dgm:pt>
    <dgm:pt modelId="{4778BC54-F4C1-4258-8B9F-92286E8F6401}" type="pres">
      <dgm:prSet presAssocID="{E256807C-BDED-4ABD-ABCF-8DAAE5CA9CDD}" presName="descendantText" presStyleLbl="alignAccFollowNode1" presStyleIdx="2" presStyleCnt="6">
        <dgm:presLayoutVars>
          <dgm:bulletEnabled val="1"/>
        </dgm:presLayoutVars>
      </dgm:prSet>
      <dgm:spPr/>
      <dgm:t>
        <a:bodyPr/>
        <a:lstStyle/>
        <a:p>
          <a:endParaRPr lang="en-US"/>
        </a:p>
      </dgm:t>
    </dgm:pt>
    <dgm:pt modelId="{99E3490E-40E8-4F1A-91C0-B36CEC43F462}" type="pres">
      <dgm:prSet presAssocID="{F122125B-6224-486C-8661-E20B4BD1A37B}" presName="sp" presStyleCnt="0"/>
      <dgm:spPr/>
    </dgm:pt>
    <dgm:pt modelId="{56E0E85C-0279-4D00-98A5-6A3636892862}" type="pres">
      <dgm:prSet presAssocID="{2A0BDEAA-FCC7-402E-BAAC-C8FA1ACF8D1F}" presName="linNode" presStyleCnt="0"/>
      <dgm:spPr/>
    </dgm:pt>
    <dgm:pt modelId="{6384C266-C88F-4294-932C-EC767E112D98}" type="pres">
      <dgm:prSet presAssocID="{2A0BDEAA-FCC7-402E-BAAC-C8FA1ACF8D1F}" presName="parentText" presStyleLbl="node1" presStyleIdx="3" presStyleCnt="6">
        <dgm:presLayoutVars>
          <dgm:chMax val="1"/>
          <dgm:bulletEnabled val="1"/>
        </dgm:presLayoutVars>
      </dgm:prSet>
      <dgm:spPr/>
      <dgm:t>
        <a:bodyPr/>
        <a:lstStyle/>
        <a:p>
          <a:endParaRPr lang="en-US"/>
        </a:p>
      </dgm:t>
    </dgm:pt>
    <dgm:pt modelId="{973110F5-74F7-4A3B-956A-D8B87DEF0BE4}" type="pres">
      <dgm:prSet presAssocID="{2A0BDEAA-FCC7-402E-BAAC-C8FA1ACF8D1F}" presName="descendantText" presStyleLbl="alignAccFollowNode1" presStyleIdx="3" presStyleCnt="6">
        <dgm:presLayoutVars>
          <dgm:bulletEnabled val="1"/>
        </dgm:presLayoutVars>
      </dgm:prSet>
      <dgm:spPr/>
      <dgm:t>
        <a:bodyPr/>
        <a:lstStyle/>
        <a:p>
          <a:endParaRPr lang="en-US"/>
        </a:p>
      </dgm:t>
    </dgm:pt>
    <dgm:pt modelId="{721E42A7-6578-4B1B-B384-850AF348AC11}" type="pres">
      <dgm:prSet presAssocID="{3F750890-CABE-45CA-B460-0FAA1F8F66E2}" presName="sp" presStyleCnt="0"/>
      <dgm:spPr/>
    </dgm:pt>
    <dgm:pt modelId="{22D7B517-C5B1-42B0-B05E-75E625D99F3F}" type="pres">
      <dgm:prSet presAssocID="{71E25102-9FAD-450C-B3FA-C03186639694}" presName="linNode" presStyleCnt="0"/>
      <dgm:spPr/>
    </dgm:pt>
    <dgm:pt modelId="{02E62B82-6469-45E7-B7D7-917A395EC185}" type="pres">
      <dgm:prSet presAssocID="{71E25102-9FAD-450C-B3FA-C03186639694}" presName="parentText" presStyleLbl="node1" presStyleIdx="4" presStyleCnt="6">
        <dgm:presLayoutVars>
          <dgm:chMax val="1"/>
          <dgm:bulletEnabled val="1"/>
        </dgm:presLayoutVars>
      </dgm:prSet>
      <dgm:spPr/>
      <dgm:t>
        <a:bodyPr/>
        <a:lstStyle/>
        <a:p>
          <a:endParaRPr lang="en-US"/>
        </a:p>
      </dgm:t>
    </dgm:pt>
    <dgm:pt modelId="{7961C9D6-7C35-44A8-AB07-FBE05F2AECBD}" type="pres">
      <dgm:prSet presAssocID="{71E25102-9FAD-450C-B3FA-C03186639694}" presName="descendantText" presStyleLbl="alignAccFollowNode1" presStyleIdx="4" presStyleCnt="6">
        <dgm:presLayoutVars>
          <dgm:bulletEnabled val="1"/>
        </dgm:presLayoutVars>
      </dgm:prSet>
      <dgm:spPr/>
      <dgm:t>
        <a:bodyPr/>
        <a:lstStyle/>
        <a:p>
          <a:endParaRPr lang="en-US"/>
        </a:p>
      </dgm:t>
    </dgm:pt>
    <dgm:pt modelId="{D2DA5E54-7C96-48AC-BDE6-44F21B041807}" type="pres">
      <dgm:prSet presAssocID="{637C3CF3-4083-4EC2-888F-56162518D5AC}" presName="sp" presStyleCnt="0"/>
      <dgm:spPr/>
    </dgm:pt>
    <dgm:pt modelId="{A0357F86-517D-498D-9EA3-60B8DA44E766}" type="pres">
      <dgm:prSet presAssocID="{13571474-2EA9-4A50-B8C3-B008D82A2BEF}" presName="linNode" presStyleCnt="0"/>
      <dgm:spPr/>
    </dgm:pt>
    <dgm:pt modelId="{865D97B4-A133-45AD-9140-21F7E0161624}" type="pres">
      <dgm:prSet presAssocID="{13571474-2EA9-4A50-B8C3-B008D82A2BEF}" presName="parentText" presStyleLbl="node1" presStyleIdx="5" presStyleCnt="6">
        <dgm:presLayoutVars>
          <dgm:chMax val="1"/>
          <dgm:bulletEnabled val="1"/>
        </dgm:presLayoutVars>
      </dgm:prSet>
      <dgm:spPr/>
      <dgm:t>
        <a:bodyPr/>
        <a:lstStyle/>
        <a:p>
          <a:endParaRPr lang="en-US"/>
        </a:p>
      </dgm:t>
    </dgm:pt>
    <dgm:pt modelId="{AC77D84D-62CA-4122-AEFD-29B3A0515E87}" type="pres">
      <dgm:prSet presAssocID="{13571474-2EA9-4A50-B8C3-B008D82A2BEF}" presName="descendantText" presStyleLbl="alignAccFollowNode1" presStyleIdx="5" presStyleCnt="6">
        <dgm:presLayoutVars>
          <dgm:bulletEnabled val="1"/>
        </dgm:presLayoutVars>
      </dgm:prSet>
      <dgm:spPr/>
      <dgm:t>
        <a:bodyPr/>
        <a:lstStyle/>
        <a:p>
          <a:endParaRPr lang="en-US"/>
        </a:p>
      </dgm:t>
    </dgm:pt>
  </dgm:ptLst>
  <dgm:cxnLst>
    <dgm:cxn modelId="{B1E80A72-D88B-417F-B684-1015290C5B6F}" srcId="{13571474-2EA9-4A50-B8C3-B008D82A2BEF}" destId="{6B0C8176-9B32-4362-8615-B3163653C127}" srcOrd="0" destOrd="0" parTransId="{2FB4AE18-FFB2-46A7-992B-FD1DE322BD53}" sibTransId="{2B354CD1-E669-4F99-8A4F-7E47EC01C42B}"/>
    <dgm:cxn modelId="{DC940F90-0DDB-4781-A6CA-B8997D1AAEF9}" type="presOf" srcId="{2A0BDEAA-FCC7-402E-BAAC-C8FA1ACF8D1F}" destId="{6384C266-C88F-4294-932C-EC767E112D98}" srcOrd="0" destOrd="0" presId="urn:microsoft.com/office/officeart/2005/8/layout/vList5"/>
    <dgm:cxn modelId="{64F25224-B950-440D-AABF-D39E4E1CD3AE}" type="presOf" srcId="{E216DA99-B98C-4567-9BF3-ECB253BB3651}" destId="{973110F5-74F7-4A3B-956A-D8B87DEF0BE4}" srcOrd="0" destOrd="0" presId="urn:microsoft.com/office/officeart/2005/8/layout/vList5"/>
    <dgm:cxn modelId="{8408A476-DAD0-431D-A986-44F8A68DE96A}" type="presOf" srcId="{E256807C-BDED-4ABD-ABCF-8DAAE5CA9CDD}" destId="{35CFBBEE-D3BE-447C-9995-2CEA70520931}" srcOrd="0" destOrd="0" presId="urn:microsoft.com/office/officeart/2005/8/layout/vList5"/>
    <dgm:cxn modelId="{0590A35A-8EF8-4D5B-A68B-0825B3F9629B}" type="presOf" srcId="{62C7BAA5-09D1-49EF-9D3E-A628DE053E82}" destId="{4778BC54-F4C1-4258-8B9F-92286E8F6401}" srcOrd="0" destOrd="0" presId="urn:microsoft.com/office/officeart/2005/8/layout/vList5"/>
    <dgm:cxn modelId="{A2F1071E-D522-4E3E-9C29-0A85F4BCF302}" srcId="{53CDC3F6-1732-4E1C-9988-3E2D8BB1DB55}" destId="{2A0BDEAA-FCC7-402E-BAAC-C8FA1ACF8D1F}" srcOrd="3" destOrd="0" parTransId="{E4420D01-AE32-4AA2-868B-06C6F77B83E2}" sibTransId="{3F750890-CABE-45CA-B460-0FAA1F8F66E2}"/>
    <dgm:cxn modelId="{95377D6D-9BEA-42EB-B1BE-CA466578C811}" srcId="{B92DC41D-2937-4C0D-AB27-74E676237A84}" destId="{B69AA254-5274-4838-8B36-FBD29C917041}" srcOrd="0" destOrd="0" parTransId="{E044603B-750F-4E57-A146-22A615A9A00C}" sibTransId="{C577EBB1-20FB-47D6-9A1C-2C26A4A025D3}"/>
    <dgm:cxn modelId="{41CF4CF3-C5AA-474D-8418-9F026B7F2F3A}" type="presOf" srcId="{3CC1F59E-717E-46EF-8785-3FF9FF162C6E}" destId="{15B016DB-7F36-4DA8-845B-4F05BF5F2EC9}" srcOrd="0" destOrd="0" presId="urn:microsoft.com/office/officeart/2005/8/layout/vList5"/>
    <dgm:cxn modelId="{FAC718DF-B471-4848-B98B-42EC02E6F536}" type="presOf" srcId="{E062B234-9C31-473F-A131-DC0FD00A56A0}" destId="{7961C9D6-7C35-44A8-AB07-FBE05F2AECBD}" srcOrd="0" destOrd="0" presId="urn:microsoft.com/office/officeart/2005/8/layout/vList5"/>
    <dgm:cxn modelId="{118E1539-2C84-48CC-BBED-DEA96CF15952}" type="presOf" srcId="{6B0C8176-9B32-4362-8615-B3163653C127}" destId="{AC77D84D-62CA-4122-AEFD-29B3A0515E87}" srcOrd="0" destOrd="0" presId="urn:microsoft.com/office/officeart/2005/8/layout/vList5"/>
    <dgm:cxn modelId="{6A31B597-F6AD-46C9-A130-66D7DD232485}" srcId="{53CDC3F6-1732-4E1C-9988-3E2D8BB1DB55}" destId="{E256807C-BDED-4ABD-ABCF-8DAAE5CA9CDD}" srcOrd="2" destOrd="0" parTransId="{19B6B010-01D5-4AAF-B7B7-11C7D5A24572}" sibTransId="{F122125B-6224-486C-8661-E20B4BD1A37B}"/>
    <dgm:cxn modelId="{B4D0F8AC-8E59-4850-A11F-CDB6B4BC9478}" srcId="{53CDC3F6-1732-4E1C-9988-3E2D8BB1DB55}" destId="{71E25102-9FAD-450C-B3FA-C03186639694}" srcOrd="4" destOrd="0" parTransId="{00D2F313-57D9-4DD8-8951-2AF8A2E6203D}" sibTransId="{637C3CF3-4083-4EC2-888F-56162518D5AC}"/>
    <dgm:cxn modelId="{BACD030A-3447-4FB7-908F-BC5136A4A85F}" srcId="{2A0BDEAA-FCC7-402E-BAAC-C8FA1ACF8D1F}" destId="{E216DA99-B98C-4567-9BF3-ECB253BB3651}" srcOrd="0" destOrd="0" parTransId="{D412B1FA-213D-4A1D-BAEF-53C141308C59}" sibTransId="{40FFEAEF-A3D8-4340-9526-B941FF1FB952}"/>
    <dgm:cxn modelId="{7091919B-BC71-469F-B525-35C518A1D774}" srcId="{3CC1F59E-717E-46EF-8785-3FF9FF162C6E}" destId="{931168D0-346E-4F33-8328-8498C694E256}" srcOrd="0" destOrd="0" parTransId="{1277B30F-2C4F-4E57-974E-A11B2D71E9EE}" sibTransId="{FA8E7975-9B31-4074-AA95-3DF6E454A16E}"/>
    <dgm:cxn modelId="{F8155F77-4185-4A6C-A59E-C413E742C30F}" srcId="{E256807C-BDED-4ABD-ABCF-8DAAE5CA9CDD}" destId="{62C7BAA5-09D1-49EF-9D3E-A628DE053E82}" srcOrd="0" destOrd="0" parTransId="{C86CD8BB-1D12-4EFF-8EB3-B211A5184823}" sibTransId="{04CD0BA4-2BDB-401F-987D-49BE9F89FEB9}"/>
    <dgm:cxn modelId="{1E11E22B-7F6D-4129-A643-7B7B6F1CEDB5}" type="presOf" srcId="{53CDC3F6-1732-4E1C-9988-3E2D8BB1DB55}" destId="{A5E91937-A8C3-496C-ABA7-B619EA482220}" srcOrd="0" destOrd="0" presId="urn:microsoft.com/office/officeart/2005/8/layout/vList5"/>
    <dgm:cxn modelId="{0EFA0414-CCC5-4300-B4BE-18DCF87277D4}" srcId="{53CDC3F6-1732-4E1C-9988-3E2D8BB1DB55}" destId="{B92DC41D-2937-4C0D-AB27-74E676237A84}" srcOrd="0" destOrd="0" parTransId="{6A120048-4093-46A3-AB4C-EDEA1AE2CA25}" sibTransId="{0F0C7F88-625C-463B-B004-0BC3B8D21334}"/>
    <dgm:cxn modelId="{533CFB62-4731-46EC-8B29-2E6FA8018979}" type="presOf" srcId="{B69AA254-5274-4838-8B36-FBD29C917041}" destId="{8E069092-38CC-49D5-8979-7D7AED466BF8}" srcOrd="0" destOrd="0" presId="urn:microsoft.com/office/officeart/2005/8/layout/vList5"/>
    <dgm:cxn modelId="{28C18180-6DCA-4136-86B9-BE2A63B254AA}" type="presOf" srcId="{931168D0-346E-4F33-8328-8498C694E256}" destId="{E2897174-57B8-4065-9F83-8FE63D50DAF8}" srcOrd="0" destOrd="0" presId="urn:microsoft.com/office/officeart/2005/8/layout/vList5"/>
    <dgm:cxn modelId="{3E220691-1BC3-43FB-8E6E-DABA4991B34F}" srcId="{71E25102-9FAD-450C-B3FA-C03186639694}" destId="{E062B234-9C31-473F-A131-DC0FD00A56A0}" srcOrd="0" destOrd="0" parTransId="{EA127247-9BE5-4AC9-B72A-D8714E517E94}" sibTransId="{87E87D48-5B38-427D-85DF-AA0799F71427}"/>
    <dgm:cxn modelId="{E811CA0E-1C49-4856-962A-A76ADA252F0E}" type="presOf" srcId="{13571474-2EA9-4A50-B8C3-B008D82A2BEF}" destId="{865D97B4-A133-45AD-9140-21F7E0161624}" srcOrd="0" destOrd="0" presId="urn:microsoft.com/office/officeart/2005/8/layout/vList5"/>
    <dgm:cxn modelId="{26AFDE88-D70D-43CC-877C-36D5C95C4F9C}" type="presOf" srcId="{71E25102-9FAD-450C-B3FA-C03186639694}" destId="{02E62B82-6469-45E7-B7D7-917A395EC185}" srcOrd="0" destOrd="0" presId="urn:microsoft.com/office/officeart/2005/8/layout/vList5"/>
    <dgm:cxn modelId="{843E756A-17DE-43E0-90E3-35A3CAED3D58}" type="presOf" srcId="{B92DC41D-2937-4C0D-AB27-74E676237A84}" destId="{A217B8EE-6318-466D-A444-98D3216252BF}" srcOrd="0" destOrd="0" presId="urn:microsoft.com/office/officeart/2005/8/layout/vList5"/>
    <dgm:cxn modelId="{31EE1AD6-010A-4DAB-89E3-CFC8F7FD6C45}" srcId="{53CDC3F6-1732-4E1C-9988-3E2D8BB1DB55}" destId="{3CC1F59E-717E-46EF-8785-3FF9FF162C6E}" srcOrd="1" destOrd="0" parTransId="{0D8AF6B9-C94B-498D-82B4-6DF4A3F196EC}" sibTransId="{78A14D49-2BB6-46F1-9E33-99CFB8456DC4}"/>
    <dgm:cxn modelId="{BCF5A816-F31E-45D9-9891-B5BF89658274}" srcId="{53CDC3F6-1732-4E1C-9988-3E2D8BB1DB55}" destId="{13571474-2EA9-4A50-B8C3-B008D82A2BEF}" srcOrd="5" destOrd="0" parTransId="{5C37964D-9DAA-4EBF-9F75-BA778DDC9D1B}" sibTransId="{5B2EE708-A650-4BC4-B98F-DC8A4408190D}"/>
    <dgm:cxn modelId="{A1A9088A-DFD4-4D4D-A48C-FB5F8EA88362}" type="presParOf" srcId="{A5E91937-A8C3-496C-ABA7-B619EA482220}" destId="{94ABC374-A9F5-4B94-95D0-833961CA3F36}" srcOrd="0" destOrd="0" presId="urn:microsoft.com/office/officeart/2005/8/layout/vList5"/>
    <dgm:cxn modelId="{DBEE565C-591C-4E45-953E-D91CF3D49C7A}" type="presParOf" srcId="{94ABC374-A9F5-4B94-95D0-833961CA3F36}" destId="{A217B8EE-6318-466D-A444-98D3216252BF}" srcOrd="0" destOrd="0" presId="urn:microsoft.com/office/officeart/2005/8/layout/vList5"/>
    <dgm:cxn modelId="{C61B41AC-9888-4CBC-B50D-6693E24483F4}" type="presParOf" srcId="{94ABC374-A9F5-4B94-95D0-833961CA3F36}" destId="{8E069092-38CC-49D5-8979-7D7AED466BF8}" srcOrd="1" destOrd="0" presId="urn:microsoft.com/office/officeart/2005/8/layout/vList5"/>
    <dgm:cxn modelId="{07489227-B849-4367-8E03-5A4B7541BE73}" type="presParOf" srcId="{A5E91937-A8C3-496C-ABA7-B619EA482220}" destId="{F827C836-7F19-423F-8D5A-6F52AAC56EC6}" srcOrd="1" destOrd="0" presId="urn:microsoft.com/office/officeart/2005/8/layout/vList5"/>
    <dgm:cxn modelId="{056C6172-9326-4B42-A43E-3B03F36608E5}" type="presParOf" srcId="{A5E91937-A8C3-496C-ABA7-B619EA482220}" destId="{563F4FDB-EE5B-46B5-834C-136684586E87}" srcOrd="2" destOrd="0" presId="urn:microsoft.com/office/officeart/2005/8/layout/vList5"/>
    <dgm:cxn modelId="{277BC807-33EC-4C7F-AA1A-3C04A1A083DD}" type="presParOf" srcId="{563F4FDB-EE5B-46B5-834C-136684586E87}" destId="{15B016DB-7F36-4DA8-845B-4F05BF5F2EC9}" srcOrd="0" destOrd="0" presId="urn:microsoft.com/office/officeart/2005/8/layout/vList5"/>
    <dgm:cxn modelId="{6D3EF993-6272-49E9-BD65-AA1A7BA5313C}" type="presParOf" srcId="{563F4FDB-EE5B-46B5-834C-136684586E87}" destId="{E2897174-57B8-4065-9F83-8FE63D50DAF8}" srcOrd="1" destOrd="0" presId="urn:microsoft.com/office/officeart/2005/8/layout/vList5"/>
    <dgm:cxn modelId="{C6392E20-E106-4829-B25A-143E223B07C3}" type="presParOf" srcId="{A5E91937-A8C3-496C-ABA7-B619EA482220}" destId="{93D8C5B0-C052-4F16-B023-649397832A6F}" srcOrd="3" destOrd="0" presId="urn:microsoft.com/office/officeart/2005/8/layout/vList5"/>
    <dgm:cxn modelId="{27356F73-0492-4F8C-9A61-C9DEA131311E}" type="presParOf" srcId="{A5E91937-A8C3-496C-ABA7-B619EA482220}" destId="{FAEFF5CD-C8AE-41B5-88E3-5DFC7012C768}" srcOrd="4" destOrd="0" presId="urn:microsoft.com/office/officeart/2005/8/layout/vList5"/>
    <dgm:cxn modelId="{FA5020FA-274D-4E63-A814-2DAAA9733358}" type="presParOf" srcId="{FAEFF5CD-C8AE-41B5-88E3-5DFC7012C768}" destId="{35CFBBEE-D3BE-447C-9995-2CEA70520931}" srcOrd="0" destOrd="0" presId="urn:microsoft.com/office/officeart/2005/8/layout/vList5"/>
    <dgm:cxn modelId="{49CFCF86-144E-4381-9F96-08F7FC24BB5E}" type="presParOf" srcId="{FAEFF5CD-C8AE-41B5-88E3-5DFC7012C768}" destId="{4778BC54-F4C1-4258-8B9F-92286E8F6401}" srcOrd="1" destOrd="0" presId="urn:microsoft.com/office/officeart/2005/8/layout/vList5"/>
    <dgm:cxn modelId="{ABB33BB6-2C0E-46F9-9F74-5E2308174A20}" type="presParOf" srcId="{A5E91937-A8C3-496C-ABA7-B619EA482220}" destId="{99E3490E-40E8-4F1A-91C0-B36CEC43F462}" srcOrd="5" destOrd="0" presId="urn:microsoft.com/office/officeart/2005/8/layout/vList5"/>
    <dgm:cxn modelId="{FC15C440-D0C4-42ED-AF03-BB1A4632E588}" type="presParOf" srcId="{A5E91937-A8C3-496C-ABA7-B619EA482220}" destId="{56E0E85C-0279-4D00-98A5-6A3636892862}" srcOrd="6" destOrd="0" presId="urn:microsoft.com/office/officeart/2005/8/layout/vList5"/>
    <dgm:cxn modelId="{26C02857-5617-4916-9F3D-A8B25661441D}" type="presParOf" srcId="{56E0E85C-0279-4D00-98A5-6A3636892862}" destId="{6384C266-C88F-4294-932C-EC767E112D98}" srcOrd="0" destOrd="0" presId="urn:microsoft.com/office/officeart/2005/8/layout/vList5"/>
    <dgm:cxn modelId="{A7791FD1-AA65-47F1-B82C-6166E261FE18}" type="presParOf" srcId="{56E0E85C-0279-4D00-98A5-6A3636892862}" destId="{973110F5-74F7-4A3B-956A-D8B87DEF0BE4}" srcOrd="1" destOrd="0" presId="urn:microsoft.com/office/officeart/2005/8/layout/vList5"/>
    <dgm:cxn modelId="{F7CB1720-DBE9-48B0-9F28-27B5337BDAD6}" type="presParOf" srcId="{A5E91937-A8C3-496C-ABA7-B619EA482220}" destId="{721E42A7-6578-4B1B-B384-850AF348AC11}" srcOrd="7" destOrd="0" presId="urn:microsoft.com/office/officeart/2005/8/layout/vList5"/>
    <dgm:cxn modelId="{7DD38A77-CAA9-4EB7-9CF0-A52EC24DF994}" type="presParOf" srcId="{A5E91937-A8C3-496C-ABA7-B619EA482220}" destId="{22D7B517-C5B1-42B0-B05E-75E625D99F3F}" srcOrd="8" destOrd="0" presId="urn:microsoft.com/office/officeart/2005/8/layout/vList5"/>
    <dgm:cxn modelId="{D0976464-3065-4BF0-BB40-D9FDE1FB0EFA}" type="presParOf" srcId="{22D7B517-C5B1-42B0-B05E-75E625D99F3F}" destId="{02E62B82-6469-45E7-B7D7-917A395EC185}" srcOrd="0" destOrd="0" presId="urn:microsoft.com/office/officeart/2005/8/layout/vList5"/>
    <dgm:cxn modelId="{AAAB4F4F-301E-4A4B-A377-C387E06AC5A2}" type="presParOf" srcId="{22D7B517-C5B1-42B0-B05E-75E625D99F3F}" destId="{7961C9D6-7C35-44A8-AB07-FBE05F2AECBD}" srcOrd="1" destOrd="0" presId="urn:microsoft.com/office/officeart/2005/8/layout/vList5"/>
    <dgm:cxn modelId="{99B55F5D-9B4C-4F4A-883C-6849F9DC7CC1}" type="presParOf" srcId="{A5E91937-A8C3-496C-ABA7-B619EA482220}" destId="{D2DA5E54-7C96-48AC-BDE6-44F21B041807}" srcOrd="9" destOrd="0" presId="urn:microsoft.com/office/officeart/2005/8/layout/vList5"/>
    <dgm:cxn modelId="{D5F5A851-6963-437D-914A-3C59A48DC03F}" type="presParOf" srcId="{A5E91937-A8C3-496C-ABA7-B619EA482220}" destId="{A0357F86-517D-498D-9EA3-60B8DA44E766}" srcOrd="10" destOrd="0" presId="urn:microsoft.com/office/officeart/2005/8/layout/vList5"/>
    <dgm:cxn modelId="{C64CB01B-5738-44A2-A998-80305710E2C5}" type="presParOf" srcId="{A0357F86-517D-498D-9EA3-60B8DA44E766}" destId="{865D97B4-A133-45AD-9140-21F7E0161624}" srcOrd="0" destOrd="0" presId="urn:microsoft.com/office/officeart/2005/8/layout/vList5"/>
    <dgm:cxn modelId="{2114E6AA-234E-4C80-A558-204DAAF2F0A3}" type="presParOf" srcId="{A0357F86-517D-498D-9EA3-60B8DA44E766}" destId="{AC77D84D-62CA-4122-AEFD-29B3A0515E87}"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069092-38CC-49D5-8979-7D7AED466BF8}">
      <dsp:nvSpPr>
        <dsp:cNvPr id="0" name=""/>
        <dsp:cNvSpPr/>
      </dsp:nvSpPr>
      <dsp:spPr>
        <a:xfrm rot="5400000">
          <a:off x="5092727" y="-2231102"/>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ea typeface="仿宋_GB2312" pitchFamily="49" charset="-122"/>
              <a:cs typeface="Arial" charset="0"/>
            </a:rPr>
            <a:t>仅传输键盘、鼠标、打印等信息及屏幕变化信息，不传输业务数据</a:t>
          </a:r>
          <a:endParaRPr lang="en-US" altLang="zh-CN" sz="1100" kern="1200" dirty="0" smtClean="0">
            <a:solidFill>
              <a:srgbClr val="002060"/>
            </a:solidFill>
            <a:latin typeface="Arial" charset="0"/>
            <a:ea typeface="仿宋_GB2312" pitchFamily="49" charset="-122"/>
            <a:cs typeface="Arial" charset="0"/>
          </a:endParaRPr>
        </a:p>
      </dsp:txBody>
      <dsp:txXfrm rot="-5400000">
        <a:off x="2807932" y="74307"/>
        <a:ext cx="4971265" cy="381060"/>
      </dsp:txXfrm>
    </dsp:sp>
    <dsp:sp modelId="{A217B8EE-6318-466D-A444-98D3216252BF}">
      <dsp:nvSpPr>
        <dsp:cNvPr id="0" name=""/>
        <dsp:cNvSpPr/>
      </dsp:nvSpPr>
      <dsp:spPr>
        <a:xfrm>
          <a:off x="0" y="906"/>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传输协议 </a:t>
          </a:r>
          <a:r>
            <a:rPr lang="en-US" altLang="zh-CN" sz="2000" kern="1200" dirty="0" smtClean="0">
              <a:solidFill>
                <a:schemeClr val="bg1"/>
              </a:solidFill>
              <a:latin typeface="Arial" charset="0"/>
              <a:cs typeface="Arial" charset="0"/>
            </a:rPr>
            <a:t>ICA</a:t>
          </a:r>
          <a:r>
            <a:rPr lang="zh-CN" altLang="en-US" sz="2000" kern="1200" dirty="0" smtClean="0">
              <a:solidFill>
                <a:schemeClr val="bg1"/>
              </a:solidFill>
              <a:latin typeface="Arial" charset="0"/>
              <a:cs typeface="Arial" charset="0"/>
            </a:rPr>
            <a:t> 的安全性</a:t>
          </a:r>
          <a:endParaRPr lang="en-US" sz="2000" kern="1200" dirty="0">
            <a:solidFill>
              <a:schemeClr val="bg1"/>
            </a:solidFill>
          </a:endParaRPr>
        </a:p>
      </dsp:txBody>
      <dsp:txXfrm>
        <a:off x="25768" y="26674"/>
        <a:ext cx="2756396" cy="476324"/>
      </dsp:txXfrm>
    </dsp:sp>
    <dsp:sp modelId="{E2897174-57B8-4065-9F83-8FE63D50DAF8}">
      <dsp:nvSpPr>
        <dsp:cNvPr id="0" name=""/>
        <dsp:cNvSpPr/>
      </dsp:nvSpPr>
      <dsp:spPr>
        <a:xfrm rot="5400000">
          <a:off x="5092727" y="-1676849"/>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cs typeface="Arial" charset="0"/>
            </a:rPr>
            <a:t>记录用户操作的实时状态“录像”，以便于审计和监管</a:t>
          </a:r>
          <a:endParaRPr lang="en-US" altLang="zh-CN" sz="1100" kern="1200" dirty="0" smtClean="0">
            <a:solidFill>
              <a:srgbClr val="002060"/>
            </a:solidFill>
            <a:latin typeface="Arial" charset="0"/>
            <a:cs typeface="Arial" charset="0"/>
          </a:endParaRPr>
        </a:p>
      </dsp:txBody>
      <dsp:txXfrm rot="-5400000">
        <a:off x="2807932" y="628560"/>
        <a:ext cx="4971265" cy="381060"/>
      </dsp:txXfrm>
    </dsp:sp>
    <dsp:sp modelId="{15B016DB-7F36-4DA8-845B-4F05BF5F2EC9}">
      <dsp:nvSpPr>
        <dsp:cNvPr id="0" name=""/>
        <dsp:cNvSpPr/>
      </dsp:nvSpPr>
      <dsp:spPr>
        <a:xfrm>
          <a:off x="0" y="555160"/>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审计操作录像</a:t>
          </a:r>
          <a:endParaRPr lang="en-US" altLang="zh-CN" sz="2000" kern="1200" dirty="0" smtClean="0">
            <a:solidFill>
              <a:schemeClr val="bg1"/>
            </a:solidFill>
            <a:latin typeface="Arial" charset="0"/>
            <a:cs typeface="Arial" charset="0"/>
          </a:endParaRPr>
        </a:p>
      </dsp:txBody>
      <dsp:txXfrm>
        <a:off x="25768" y="580928"/>
        <a:ext cx="2756396" cy="476324"/>
      </dsp:txXfrm>
    </dsp:sp>
    <dsp:sp modelId="{4778BC54-F4C1-4258-8B9F-92286E8F6401}">
      <dsp:nvSpPr>
        <dsp:cNvPr id="0" name=""/>
        <dsp:cNvSpPr/>
      </dsp:nvSpPr>
      <dsp:spPr>
        <a:xfrm rot="5400000">
          <a:off x="5092727" y="-1122595"/>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cs typeface="Arial" charset="0"/>
            </a:rPr>
            <a:t>提供集成的 </a:t>
          </a:r>
          <a:r>
            <a:rPr lang="en-US" altLang="zh-CN" sz="1100" kern="1200" dirty="0" smtClean="0">
              <a:solidFill>
                <a:srgbClr val="002060"/>
              </a:solidFill>
              <a:latin typeface="Arial" charset="0"/>
              <a:cs typeface="Arial" charset="0"/>
            </a:rPr>
            <a:t>SSL</a:t>
          </a:r>
          <a:r>
            <a:rPr lang="zh-CN" altLang="en-US" sz="1100" kern="1200" dirty="0" smtClean="0">
              <a:solidFill>
                <a:srgbClr val="002060"/>
              </a:solidFill>
              <a:latin typeface="Arial" charset="0"/>
              <a:cs typeface="Arial" charset="0"/>
            </a:rPr>
            <a:t> </a:t>
          </a:r>
          <a:r>
            <a:rPr lang="en-US" altLang="zh-CN" sz="1100" kern="1200" dirty="0" smtClean="0">
              <a:solidFill>
                <a:srgbClr val="002060"/>
              </a:solidFill>
              <a:latin typeface="Arial" charset="0"/>
              <a:cs typeface="Arial" charset="0"/>
            </a:rPr>
            <a:t>VPN</a:t>
          </a:r>
          <a:r>
            <a:rPr lang="zh-CN" altLang="en-US" sz="1100" kern="1200" dirty="0" smtClean="0">
              <a:solidFill>
                <a:srgbClr val="002060"/>
              </a:solidFill>
              <a:latin typeface="Arial" charset="0"/>
              <a:cs typeface="Arial" charset="0"/>
            </a:rPr>
            <a:t> 方案</a:t>
          </a:r>
          <a:r>
            <a:rPr lang="en-US" altLang="zh-CN" sz="1100" kern="1200" dirty="0" smtClean="0">
              <a:solidFill>
                <a:srgbClr val="002060"/>
              </a:solidFill>
              <a:latin typeface="Arial" charset="0"/>
              <a:cs typeface="Arial" charset="0"/>
            </a:rPr>
            <a:t> </a:t>
          </a:r>
        </a:p>
      </dsp:txBody>
      <dsp:txXfrm rot="-5400000">
        <a:off x="2807932" y="1182814"/>
        <a:ext cx="4971265" cy="381060"/>
      </dsp:txXfrm>
    </dsp:sp>
    <dsp:sp modelId="{35CFBBEE-D3BE-447C-9995-2CEA70520931}">
      <dsp:nvSpPr>
        <dsp:cNvPr id="0" name=""/>
        <dsp:cNvSpPr/>
      </dsp:nvSpPr>
      <dsp:spPr>
        <a:xfrm>
          <a:off x="0" y="1109413"/>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安全的应用访问</a:t>
          </a:r>
          <a:endParaRPr lang="en-US" altLang="zh-CN" sz="2000" kern="1200" dirty="0" smtClean="0">
            <a:solidFill>
              <a:schemeClr val="bg1"/>
            </a:solidFill>
            <a:latin typeface="Arial" charset="0"/>
            <a:cs typeface="Arial" charset="0"/>
          </a:endParaRPr>
        </a:p>
      </dsp:txBody>
      <dsp:txXfrm>
        <a:off x="25768" y="1135181"/>
        <a:ext cx="2756396" cy="476324"/>
      </dsp:txXfrm>
    </dsp:sp>
    <dsp:sp modelId="{973110F5-74F7-4A3B-956A-D8B87DEF0BE4}">
      <dsp:nvSpPr>
        <dsp:cNvPr id="0" name=""/>
        <dsp:cNvSpPr/>
      </dsp:nvSpPr>
      <dsp:spPr>
        <a:xfrm rot="5400000">
          <a:off x="5092727" y="-568342"/>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cs typeface="Arial" charset="0"/>
            </a:rPr>
            <a:t>可实现细粒度的访问策略控制</a:t>
          </a:r>
          <a:endParaRPr lang="en-US" sz="1100" kern="1200" dirty="0"/>
        </a:p>
      </dsp:txBody>
      <dsp:txXfrm rot="-5400000">
        <a:off x="2807932" y="1737067"/>
        <a:ext cx="4971265" cy="381060"/>
      </dsp:txXfrm>
    </dsp:sp>
    <dsp:sp modelId="{6384C266-C88F-4294-932C-EC767E112D98}">
      <dsp:nvSpPr>
        <dsp:cNvPr id="0" name=""/>
        <dsp:cNvSpPr/>
      </dsp:nvSpPr>
      <dsp:spPr>
        <a:xfrm>
          <a:off x="0" y="1663667"/>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策略化控制</a:t>
          </a:r>
          <a:endParaRPr lang="en-US" altLang="zh-CN" sz="2000" kern="1200" dirty="0" smtClean="0">
            <a:solidFill>
              <a:schemeClr val="bg1"/>
            </a:solidFill>
            <a:latin typeface="Arial" charset="0"/>
            <a:cs typeface="Arial" charset="0"/>
          </a:endParaRPr>
        </a:p>
      </dsp:txBody>
      <dsp:txXfrm>
        <a:off x="25768" y="1689435"/>
        <a:ext cx="2756396" cy="476324"/>
      </dsp:txXfrm>
    </dsp:sp>
    <dsp:sp modelId="{7961C9D6-7C35-44A8-AB07-FBE05F2AECBD}">
      <dsp:nvSpPr>
        <dsp:cNvPr id="0" name=""/>
        <dsp:cNvSpPr/>
      </dsp:nvSpPr>
      <dsp:spPr>
        <a:xfrm rot="5400000">
          <a:off x="5092727" y="-14088"/>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cs typeface="Arial" charset="0"/>
            </a:rPr>
            <a:t>集成应用单点登录的功能，方便用户账号的管理</a:t>
          </a:r>
          <a:endParaRPr lang="en-US" altLang="zh-CN" sz="1100" kern="1200" dirty="0" smtClean="0">
            <a:solidFill>
              <a:srgbClr val="002060"/>
            </a:solidFill>
            <a:latin typeface="Arial" charset="0"/>
            <a:cs typeface="Arial" charset="0"/>
          </a:endParaRPr>
        </a:p>
      </dsp:txBody>
      <dsp:txXfrm rot="-5400000">
        <a:off x="2807932" y="2291321"/>
        <a:ext cx="4971265" cy="381060"/>
      </dsp:txXfrm>
    </dsp:sp>
    <dsp:sp modelId="{02E62B82-6469-45E7-B7D7-917A395EC185}">
      <dsp:nvSpPr>
        <dsp:cNvPr id="0" name=""/>
        <dsp:cNvSpPr/>
      </dsp:nvSpPr>
      <dsp:spPr>
        <a:xfrm>
          <a:off x="0" y="2217921"/>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应用的单点登录</a:t>
          </a:r>
          <a:endParaRPr lang="en-US" sz="2000" kern="1200" dirty="0">
            <a:solidFill>
              <a:schemeClr val="bg1"/>
            </a:solidFill>
          </a:endParaRPr>
        </a:p>
      </dsp:txBody>
      <dsp:txXfrm>
        <a:off x="25768" y="2243689"/>
        <a:ext cx="2756396" cy="476324"/>
      </dsp:txXfrm>
    </dsp:sp>
    <dsp:sp modelId="{AC77D84D-62CA-4122-AEFD-29B3A0515E87}">
      <dsp:nvSpPr>
        <dsp:cNvPr id="0" name=""/>
        <dsp:cNvSpPr/>
      </dsp:nvSpPr>
      <dsp:spPr>
        <a:xfrm rot="5400000">
          <a:off x="5092727" y="540165"/>
          <a:ext cx="422288" cy="49918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zh-CN" altLang="en-US" sz="1100" kern="1200" dirty="0" smtClean="0">
              <a:solidFill>
                <a:srgbClr val="002060"/>
              </a:solidFill>
              <a:latin typeface="Arial" charset="0"/>
              <a:cs typeface="Arial" charset="0"/>
            </a:rPr>
            <a:t>集成智能卡、</a:t>
          </a:r>
          <a:r>
            <a:rPr lang="en-US" altLang="zh-CN" sz="1100" kern="1200" dirty="0" err="1" smtClean="0">
              <a:solidFill>
                <a:srgbClr val="002060"/>
              </a:solidFill>
              <a:latin typeface="Arial" charset="0"/>
              <a:cs typeface="Arial" charset="0"/>
            </a:rPr>
            <a:t>SecurID</a:t>
          </a:r>
          <a:r>
            <a:rPr lang="zh-CN" altLang="en-US" sz="1100" kern="1200" dirty="0" smtClean="0">
              <a:solidFill>
                <a:srgbClr val="002060"/>
              </a:solidFill>
              <a:latin typeface="Arial" charset="0"/>
              <a:cs typeface="Arial" charset="0"/>
            </a:rPr>
            <a:t> 等用户认证机制，可实现与用户账号密码的集成认证</a:t>
          </a:r>
          <a:endParaRPr lang="en-US" altLang="zh-CN" sz="1100" kern="1200" dirty="0" smtClean="0">
            <a:solidFill>
              <a:srgbClr val="002060"/>
            </a:solidFill>
            <a:latin typeface="Arial" charset="0"/>
            <a:cs typeface="Arial" charset="0"/>
          </a:endParaRPr>
        </a:p>
      </dsp:txBody>
      <dsp:txXfrm rot="-5400000">
        <a:off x="2807932" y="2845574"/>
        <a:ext cx="4971265" cy="381060"/>
      </dsp:txXfrm>
    </dsp:sp>
    <dsp:sp modelId="{865D97B4-A133-45AD-9140-21F7E0161624}">
      <dsp:nvSpPr>
        <dsp:cNvPr id="0" name=""/>
        <dsp:cNvSpPr/>
      </dsp:nvSpPr>
      <dsp:spPr>
        <a:xfrm>
          <a:off x="0" y="2772174"/>
          <a:ext cx="2807932" cy="5278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CN" altLang="en-US" sz="2000" kern="1200" dirty="0" smtClean="0">
              <a:solidFill>
                <a:schemeClr val="bg1"/>
              </a:solidFill>
              <a:latin typeface="Arial" charset="0"/>
              <a:cs typeface="Arial" charset="0"/>
            </a:rPr>
            <a:t>双因子用户认证</a:t>
          </a:r>
          <a:endParaRPr lang="en-US" altLang="zh-CN" sz="2000" kern="1200" dirty="0" smtClean="0">
            <a:solidFill>
              <a:schemeClr val="bg1"/>
            </a:solidFill>
            <a:latin typeface="Arial" charset="0"/>
            <a:cs typeface="Arial" charset="0"/>
          </a:endParaRPr>
        </a:p>
      </dsp:txBody>
      <dsp:txXfrm>
        <a:off x="25768" y="2797942"/>
        <a:ext cx="2756396" cy="47632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latin typeface="Arial" charset="0"/>
                <a:cs typeface="Arial" charset="0"/>
              </a:defRPr>
            </a:lvl1pPr>
          </a:lstStyle>
          <a:p>
            <a:pPr>
              <a:defRPr/>
            </a:pPr>
            <a:endParaRPr lang="zh-CN" altLang="en-US"/>
          </a:p>
        </p:txBody>
      </p:sp>
      <p:sp>
        <p:nvSpPr>
          <p:cNvPr id="9933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cs typeface="Arial" charset="0"/>
              </a:defRPr>
            </a:lvl1pPr>
          </a:lstStyle>
          <a:p>
            <a:pPr>
              <a:defRPr/>
            </a:pPr>
            <a:fld id="{A40D64AD-4347-4255-B374-A026D1C37DA5}" type="datetimeFigureOut">
              <a:rPr lang="zh-CN" altLang="en-US"/>
              <a:pPr>
                <a:defRPr/>
              </a:pPr>
              <a:t>2012/1/13</a:t>
            </a:fld>
            <a:endParaRPr lang="en-US" altLang="zh-CN"/>
          </a:p>
        </p:txBody>
      </p:sp>
      <p:sp>
        <p:nvSpPr>
          <p:cNvPr id="9933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latin typeface="Arial" charset="0"/>
                <a:cs typeface="Arial" charset="0"/>
              </a:defRPr>
            </a:lvl1pPr>
          </a:lstStyle>
          <a:p>
            <a:pPr>
              <a:defRPr/>
            </a:pPr>
            <a:endParaRPr lang="en-US" altLang="zh-CN"/>
          </a:p>
        </p:txBody>
      </p:sp>
      <p:sp>
        <p:nvSpPr>
          <p:cNvPr id="9933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cs typeface="Arial" charset="0"/>
              </a:defRPr>
            </a:lvl1pPr>
          </a:lstStyle>
          <a:p>
            <a:pPr>
              <a:defRPr/>
            </a:pPr>
            <a:fld id="{BD2914CE-10AB-4673-B787-71642CA8B07E}" type="slidenum">
              <a:rPr lang="zh-CN" altLang="en-US"/>
              <a:pPr>
                <a:defRPr/>
              </a:pPr>
              <a:t>‹#›</a:t>
            </a:fld>
            <a:endParaRPr lang="en-US" altLang="zh-CN"/>
          </a:p>
        </p:txBody>
      </p:sp>
    </p:spTree>
    <p:extLst>
      <p:ext uri="{BB962C8B-B14F-4D97-AF65-F5344CB8AC3E}">
        <p14:creationId xmlns:p14="http://schemas.microsoft.com/office/powerpoint/2010/main" val="29077148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14172" eaLnBrk="1" fontAlgn="auto" hangingPunct="1">
              <a:spcBef>
                <a:spcPts val="0"/>
              </a:spcBef>
              <a:spcAft>
                <a:spcPts val="0"/>
              </a:spcAft>
              <a:defRPr sz="1200">
                <a:solidFill>
                  <a:schemeClr val="tx1"/>
                </a:solidFill>
                <a:latin typeface="+mn-lt"/>
                <a:ea typeface="+mn-ea"/>
                <a:cs typeface="+mn-cs"/>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14172" eaLnBrk="1" fontAlgn="auto" hangingPunct="1">
              <a:spcBef>
                <a:spcPts val="0"/>
              </a:spcBef>
              <a:spcAft>
                <a:spcPts val="0"/>
              </a:spcAft>
              <a:defRPr sz="1200">
                <a:solidFill>
                  <a:schemeClr val="tx1"/>
                </a:solidFill>
                <a:latin typeface="+mn-lt"/>
                <a:ea typeface="+mn-ea"/>
                <a:cs typeface="+mn-cs"/>
              </a:defRPr>
            </a:lvl1pPr>
          </a:lstStyle>
          <a:p>
            <a:pPr>
              <a:defRPr/>
            </a:pPr>
            <a:fld id="{417EE31A-2E27-49E6-BFA7-C780225A0B52}" type="datetimeFigureOut">
              <a:rPr lang="zh-CN" altLang="en-US"/>
              <a:pPr>
                <a:defRPr/>
              </a:pPr>
              <a:t>2012/1/13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14172" eaLnBrk="1" fontAlgn="auto" hangingPunct="1">
              <a:spcBef>
                <a:spcPts val="0"/>
              </a:spcBef>
              <a:spcAft>
                <a:spcPts val="0"/>
              </a:spcAft>
              <a:defRPr sz="1200">
                <a:solidFill>
                  <a:schemeClr val="tx1"/>
                </a:solidFill>
                <a:latin typeface="+mn-lt"/>
                <a:ea typeface="+mn-ea"/>
                <a:cs typeface="+mn-cs"/>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14172" eaLnBrk="1" fontAlgn="auto" hangingPunct="1">
              <a:spcBef>
                <a:spcPts val="0"/>
              </a:spcBef>
              <a:spcAft>
                <a:spcPts val="0"/>
              </a:spcAft>
              <a:defRPr sz="1200">
                <a:solidFill>
                  <a:schemeClr val="tx1"/>
                </a:solidFill>
                <a:latin typeface="+mn-lt"/>
                <a:ea typeface="+mn-ea"/>
                <a:cs typeface="+mn-cs"/>
              </a:defRPr>
            </a:lvl1pPr>
          </a:lstStyle>
          <a:p>
            <a:pPr>
              <a:defRPr/>
            </a:pPr>
            <a:fld id="{D94A28F7-052A-4611-9089-7FF3741CE2B2}" type="slidenum">
              <a:rPr lang="zh-CN" altLang="en-US"/>
              <a:pPr>
                <a:defRPr/>
              </a:pPr>
              <a:t>‹#›</a:t>
            </a:fld>
            <a:endParaRPr lang="zh-CN" altLang="en-US"/>
          </a:p>
        </p:txBody>
      </p:sp>
    </p:spTree>
    <p:extLst>
      <p:ext uri="{BB962C8B-B14F-4D97-AF65-F5344CB8AC3E}">
        <p14:creationId xmlns:p14="http://schemas.microsoft.com/office/powerpoint/2010/main" val="640991287"/>
      </p:ext>
    </p:extLst>
  </p:cSld>
  <p:clrMap bg1="lt1" tx1="dk1" bg2="lt2" tx2="dk2" accent1="accent1" accent2="accent2" accent3="accent3" accent4="accent4" accent5="accent5" accent6="accent6" hlink="hlink" folHlink="folHlink"/>
  <p:notesStyle>
    <a:lvl1pPr algn="l" defTabSz="912813" rtl="0" eaLnBrk="0" fontAlgn="base" hangingPunct="0">
      <a:spcBef>
        <a:spcPct val="30000"/>
      </a:spcBef>
      <a:spcAft>
        <a:spcPct val="0"/>
      </a:spcAft>
      <a:defRPr sz="1200" kern="1200">
        <a:solidFill>
          <a:schemeClr val="tx1"/>
        </a:solidFill>
        <a:latin typeface="+mn-lt"/>
        <a:ea typeface="+mn-ea"/>
        <a:cs typeface="+mn-cs"/>
      </a:defRPr>
    </a:lvl1pPr>
    <a:lvl2pPr marL="455613" algn="l" defTabSz="912813" rtl="0" eaLnBrk="0" fontAlgn="base" hangingPunct="0">
      <a:spcBef>
        <a:spcPct val="30000"/>
      </a:spcBef>
      <a:spcAft>
        <a:spcPct val="0"/>
      </a:spcAft>
      <a:defRPr sz="1200" kern="1200">
        <a:solidFill>
          <a:schemeClr val="tx1"/>
        </a:solidFill>
        <a:latin typeface="+mn-lt"/>
        <a:ea typeface="+mn-ea"/>
        <a:cs typeface="+mn-cs"/>
      </a:defRPr>
    </a:lvl2pPr>
    <a:lvl3pPr marL="912813" algn="l" defTabSz="912813" rtl="0" eaLnBrk="0" fontAlgn="base" hangingPunct="0">
      <a:spcBef>
        <a:spcPct val="30000"/>
      </a:spcBef>
      <a:spcAft>
        <a:spcPct val="0"/>
      </a:spcAft>
      <a:defRPr sz="1200" kern="1200">
        <a:solidFill>
          <a:schemeClr val="tx1"/>
        </a:solidFill>
        <a:latin typeface="+mn-lt"/>
        <a:ea typeface="+mn-ea"/>
        <a:cs typeface="+mn-cs"/>
      </a:defRPr>
    </a:lvl3pPr>
    <a:lvl4pPr marL="1370013" algn="l" defTabSz="912813" rtl="0" eaLnBrk="0" fontAlgn="base" hangingPunct="0">
      <a:spcBef>
        <a:spcPct val="30000"/>
      </a:spcBef>
      <a:spcAft>
        <a:spcPct val="0"/>
      </a:spcAft>
      <a:defRPr sz="1200" kern="1200">
        <a:solidFill>
          <a:schemeClr val="tx1"/>
        </a:solidFill>
        <a:latin typeface="+mn-lt"/>
        <a:ea typeface="+mn-ea"/>
        <a:cs typeface="+mn-cs"/>
      </a:defRPr>
    </a:lvl4pPr>
    <a:lvl5pPr marL="1827213" algn="l" defTabSz="912813" rtl="0" eaLnBrk="0" fontAlgn="base" hangingPunct="0">
      <a:spcBef>
        <a:spcPct val="30000"/>
      </a:spcBef>
      <a:spcAft>
        <a:spcPct val="0"/>
      </a:spcAft>
      <a:defRPr sz="1200" kern="1200">
        <a:solidFill>
          <a:schemeClr val="tx1"/>
        </a:solidFill>
        <a:latin typeface="+mn-lt"/>
        <a:ea typeface="+mn-ea"/>
        <a:cs typeface="+mn-cs"/>
      </a:defRPr>
    </a:lvl5pPr>
    <a:lvl6pPr marL="2285426" algn="l" defTabSz="914172" rtl="0" eaLnBrk="1" latinLnBrk="0" hangingPunct="1">
      <a:defRPr sz="1200" kern="1200">
        <a:solidFill>
          <a:schemeClr val="tx1"/>
        </a:solidFill>
        <a:latin typeface="+mn-lt"/>
        <a:ea typeface="+mn-ea"/>
        <a:cs typeface="+mn-cs"/>
      </a:defRPr>
    </a:lvl6pPr>
    <a:lvl7pPr marL="2742516" algn="l" defTabSz="914172" rtl="0" eaLnBrk="1" latinLnBrk="0" hangingPunct="1">
      <a:defRPr sz="1200" kern="1200">
        <a:solidFill>
          <a:schemeClr val="tx1"/>
        </a:solidFill>
        <a:latin typeface="+mn-lt"/>
        <a:ea typeface="+mn-ea"/>
        <a:cs typeface="+mn-cs"/>
      </a:defRPr>
    </a:lvl7pPr>
    <a:lvl8pPr marL="3199599" algn="l" defTabSz="914172" rtl="0" eaLnBrk="1" latinLnBrk="0" hangingPunct="1">
      <a:defRPr sz="1200" kern="1200">
        <a:solidFill>
          <a:schemeClr val="tx1"/>
        </a:solidFill>
        <a:latin typeface="+mn-lt"/>
        <a:ea typeface="+mn-ea"/>
        <a:cs typeface="+mn-cs"/>
      </a:defRPr>
    </a:lvl8pPr>
    <a:lvl9pPr marL="3656684" algn="l" defTabSz="91417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ea typeface="宋体" pitchFamily="2" charset="-122"/>
            </a:endParaRPr>
          </a:p>
        </p:txBody>
      </p:sp>
      <p:sp>
        <p:nvSpPr>
          <p:cNvPr id="4" name="Slide Number Placeholder 3"/>
          <p:cNvSpPr>
            <a:spLocks noGrp="1"/>
          </p:cNvSpPr>
          <p:nvPr>
            <p:ph type="sldNum" sz="quarter" idx="5"/>
          </p:nvPr>
        </p:nvSpPr>
        <p:spPr/>
        <p:txBody>
          <a:bodyPr/>
          <a:lstStyle/>
          <a:p>
            <a:pPr>
              <a:defRPr/>
            </a:pPr>
            <a:fld id="{ACFC5439-9F58-4DD3-8444-E5EC41FDB51E}" type="slidenum">
              <a:rPr lang="zh-CN" altLang="en-US" smtClean="0"/>
              <a:pPr>
                <a:defRPr/>
              </a:pPr>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ea typeface="宋体" pitchFamily="2" charset="-122"/>
            </a:endParaRPr>
          </a:p>
        </p:txBody>
      </p:sp>
      <p:sp>
        <p:nvSpPr>
          <p:cNvPr id="4" name="Slide Number Placeholder 3"/>
          <p:cNvSpPr>
            <a:spLocks noGrp="1"/>
          </p:cNvSpPr>
          <p:nvPr>
            <p:ph type="sldNum" sz="quarter" idx="5"/>
          </p:nvPr>
        </p:nvSpPr>
        <p:spPr/>
        <p:txBody>
          <a:bodyPr/>
          <a:lstStyle/>
          <a:p>
            <a:pPr>
              <a:defRPr/>
            </a:pPr>
            <a:fld id="{2CFDFF6C-B531-45EF-B017-AF55658037DF}" type="slidenum">
              <a:rPr lang="zh-CN" altLang="en-US" smtClean="0"/>
              <a:pPr>
                <a:defRPr/>
              </a:pPr>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ea typeface="宋体" pitchFamily="2" charset="-122"/>
            </a:endParaRPr>
          </a:p>
        </p:txBody>
      </p:sp>
      <p:sp>
        <p:nvSpPr>
          <p:cNvPr id="4" name="Slide Number Placeholder 3"/>
          <p:cNvSpPr>
            <a:spLocks noGrp="1"/>
          </p:cNvSpPr>
          <p:nvPr>
            <p:ph type="sldNum" sz="quarter" idx="5"/>
          </p:nvPr>
        </p:nvSpPr>
        <p:spPr/>
        <p:txBody>
          <a:bodyPr/>
          <a:lstStyle/>
          <a:p>
            <a:pPr>
              <a:defRPr/>
            </a:pPr>
            <a:fld id="{A15F2AB1-EEB1-4A08-A3E9-0B37CC1AD600}" type="slidenum">
              <a:rPr lang="zh-CN" altLang="en-US" smtClean="0"/>
              <a:pPr>
                <a:defRPr/>
              </a:pPr>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594" tIns="43297" rIns="86594" bIns="43297"/>
          <a:lstStyle/>
          <a:p>
            <a:pPr eaLnBrk="1" hangingPunct="1"/>
            <a:r>
              <a:rPr lang="en-US" altLang="zh-CN" smtClean="0"/>
              <a:t>With application virtualization, those applications are centralized – the application is no longer installed on the endpoint, instead it is installed on servers in the data center, where you can monitor, control, update and secure them. The client device doesn’t actually need to process the application at all – freeing the application from client-side dependencies altogether. This is why we call this virtualization.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594" tIns="43297" rIns="86594" bIns="43297" anchor="b"/>
          <a:lstStyle>
            <a:lvl1pPr defTabSz="865188">
              <a:defRPr sz="1400">
                <a:solidFill>
                  <a:srgbClr val="3E4554"/>
                </a:solidFill>
                <a:latin typeface="Arial" pitchFamily="34" charset="0"/>
                <a:ea typeface="宋体" pitchFamily="2" charset="-122"/>
              </a:defRPr>
            </a:lvl1pPr>
            <a:lvl2pPr marL="742950" indent="-285750" defTabSz="865188">
              <a:defRPr sz="1400">
                <a:solidFill>
                  <a:srgbClr val="3E4554"/>
                </a:solidFill>
                <a:latin typeface="Arial" pitchFamily="34" charset="0"/>
                <a:ea typeface="宋体" pitchFamily="2" charset="-122"/>
              </a:defRPr>
            </a:lvl2pPr>
            <a:lvl3pPr marL="1143000" indent="-228600" defTabSz="865188">
              <a:defRPr sz="1400">
                <a:solidFill>
                  <a:srgbClr val="3E4554"/>
                </a:solidFill>
                <a:latin typeface="Arial" pitchFamily="34" charset="0"/>
                <a:ea typeface="宋体" pitchFamily="2" charset="-122"/>
              </a:defRPr>
            </a:lvl3pPr>
            <a:lvl4pPr marL="1600200" indent="-228600" defTabSz="865188">
              <a:defRPr sz="1400">
                <a:solidFill>
                  <a:srgbClr val="3E4554"/>
                </a:solidFill>
                <a:latin typeface="Arial" pitchFamily="34" charset="0"/>
                <a:ea typeface="宋体" pitchFamily="2" charset="-122"/>
              </a:defRPr>
            </a:lvl4pPr>
            <a:lvl5pPr marL="2057400" indent="-228600" defTabSz="865188">
              <a:defRPr sz="1400">
                <a:solidFill>
                  <a:srgbClr val="3E4554"/>
                </a:solidFill>
                <a:latin typeface="Arial" pitchFamily="34" charset="0"/>
                <a:ea typeface="宋体" pitchFamily="2" charset="-122"/>
              </a:defRPr>
            </a:lvl5pPr>
            <a:lvl6pPr marL="2514600" indent="-228600" defTabSz="865188"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865188"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865188"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865188" eaLnBrk="0" fontAlgn="base" hangingPunct="0">
              <a:spcBef>
                <a:spcPct val="0"/>
              </a:spcBef>
              <a:spcAft>
                <a:spcPct val="0"/>
              </a:spcAft>
              <a:defRPr sz="1400">
                <a:solidFill>
                  <a:srgbClr val="3E4554"/>
                </a:solidFill>
                <a:latin typeface="Arial" pitchFamily="34" charset="0"/>
                <a:ea typeface="宋体" pitchFamily="2" charset="-122"/>
              </a:defRPr>
            </a:lvl9pPr>
          </a:lstStyle>
          <a:p>
            <a:pPr algn="r"/>
            <a:fld id="{625BAF4D-9E7E-4859-8CC7-DAF7BB6D7E84}" type="slidenum">
              <a:rPr lang="en-US" altLang="zh-CN" sz="1100"/>
              <a:pPr algn="r"/>
              <a:t>9</a:t>
            </a:fld>
            <a:endParaRPr lang="en-US" altLang="zh-CN" sz="1100"/>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594" tIns="43297" rIns="86594" bIns="43297"/>
          <a:lstStyle/>
          <a:p>
            <a:pPr lvl="1" eaLnBrk="1" hangingPunct="1">
              <a:buFontTx/>
              <a:buChar char="•"/>
            </a:pPr>
            <a:endParaRPr lang="en-US" altLang="zh-CN"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ea typeface="宋体" pitchFamily="2" charset="-122"/>
            </a:endParaRPr>
          </a:p>
        </p:txBody>
      </p:sp>
      <p:sp>
        <p:nvSpPr>
          <p:cNvPr id="4" name="Slide Number Placeholder 3"/>
          <p:cNvSpPr>
            <a:spLocks noGrp="1"/>
          </p:cNvSpPr>
          <p:nvPr>
            <p:ph type="sldNum" sz="quarter" idx="5"/>
          </p:nvPr>
        </p:nvSpPr>
        <p:spPr/>
        <p:txBody>
          <a:bodyPr/>
          <a:lstStyle/>
          <a:p>
            <a:pPr>
              <a:defRPr/>
            </a:pPr>
            <a:fld id="{58975E03-DBD2-4C6B-88D6-BA32303A6D7E}" type="slidenum">
              <a:rPr lang="zh-CN" altLang="en-US" smtClean="0"/>
              <a:pPr>
                <a:defRPr/>
              </a:pPr>
              <a:t>15</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p:txBody>
          <a:bodyPr/>
          <a:lstStyle/>
          <a:p>
            <a:pPr>
              <a:defRPr/>
            </a:pPr>
            <a:fld id="{42C05669-129A-4126-90B7-41A1734EEB4E}" type="slidenum">
              <a:rPr lang="en-US" smtClean="0">
                <a:latin typeface="Arial" charset="0"/>
              </a:rPr>
              <a:pPr>
                <a:defRPr/>
              </a:pPr>
              <a:t>16</a:t>
            </a:fld>
            <a:endParaRPr lang="en-US" smtClean="0">
              <a:latin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宋体"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smtClean="0"/>
          </a:p>
        </p:txBody>
      </p:sp>
      <p:sp>
        <p:nvSpPr>
          <p:cNvPr id="4915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r" eaLnBrk="1" hangingPunct="1"/>
            <a:fld id="{36867FAF-0E62-4817-A280-30C39AC65157}" type="slidenum">
              <a:rPr lang="en-US" altLang="zh-CN" sz="1200">
                <a:solidFill>
                  <a:schemeClr val="tx1"/>
                </a:solidFill>
                <a:latin typeface="Calibri" pitchFamily="34" charset="0"/>
              </a:rPr>
              <a:pPr algn="r" eaLnBrk="1" hangingPunct="1"/>
              <a:t>17</a:t>
            </a:fld>
            <a:endParaRPr lang="en-US" altLang="zh-CN" sz="120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4" name="Group 68"/>
          <p:cNvGrpSpPr/>
          <p:nvPr/>
        </p:nvGrpSpPr>
        <p:grpSpPr>
          <a:xfrm>
            <a:off x="7319925" y="2403648"/>
            <a:ext cx="849458" cy="336204"/>
            <a:chOff x="727075" y="755650"/>
            <a:chExt cx="1776413" cy="703263"/>
          </a:xfrm>
          <a:solidFill>
            <a:schemeClr val="bg1"/>
          </a:solidFill>
        </p:grpSpPr>
        <p:sp>
          <p:nvSpPr>
            <p:cNvPr id="5" name="Freeform 57"/>
            <p:cNvSpPr>
              <a:spLocks noEditPoints="1"/>
            </p:cNvSpPr>
            <p:nvPr/>
          </p:nvSpPr>
          <p:spPr bwMode="auto">
            <a:xfrm>
              <a:off x="2416175" y="925513"/>
              <a:ext cx="87313" cy="88900"/>
            </a:xfrm>
            <a:custGeom>
              <a:avLst/>
              <a:gdLst/>
              <a:ahLst/>
              <a:cxnLst>
                <a:cxn ang="0">
                  <a:pos x="17" y="0"/>
                </a:cxn>
                <a:cxn ang="0">
                  <a:pos x="0" y="16"/>
                </a:cxn>
                <a:cxn ang="0">
                  <a:pos x="17" y="33"/>
                </a:cxn>
                <a:cxn ang="0">
                  <a:pos x="33" y="16"/>
                </a:cxn>
                <a:cxn ang="0">
                  <a:pos x="33" y="16"/>
                </a:cxn>
                <a:cxn ang="0">
                  <a:pos x="17" y="0"/>
                </a:cxn>
                <a:cxn ang="0">
                  <a:pos x="17" y="31"/>
                </a:cxn>
                <a:cxn ang="0">
                  <a:pos x="2" y="16"/>
                </a:cxn>
                <a:cxn ang="0">
                  <a:pos x="17" y="2"/>
                </a:cxn>
                <a:cxn ang="0">
                  <a:pos x="31" y="16"/>
                </a:cxn>
                <a:cxn ang="0">
                  <a:pos x="17" y="31"/>
                </a:cxn>
              </a:cxnLst>
              <a:rect l="0" t="0" r="r" b="b"/>
              <a:pathLst>
                <a:path w="33" h="33">
                  <a:moveTo>
                    <a:pt x="17" y="0"/>
                  </a:moveTo>
                  <a:cubicBezTo>
                    <a:pt x="8" y="0"/>
                    <a:pt x="0" y="7"/>
                    <a:pt x="0" y="16"/>
                  </a:cubicBezTo>
                  <a:cubicBezTo>
                    <a:pt x="0" y="25"/>
                    <a:pt x="8" y="33"/>
                    <a:pt x="17" y="33"/>
                  </a:cubicBezTo>
                  <a:cubicBezTo>
                    <a:pt x="26" y="33"/>
                    <a:pt x="33" y="25"/>
                    <a:pt x="33" y="16"/>
                  </a:cubicBezTo>
                  <a:cubicBezTo>
                    <a:pt x="33" y="16"/>
                    <a:pt x="33" y="16"/>
                    <a:pt x="33" y="16"/>
                  </a:cubicBezTo>
                  <a:cubicBezTo>
                    <a:pt x="33" y="7"/>
                    <a:pt x="26" y="0"/>
                    <a:pt x="17" y="0"/>
                  </a:cubicBezTo>
                  <a:close/>
                  <a:moveTo>
                    <a:pt x="17" y="31"/>
                  </a:moveTo>
                  <a:cubicBezTo>
                    <a:pt x="9" y="31"/>
                    <a:pt x="2" y="24"/>
                    <a:pt x="2" y="16"/>
                  </a:cubicBezTo>
                  <a:cubicBezTo>
                    <a:pt x="2" y="8"/>
                    <a:pt x="9" y="2"/>
                    <a:pt x="17" y="2"/>
                  </a:cubicBezTo>
                  <a:cubicBezTo>
                    <a:pt x="25" y="2"/>
                    <a:pt x="31" y="8"/>
                    <a:pt x="31" y="16"/>
                  </a:cubicBezTo>
                  <a:cubicBezTo>
                    <a:pt x="31" y="24"/>
                    <a:pt x="25" y="31"/>
                    <a:pt x="17" y="31"/>
                  </a:cubicBez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6" name="Freeform 58"/>
            <p:cNvSpPr>
              <a:spLocks noEditPoints="1"/>
            </p:cNvSpPr>
            <p:nvPr/>
          </p:nvSpPr>
          <p:spPr bwMode="auto">
            <a:xfrm>
              <a:off x="2443163" y="944563"/>
              <a:ext cx="36513" cy="47625"/>
            </a:xfrm>
            <a:custGeom>
              <a:avLst/>
              <a:gdLst/>
              <a:ahLst/>
              <a:cxnLst>
                <a:cxn ang="0">
                  <a:pos x="14" y="5"/>
                </a:cxn>
                <a:cxn ang="0">
                  <a:pos x="6" y="0"/>
                </a:cxn>
                <a:cxn ang="0">
                  <a:pos x="0" y="0"/>
                </a:cxn>
                <a:cxn ang="0">
                  <a:pos x="0" y="18"/>
                </a:cxn>
                <a:cxn ang="0">
                  <a:pos x="3" y="18"/>
                </a:cxn>
                <a:cxn ang="0">
                  <a:pos x="3" y="11"/>
                </a:cxn>
                <a:cxn ang="0">
                  <a:pos x="6" y="11"/>
                </a:cxn>
                <a:cxn ang="0">
                  <a:pos x="11" y="16"/>
                </a:cxn>
                <a:cxn ang="0">
                  <a:pos x="11" y="18"/>
                </a:cxn>
                <a:cxn ang="0">
                  <a:pos x="14" y="18"/>
                </a:cxn>
                <a:cxn ang="0">
                  <a:pos x="14" y="15"/>
                </a:cxn>
                <a:cxn ang="0">
                  <a:pos x="10" y="10"/>
                </a:cxn>
                <a:cxn ang="0">
                  <a:pos x="14" y="5"/>
                </a:cxn>
                <a:cxn ang="0">
                  <a:pos x="6" y="9"/>
                </a:cxn>
                <a:cxn ang="0">
                  <a:pos x="3" y="9"/>
                </a:cxn>
                <a:cxn ang="0">
                  <a:pos x="3" y="2"/>
                </a:cxn>
                <a:cxn ang="0">
                  <a:pos x="6" y="2"/>
                </a:cxn>
                <a:cxn ang="0">
                  <a:pos x="11" y="5"/>
                </a:cxn>
                <a:cxn ang="0">
                  <a:pos x="6" y="9"/>
                </a:cxn>
              </a:cxnLst>
              <a:rect l="0" t="0" r="r" b="b"/>
              <a:pathLst>
                <a:path w="14" h="18">
                  <a:moveTo>
                    <a:pt x="14" y="5"/>
                  </a:moveTo>
                  <a:cubicBezTo>
                    <a:pt x="14" y="1"/>
                    <a:pt x="10" y="0"/>
                    <a:pt x="6" y="0"/>
                  </a:cubicBezTo>
                  <a:cubicBezTo>
                    <a:pt x="0" y="0"/>
                    <a:pt x="0" y="0"/>
                    <a:pt x="0" y="0"/>
                  </a:cubicBezTo>
                  <a:cubicBezTo>
                    <a:pt x="0" y="18"/>
                    <a:pt x="0" y="18"/>
                    <a:pt x="0" y="18"/>
                  </a:cubicBezTo>
                  <a:cubicBezTo>
                    <a:pt x="3" y="18"/>
                    <a:pt x="3" y="18"/>
                    <a:pt x="3" y="18"/>
                  </a:cubicBezTo>
                  <a:cubicBezTo>
                    <a:pt x="3" y="11"/>
                    <a:pt x="3" y="11"/>
                    <a:pt x="3" y="11"/>
                  </a:cubicBezTo>
                  <a:cubicBezTo>
                    <a:pt x="6" y="11"/>
                    <a:pt x="6" y="11"/>
                    <a:pt x="6" y="11"/>
                  </a:cubicBezTo>
                  <a:cubicBezTo>
                    <a:pt x="10" y="11"/>
                    <a:pt x="11" y="12"/>
                    <a:pt x="11" y="16"/>
                  </a:cubicBezTo>
                  <a:cubicBezTo>
                    <a:pt x="11" y="17"/>
                    <a:pt x="11" y="18"/>
                    <a:pt x="11" y="18"/>
                  </a:cubicBezTo>
                  <a:cubicBezTo>
                    <a:pt x="14" y="18"/>
                    <a:pt x="14" y="18"/>
                    <a:pt x="14" y="18"/>
                  </a:cubicBezTo>
                  <a:cubicBezTo>
                    <a:pt x="14" y="18"/>
                    <a:pt x="14" y="17"/>
                    <a:pt x="14" y="15"/>
                  </a:cubicBezTo>
                  <a:cubicBezTo>
                    <a:pt x="14" y="12"/>
                    <a:pt x="12" y="10"/>
                    <a:pt x="10" y="10"/>
                  </a:cubicBezTo>
                  <a:cubicBezTo>
                    <a:pt x="12" y="9"/>
                    <a:pt x="14" y="8"/>
                    <a:pt x="14" y="5"/>
                  </a:cubicBezTo>
                  <a:close/>
                  <a:moveTo>
                    <a:pt x="6" y="9"/>
                  </a:moveTo>
                  <a:cubicBezTo>
                    <a:pt x="3" y="9"/>
                    <a:pt x="3" y="9"/>
                    <a:pt x="3" y="9"/>
                  </a:cubicBezTo>
                  <a:cubicBezTo>
                    <a:pt x="3" y="2"/>
                    <a:pt x="3" y="2"/>
                    <a:pt x="3" y="2"/>
                  </a:cubicBezTo>
                  <a:cubicBezTo>
                    <a:pt x="6" y="2"/>
                    <a:pt x="6" y="2"/>
                    <a:pt x="6" y="2"/>
                  </a:cubicBezTo>
                  <a:cubicBezTo>
                    <a:pt x="9" y="2"/>
                    <a:pt x="11" y="3"/>
                    <a:pt x="11" y="5"/>
                  </a:cubicBezTo>
                  <a:cubicBezTo>
                    <a:pt x="11" y="8"/>
                    <a:pt x="9" y="9"/>
                    <a:pt x="6" y="9"/>
                  </a:cubicBez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7" name="Freeform 59"/>
            <p:cNvSpPr>
              <a:spLocks/>
            </p:cNvSpPr>
            <p:nvPr/>
          </p:nvSpPr>
          <p:spPr bwMode="auto">
            <a:xfrm>
              <a:off x="1227138" y="925513"/>
              <a:ext cx="276225" cy="366713"/>
            </a:xfrm>
            <a:custGeom>
              <a:avLst/>
              <a:gdLst/>
              <a:ahLst/>
              <a:cxnLst>
                <a:cxn ang="0">
                  <a:pos x="52" y="231"/>
                </a:cxn>
                <a:cxn ang="0">
                  <a:pos x="121" y="231"/>
                </a:cxn>
                <a:cxn ang="0">
                  <a:pos x="121" y="61"/>
                </a:cxn>
                <a:cxn ang="0">
                  <a:pos x="174" y="61"/>
                </a:cxn>
                <a:cxn ang="0">
                  <a:pos x="174" y="0"/>
                </a:cxn>
                <a:cxn ang="0">
                  <a:pos x="0" y="0"/>
                </a:cxn>
                <a:cxn ang="0">
                  <a:pos x="0" y="61"/>
                </a:cxn>
                <a:cxn ang="0">
                  <a:pos x="52" y="61"/>
                </a:cxn>
                <a:cxn ang="0">
                  <a:pos x="52" y="231"/>
                </a:cxn>
              </a:cxnLst>
              <a:rect l="0" t="0" r="r" b="b"/>
              <a:pathLst>
                <a:path w="174" h="231">
                  <a:moveTo>
                    <a:pt x="52" y="231"/>
                  </a:moveTo>
                  <a:lnTo>
                    <a:pt x="121" y="231"/>
                  </a:lnTo>
                  <a:lnTo>
                    <a:pt x="121" y="61"/>
                  </a:lnTo>
                  <a:lnTo>
                    <a:pt x="174" y="61"/>
                  </a:lnTo>
                  <a:lnTo>
                    <a:pt x="174" y="0"/>
                  </a:lnTo>
                  <a:lnTo>
                    <a:pt x="0" y="0"/>
                  </a:lnTo>
                  <a:lnTo>
                    <a:pt x="0" y="61"/>
                  </a:lnTo>
                  <a:lnTo>
                    <a:pt x="52" y="61"/>
                  </a:lnTo>
                  <a:lnTo>
                    <a:pt x="52" y="231"/>
                  </a:ln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8" name="Rectangle 60"/>
            <p:cNvSpPr>
              <a:spLocks noChangeArrowheads="1"/>
            </p:cNvSpPr>
            <p:nvPr/>
          </p:nvSpPr>
          <p:spPr bwMode="auto">
            <a:xfrm>
              <a:off x="1876425" y="925513"/>
              <a:ext cx="107950" cy="366713"/>
            </a:xfrm>
            <a:prstGeom prst="rect">
              <a:avLst/>
            </a:prstGeom>
            <a:grpFill/>
            <a:ln w="9525">
              <a:noFill/>
              <a:miter lim="800000"/>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9" name="Freeform 61"/>
            <p:cNvSpPr>
              <a:spLocks/>
            </p:cNvSpPr>
            <p:nvPr/>
          </p:nvSpPr>
          <p:spPr bwMode="auto">
            <a:xfrm>
              <a:off x="2001838" y="925513"/>
              <a:ext cx="401638" cy="366713"/>
            </a:xfrm>
            <a:custGeom>
              <a:avLst/>
              <a:gdLst/>
              <a:ahLst/>
              <a:cxnLst>
                <a:cxn ang="0">
                  <a:pos x="83" y="231"/>
                </a:cxn>
                <a:cxn ang="0">
                  <a:pos x="132" y="164"/>
                </a:cxn>
                <a:cxn ang="0">
                  <a:pos x="170" y="231"/>
                </a:cxn>
                <a:cxn ang="0">
                  <a:pos x="253" y="231"/>
                </a:cxn>
                <a:cxn ang="0">
                  <a:pos x="172" y="106"/>
                </a:cxn>
                <a:cxn ang="0">
                  <a:pos x="249" y="0"/>
                </a:cxn>
                <a:cxn ang="0">
                  <a:pos x="164" y="0"/>
                </a:cxn>
                <a:cxn ang="0">
                  <a:pos x="132" y="49"/>
                </a:cxn>
                <a:cxn ang="0">
                  <a:pos x="105" y="0"/>
                </a:cxn>
                <a:cxn ang="0">
                  <a:pos x="21" y="0"/>
                </a:cxn>
                <a:cxn ang="0">
                  <a:pos x="92" y="106"/>
                </a:cxn>
                <a:cxn ang="0">
                  <a:pos x="0" y="231"/>
                </a:cxn>
                <a:cxn ang="0">
                  <a:pos x="83" y="231"/>
                </a:cxn>
              </a:cxnLst>
              <a:rect l="0" t="0" r="r" b="b"/>
              <a:pathLst>
                <a:path w="253" h="231">
                  <a:moveTo>
                    <a:pt x="83" y="231"/>
                  </a:moveTo>
                  <a:lnTo>
                    <a:pt x="132" y="164"/>
                  </a:lnTo>
                  <a:lnTo>
                    <a:pt x="170" y="231"/>
                  </a:lnTo>
                  <a:lnTo>
                    <a:pt x="253" y="231"/>
                  </a:lnTo>
                  <a:lnTo>
                    <a:pt x="172" y="106"/>
                  </a:lnTo>
                  <a:lnTo>
                    <a:pt x="249" y="0"/>
                  </a:lnTo>
                  <a:lnTo>
                    <a:pt x="164" y="0"/>
                  </a:lnTo>
                  <a:lnTo>
                    <a:pt x="132" y="49"/>
                  </a:lnTo>
                  <a:lnTo>
                    <a:pt x="105" y="0"/>
                  </a:lnTo>
                  <a:lnTo>
                    <a:pt x="21" y="0"/>
                  </a:lnTo>
                  <a:lnTo>
                    <a:pt x="92" y="106"/>
                  </a:lnTo>
                  <a:lnTo>
                    <a:pt x="0" y="231"/>
                  </a:lnTo>
                  <a:lnTo>
                    <a:pt x="83" y="231"/>
                  </a:ln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10" name="Rectangle 62"/>
            <p:cNvSpPr>
              <a:spLocks noChangeArrowheads="1"/>
            </p:cNvSpPr>
            <p:nvPr/>
          </p:nvSpPr>
          <p:spPr bwMode="auto">
            <a:xfrm>
              <a:off x="1089025" y="925513"/>
              <a:ext cx="109538" cy="366713"/>
            </a:xfrm>
            <a:prstGeom prst="rect">
              <a:avLst/>
            </a:prstGeom>
            <a:grpFill/>
            <a:ln w="9525">
              <a:noFill/>
              <a:miter lim="800000"/>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11" name="Freeform 63"/>
            <p:cNvSpPr>
              <a:spLocks/>
            </p:cNvSpPr>
            <p:nvPr/>
          </p:nvSpPr>
          <p:spPr bwMode="auto">
            <a:xfrm>
              <a:off x="727075" y="917575"/>
              <a:ext cx="327025" cy="382588"/>
            </a:xfrm>
            <a:custGeom>
              <a:avLst/>
              <a:gdLst/>
              <a:ahLst/>
              <a:cxnLst>
                <a:cxn ang="0">
                  <a:pos x="72" y="143"/>
                </a:cxn>
                <a:cxn ang="0">
                  <a:pos x="123" y="121"/>
                </a:cxn>
                <a:cxn ang="0">
                  <a:pos x="102" y="86"/>
                </a:cxn>
                <a:cxn ang="0">
                  <a:pos x="72" y="103"/>
                </a:cxn>
                <a:cxn ang="0">
                  <a:pos x="42" y="71"/>
                </a:cxn>
                <a:cxn ang="0">
                  <a:pos x="72" y="40"/>
                </a:cxn>
                <a:cxn ang="0">
                  <a:pos x="102" y="57"/>
                </a:cxn>
                <a:cxn ang="0">
                  <a:pos x="123" y="22"/>
                </a:cxn>
                <a:cxn ang="0">
                  <a:pos x="72" y="0"/>
                </a:cxn>
                <a:cxn ang="0">
                  <a:pos x="0" y="71"/>
                </a:cxn>
                <a:cxn ang="0">
                  <a:pos x="0" y="72"/>
                </a:cxn>
                <a:cxn ang="0">
                  <a:pos x="72" y="143"/>
                </a:cxn>
              </a:cxnLst>
              <a:rect l="0" t="0" r="r" b="b"/>
              <a:pathLst>
                <a:path w="123" h="143">
                  <a:moveTo>
                    <a:pt x="72" y="143"/>
                  </a:moveTo>
                  <a:cubicBezTo>
                    <a:pt x="92" y="143"/>
                    <a:pt x="110" y="135"/>
                    <a:pt x="123" y="121"/>
                  </a:cubicBezTo>
                  <a:cubicBezTo>
                    <a:pt x="102" y="86"/>
                    <a:pt x="102" y="86"/>
                    <a:pt x="102" y="86"/>
                  </a:cubicBezTo>
                  <a:cubicBezTo>
                    <a:pt x="96" y="96"/>
                    <a:pt x="84" y="103"/>
                    <a:pt x="72" y="103"/>
                  </a:cubicBezTo>
                  <a:cubicBezTo>
                    <a:pt x="54" y="103"/>
                    <a:pt x="42" y="89"/>
                    <a:pt x="42" y="71"/>
                  </a:cubicBezTo>
                  <a:cubicBezTo>
                    <a:pt x="42" y="54"/>
                    <a:pt x="54" y="40"/>
                    <a:pt x="72" y="40"/>
                  </a:cubicBezTo>
                  <a:cubicBezTo>
                    <a:pt x="84" y="40"/>
                    <a:pt x="96" y="47"/>
                    <a:pt x="102" y="57"/>
                  </a:cubicBezTo>
                  <a:cubicBezTo>
                    <a:pt x="123" y="22"/>
                    <a:pt x="123" y="22"/>
                    <a:pt x="123" y="22"/>
                  </a:cubicBezTo>
                  <a:cubicBezTo>
                    <a:pt x="110" y="8"/>
                    <a:pt x="92" y="0"/>
                    <a:pt x="72" y="0"/>
                  </a:cubicBezTo>
                  <a:cubicBezTo>
                    <a:pt x="32" y="0"/>
                    <a:pt x="0" y="32"/>
                    <a:pt x="0" y="71"/>
                  </a:cubicBezTo>
                  <a:cubicBezTo>
                    <a:pt x="0" y="72"/>
                    <a:pt x="0" y="72"/>
                    <a:pt x="0" y="72"/>
                  </a:cubicBezTo>
                  <a:cubicBezTo>
                    <a:pt x="0" y="111"/>
                    <a:pt x="32" y="143"/>
                    <a:pt x="72" y="143"/>
                  </a:cubicBez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12" name="Freeform 64"/>
            <p:cNvSpPr>
              <a:spLocks noEditPoints="1"/>
            </p:cNvSpPr>
            <p:nvPr/>
          </p:nvSpPr>
          <p:spPr bwMode="auto">
            <a:xfrm>
              <a:off x="1533525" y="925513"/>
              <a:ext cx="315913" cy="366713"/>
            </a:xfrm>
            <a:custGeom>
              <a:avLst/>
              <a:gdLst/>
              <a:ahLst/>
              <a:cxnLst>
                <a:cxn ang="0">
                  <a:pos x="41" y="96"/>
                </a:cxn>
                <a:cxn ang="0">
                  <a:pos x="67" y="137"/>
                </a:cxn>
                <a:cxn ang="0">
                  <a:pos x="119" y="137"/>
                </a:cxn>
                <a:cxn ang="0">
                  <a:pos x="77" y="82"/>
                </a:cxn>
                <a:cxn ang="0">
                  <a:pos x="102" y="43"/>
                </a:cxn>
                <a:cxn ang="0">
                  <a:pos x="91" y="13"/>
                </a:cxn>
                <a:cxn ang="0">
                  <a:pos x="54" y="0"/>
                </a:cxn>
                <a:cxn ang="0">
                  <a:pos x="0" y="0"/>
                </a:cxn>
                <a:cxn ang="0">
                  <a:pos x="0" y="137"/>
                </a:cxn>
                <a:cxn ang="0">
                  <a:pos x="41" y="137"/>
                </a:cxn>
                <a:cxn ang="0">
                  <a:pos x="41" y="96"/>
                </a:cxn>
                <a:cxn ang="0">
                  <a:pos x="41" y="29"/>
                </a:cxn>
                <a:cxn ang="0">
                  <a:pos x="62" y="35"/>
                </a:cxn>
                <a:cxn ang="0">
                  <a:pos x="66" y="46"/>
                </a:cxn>
                <a:cxn ang="0">
                  <a:pos x="41" y="62"/>
                </a:cxn>
                <a:cxn ang="0">
                  <a:pos x="41" y="29"/>
                </a:cxn>
              </a:cxnLst>
              <a:rect l="0" t="0" r="r" b="b"/>
              <a:pathLst>
                <a:path w="119" h="137">
                  <a:moveTo>
                    <a:pt x="41" y="96"/>
                  </a:moveTo>
                  <a:cubicBezTo>
                    <a:pt x="67" y="137"/>
                    <a:pt x="67" y="137"/>
                    <a:pt x="67" y="137"/>
                  </a:cubicBezTo>
                  <a:cubicBezTo>
                    <a:pt x="119" y="137"/>
                    <a:pt x="119" y="137"/>
                    <a:pt x="119" y="137"/>
                  </a:cubicBezTo>
                  <a:cubicBezTo>
                    <a:pt x="77" y="82"/>
                    <a:pt x="77" y="82"/>
                    <a:pt x="77" y="82"/>
                  </a:cubicBezTo>
                  <a:cubicBezTo>
                    <a:pt x="92" y="77"/>
                    <a:pt x="102" y="62"/>
                    <a:pt x="102" y="43"/>
                  </a:cubicBezTo>
                  <a:cubicBezTo>
                    <a:pt x="102" y="31"/>
                    <a:pt x="99" y="20"/>
                    <a:pt x="91" y="13"/>
                  </a:cubicBezTo>
                  <a:cubicBezTo>
                    <a:pt x="82" y="4"/>
                    <a:pt x="70" y="0"/>
                    <a:pt x="54" y="0"/>
                  </a:cubicBezTo>
                  <a:cubicBezTo>
                    <a:pt x="0" y="0"/>
                    <a:pt x="0" y="0"/>
                    <a:pt x="0" y="0"/>
                  </a:cubicBezTo>
                  <a:cubicBezTo>
                    <a:pt x="0" y="137"/>
                    <a:pt x="0" y="137"/>
                    <a:pt x="0" y="137"/>
                  </a:cubicBezTo>
                  <a:cubicBezTo>
                    <a:pt x="41" y="137"/>
                    <a:pt x="41" y="137"/>
                    <a:pt x="41" y="137"/>
                  </a:cubicBezTo>
                  <a:lnTo>
                    <a:pt x="41" y="96"/>
                  </a:lnTo>
                  <a:close/>
                  <a:moveTo>
                    <a:pt x="41" y="29"/>
                  </a:moveTo>
                  <a:cubicBezTo>
                    <a:pt x="48" y="29"/>
                    <a:pt x="57" y="30"/>
                    <a:pt x="62" y="35"/>
                  </a:cubicBezTo>
                  <a:cubicBezTo>
                    <a:pt x="64" y="37"/>
                    <a:pt x="66" y="41"/>
                    <a:pt x="66" y="46"/>
                  </a:cubicBezTo>
                  <a:cubicBezTo>
                    <a:pt x="66" y="57"/>
                    <a:pt x="58" y="61"/>
                    <a:pt x="41" y="62"/>
                  </a:cubicBezTo>
                  <a:lnTo>
                    <a:pt x="41" y="29"/>
                  </a:lnTo>
                  <a:close/>
                </a:path>
              </a:pathLst>
            </a:cu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13" name="Oval 65"/>
            <p:cNvSpPr>
              <a:spLocks noChangeArrowheads="1"/>
            </p:cNvSpPr>
            <p:nvPr/>
          </p:nvSpPr>
          <p:spPr bwMode="auto">
            <a:xfrm>
              <a:off x="1074738" y="755650"/>
              <a:ext cx="136525" cy="139700"/>
            </a:xfrm>
            <a:prstGeom prst="ellipse">
              <a:avLst/>
            </a:pr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sp>
          <p:nvSpPr>
            <p:cNvPr id="14" name="Oval 66"/>
            <p:cNvSpPr>
              <a:spLocks noChangeArrowheads="1"/>
            </p:cNvSpPr>
            <p:nvPr/>
          </p:nvSpPr>
          <p:spPr bwMode="auto">
            <a:xfrm>
              <a:off x="1860550" y="1322388"/>
              <a:ext cx="138113" cy="136525"/>
            </a:xfrm>
            <a:prstGeom prst="ellipse">
              <a:avLst/>
            </a:prstGeom>
            <a:grpFill/>
            <a:ln w="9525">
              <a:noFill/>
              <a:round/>
              <a:headEnd/>
              <a:tailEnd/>
            </a:ln>
          </p:spPr>
          <p:txBody>
            <a:bodyPr/>
            <a:lstStyle/>
            <a:p>
              <a:pPr defTabSz="914172" eaLnBrk="1" fontAlgn="auto" hangingPunct="1">
                <a:spcBef>
                  <a:spcPts val="0"/>
                </a:spcBef>
                <a:spcAft>
                  <a:spcPts val="0"/>
                </a:spcAft>
                <a:defRPr/>
              </a:pPr>
              <a:endParaRPr lang="en-US" sz="1800">
                <a:latin typeface="Arial"/>
                <a:ea typeface="+mn-ea"/>
                <a:cs typeface="Arial" pitchFamily="34" charset="0"/>
              </a:endParaRPr>
            </a:p>
          </p:txBody>
        </p:sp>
      </p:grpSp>
      <p:pic>
        <p:nvPicPr>
          <p:cNvPr id="15" name="Picture 52" descr="\\Mvfs\projects\Citrix\09-0288 Citrix Rebrand Corporate Template\Art\PNG\Citrix_Dot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5463"/>
            <a:ext cx="2711450"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6" descr="思杰中文LOGO 黑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5963" y="835025"/>
            <a:ext cx="152717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8"/>
          <p:cNvSpPr>
            <a:spLocks noGrp="1" noChangeArrowheads="1"/>
          </p:cNvSpPr>
          <p:nvPr>
            <p:ph type="ctrTitle"/>
          </p:nvPr>
        </p:nvSpPr>
        <p:spPr>
          <a:xfrm>
            <a:off x="2788917" y="2347997"/>
            <a:ext cx="4732925" cy="931531"/>
          </a:xfrm>
        </p:spPr>
        <p:txBody>
          <a:bodyPr/>
          <a:lstStyle>
            <a:lvl1pPr algn="l">
              <a:defRPr sz="4200" b="0" baseline="0">
                <a:solidFill>
                  <a:srgbClr val="0075B0"/>
                </a:solidFill>
                <a:latin typeface="+mj-lt"/>
                <a:cs typeface="Arial" pitchFamily="34" charset="0"/>
              </a:defRPr>
            </a:lvl1pPr>
          </a:lstStyle>
          <a:p>
            <a:r>
              <a:rPr lang="zh-CN" altLang="en-US" smtClean="0"/>
              <a:t>单击此处编辑母版标题样式</a:t>
            </a:r>
            <a:endParaRPr lang="en-US" dirty="0"/>
          </a:p>
        </p:txBody>
      </p:sp>
      <p:sp>
        <p:nvSpPr>
          <p:cNvPr id="32" name="Rectangle 15"/>
          <p:cNvSpPr>
            <a:spLocks noGrp="1" noChangeArrowheads="1"/>
          </p:cNvSpPr>
          <p:nvPr>
            <p:ph type="subTitle" idx="1"/>
          </p:nvPr>
        </p:nvSpPr>
        <p:spPr>
          <a:xfrm>
            <a:off x="2805695" y="3312403"/>
            <a:ext cx="4159218" cy="492919"/>
          </a:xfrm>
          <a:prstGeom prst="rect">
            <a:avLst/>
          </a:prstGeom>
        </p:spPr>
        <p:txBody>
          <a:bodyPr lIns="91416" tIns="45708" rIns="91416" bIns="45708"/>
          <a:lstStyle>
            <a:lvl1pPr marL="0" indent="0" algn="l">
              <a:spcBef>
                <a:spcPct val="0"/>
              </a:spcBef>
              <a:spcAft>
                <a:spcPct val="0"/>
              </a:spcAft>
              <a:buFont typeface="Times" pitchFamily="1" charset="0"/>
              <a:buNone/>
              <a:defRPr sz="2600" baseline="0">
                <a:solidFill>
                  <a:srgbClr val="4D4F53"/>
                </a:solidFill>
                <a:latin typeface="+mj-lt"/>
                <a:cs typeface="Arial" pitchFamily="34" charset="0"/>
              </a:defRPr>
            </a:lvl1pPr>
          </a:lstStyle>
          <a:p>
            <a:r>
              <a:rPr lang="zh-CN" altLang="en-US" smtClean="0"/>
              <a:t>单击此处编辑母版副标题样式</a:t>
            </a:r>
            <a:endParaRPr lang="en-US" dirty="0" smtClean="0"/>
          </a:p>
        </p:txBody>
      </p:sp>
    </p:spTree>
    <p:extLst>
      <p:ext uri="{BB962C8B-B14F-4D97-AF65-F5344CB8AC3E}">
        <p14:creationId xmlns:p14="http://schemas.microsoft.com/office/powerpoint/2010/main" val="212195458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4" descr="\\Mvfs\projects\Citrix\09-0288 Citrix Rebrand Corporate Template\Art\PNG\Citrix_Circle_Dots_Cro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3138488"/>
            <a:ext cx="1190625"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8"/>
          <p:cNvSpPr>
            <a:spLocks noGrp="1" noChangeArrowheads="1"/>
          </p:cNvSpPr>
          <p:nvPr>
            <p:ph type="ctrTitle"/>
          </p:nvPr>
        </p:nvSpPr>
        <p:spPr>
          <a:xfrm>
            <a:off x="2055072" y="2950537"/>
            <a:ext cx="5012107" cy="544292"/>
          </a:xfrm>
        </p:spPr>
        <p:txBody>
          <a:bodyPr/>
          <a:lstStyle>
            <a:lvl1pPr algn="l">
              <a:defRPr sz="4000" b="0" baseline="0">
                <a:solidFill>
                  <a:srgbClr val="0075B0"/>
                </a:solidFill>
                <a:latin typeface="+mj-lt"/>
                <a:cs typeface="Arial" pitchFamily="34" charset="0"/>
              </a:defRPr>
            </a:lvl1pPr>
          </a:lstStyle>
          <a:p>
            <a:r>
              <a:rPr lang="zh-CN" altLang="en-US" smtClean="0"/>
              <a:t>单击此处编辑母版标题样式</a:t>
            </a:r>
            <a:endParaRPr lang="en-US" dirty="0"/>
          </a:p>
        </p:txBody>
      </p:sp>
    </p:spTree>
    <p:extLst>
      <p:ext uri="{BB962C8B-B14F-4D97-AF65-F5344CB8AC3E}">
        <p14:creationId xmlns:p14="http://schemas.microsoft.com/office/powerpoint/2010/main" val="336079990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Bullet">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825" y="1180445"/>
            <a:ext cx="8533574" cy="3490722"/>
          </a:xfrm>
          <a:prstGeom prst="rect">
            <a:avLst/>
          </a:prstGeom>
        </p:spPr>
        <p:txBody>
          <a:bodyPr lIns="91416" tIns="45708" rIns="91416" bIns="45708">
            <a:noAutofit/>
          </a:bodyPr>
          <a:lstStyle>
            <a:lvl1pPr>
              <a:spcBef>
                <a:spcPts val="1600"/>
              </a:spcBef>
              <a:spcAft>
                <a:spcPts val="0"/>
              </a:spcAft>
              <a:buClr>
                <a:schemeClr val="bg1">
                  <a:lumMod val="50000"/>
                </a:schemeClr>
              </a:buClr>
              <a:buSzPct val="100000"/>
              <a:buFont typeface="Arial" pitchFamily="34" charset="0"/>
              <a:buChar char="•"/>
              <a:defRPr sz="3200" b="0" baseline="0">
                <a:solidFill>
                  <a:srgbClr val="4D4F53"/>
                </a:solidFill>
                <a:latin typeface="+mj-lt"/>
              </a:defRPr>
            </a:lvl1pPr>
            <a:lvl2pPr marL="398363" indent="-171408">
              <a:spcBef>
                <a:spcPts val="200"/>
              </a:spcBef>
              <a:buClr>
                <a:schemeClr val="bg1">
                  <a:lumMod val="50000"/>
                </a:schemeClr>
              </a:buClr>
              <a:buSzPct val="100000"/>
              <a:buFont typeface="Arial" pitchFamily="34" charset="0"/>
              <a:buChar char="•"/>
              <a:defRPr sz="2400" b="0" baseline="0">
                <a:solidFill>
                  <a:srgbClr val="4D4F53"/>
                </a:solidFill>
                <a:latin typeface="+mj-lt"/>
              </a:defRPr>
            </a:lvl2pPr>
            <a:lvl3pPr marL="569769" indent="-171408">
              <a:buClr>
                <a:schemeClr val="bg1">
                  <a:lumMod val="50000"/>
                </a:schemeClr>
              </a:buClr>
              <a:buSzPct val="115000"/>
              <a:buFont typeface="Arial" pitchFamily="34" charset="0"/>
              <a:buChar char="•"/>
              <a:tabLst>
                <a:tab pos="914172" algn="l"/>
              </a:tabLst>
              <a:defRPr sz="2000" b="0">
                <a:solidFill>
                  <a:srgbClr val="4D4F53"/>
                </a:solidFill>
                <a:latin typeface="Calibri" pitchFamily="34" charset="0"/>
              </a:defRPr>
            </a:lvl3pPr>
            <a:lvl4pPr marL="742764" indent="-172996">
              <a:buClr>
                <a:schemeClr val="bg1">
                  <a:lumMod val="50000"/>
                </a:schemeClr>
              </a:buClr>
              <a:buSzPct val="115000"/>
              <a:buFont typeface="Arial" pitchFamily="34" charset="0"/>
              <a:buChar char="•"/>
              <a:defRPr sz="1600" b="0">
                <a:solidFill>
                  <a:srgbClr val="4D4F53"/>
                </a:solidFill>
                <a:latin typeface="Calibri" pitchFamily="34" charset="0"/>
              </a:defRPr>
            </a:lvl4pPr>
            <a:lvl5pPr marL="914172" indent="-171408">
              <a:buClr>
                <a:schemeClr val="bg1">
                  <a:lumMod val="50000"/>
                </a:schemeClr>
              </a:buClr>
              <a:buSzPct val="115000"/>
              <a:buFont typeface="Arial" pitchFamily="34" charset="0"/>
              <a:buChar char="•"/>
              <a:defRPr sz="1600" b="0">
                <a:solidFill>
                  <a:srgbClr val="4D4F53"/>
                </a:solidFill>
                <a:latin typeface="Calibri" pitchFamily="34" charset="0"/>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26" name="Title 1"/>
          <p:cNvSpPr>
            <a:spLocks noGrp="1"/>
          </p:cNvSpPr>
          <p:nvPr>
            <p:ph type="title"/>
          </p:nvPr>
        </p:nvSpPr>
        <p:spPr>
          <a:xfrm>
            <a:off x="285825" y="464182"/>
            <a:ext cx="8533574" cy="379810"/>
          </a:xfrm>
        </p:spPr>
        <p:txBody>
          <a:bodyPr>
            <a:noAutofit/>
          </a:bodyPr>
          <a:lstStyle>
            <a:lvl1pPr>
              <a:defRPr sz="3400" b="1"/>
            </a:lvl1pPr>
          </a:lstStyle>
          <a:p>
            <a:r>
              <a:rPr lang="zh-CN" altLang="en-US" smtClean="0"/>
              <a:t>单击此处编辑母版标题样式</a:t>
            </a:r>
            <a:endParaRPr lang="en-US" dirty="0"/>
          </a:p>
        </p:txBody>
      </p:sp>
      <p:sp>
        <p:nvSpPr>
          <p:cNvPr id="4" name="Footer Placeholder 6"/>
          <p:cNvSpPr>
            <a:spLocks noGrp="1"/>
          </p:cNvSpPr>
          <p:nvPr>
            <p:ph type="ftr" sz="quarter" idx="10"/>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383292851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ullet with Subtitle">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284634" y="819159"/>
            <a:ext cx="7249222" cy="336947"/>
          </a:xfrm>
          <a:prstGeom prst="rect">
            <a:avLst/>
          </a:prstGeom>
        </p:spPr>
        <p:txBody>
          <a:bodyPr lIns="91416" tIns="45708" rIns="91416" bIns="45708"/>
          <a:lstStyle>
            <a:lvl1pPr>
              <a:buNone/>
              <a:defRPr lang="en-US" sz="2800" kern="1200" dirty="0" smtClean="0">
                <a:solidFill>
                  <a:srgbClr val="4D4F53"/>
                </a:solidFill>
                <a:latin typeface="+mj-lt"/>
                <a:ea typeface="+mn-ea"/>
                <a:cs typeface="+mn-cs"/>
              </a:defRPr>
            </a:lvl1pPr>
            <a:lvl2pPr>
              <a:defRPr lang="en-US" sz="2600" kern="1200" dirty="0" smtClean="0">
                <a:solidFill>
                  <a:schemeClr val="bg2"/>
                </a:solidFill>
                <a:latin typeface="Arial" charset="0"/>
                <a:ea typeface="+mn-ea"/>
                <a:cs typeface="+mn-cs"/>
              </a:defRPr>
            </a:lvl2pPr>
            <a:lvl3pPr>
              <a:defRPr lang="en-US" sz="2600" kern="1200" dirty="0" smtClean="0">
                <a:solidFill>
                  <a:schemeClr val="bg2"/>
                </a:solidFill>
                <a:latin typeface="Arial" charset="0"/>
                <a:ea typeface="+mn-ea"/>
                <a:cs typeface="+mn-cs"/>
              </a:defRPr>
            </a:lvl3pPr>
            <a:lvl4pPr>
              <a:defRPr lang="en-US" sz="2600" kern="1200" dirty="0" smtClean="0">
                <a:solidFill>
                  <a:schemeClr val="bg2"/>
                </a:solidFill>
                <a:latin typeface="Arial" charset="0"/>
                <a:ea typeface="+mn-ea"/>
                <a:cs typeface="+mn-cs"/>
              </a:defRPr>
            </a:lvl4pPr>
            <a:lvl5pPr>
              <a:defRPr lang="en-US" sz="2600" kern="1200" dirty="0">
                <a:solidFill>
                  <a:schemeClr val="bg2"/>
                </a:solidFill>
                <a:latin typeface="Arial" charset="0"/>
                <a:ea typeface="+mn-ea"/>
                <a:cs typeface="+mn-cs"/>
              </a:defRPr>
            </a:lvl5pPr>
          </a:lstStyle>
          <a:p>
            <a:pPr lvl="0"/>
            <a:r>
              <a:rPr lang="zh-CN" altLang="en-US" smtClean="0"/>
              <a:t>单击此处编辑母版文本样式</a:t>
            </a:r>
          </a:p>
        </p:txBody>
      </p:sp>
      <p:sp>
        <p:nvSpPr>
          <p:cNvPr id="3" name="Title 1"/>
          <p:cNvSpPr>
            <a:spLocks noGrp="1"/>
          </p:cNvSpPr>
          <p:nvPr>
            <p:ph type="title"/>
          </p:nvPr>
        </p:nvSpPr>
        <p:spPr>
          <a:xfrm>
            <a:off x="285825" y="464182"/>
            <a:ext cx="8533574" cy="379810"/>
          </a:xfrm>
        </p:spPr>
        <p:txBody>
          <a:bodyPr>
            <a:noAutofit/>
          </a:bodyPr>
          <a:lstStyle>
            <a:lvl1pPr>
              <a:defRPr sz="3400" b="1"/>
            </a:lvl1pPr>
          </a:lstStyle>
          <a:p>
            <a:r>
              <a:rPr lang="zh-CN" altLang="en-US" smtClean="0"/>
              <a:t>单击此处编辑母版标题样式</a:t>
            </a:r>
            <a:endParaRPr lang="en-US" dirty="0"/>
          </a:p>
        </p:txBody>
      </p:sp>
      <p:sp>
        <p:nvSpPr>
          <p:cNvPr id="20" name="Content Placeholder 2"/>
          <p:cNvSpPr>
            <a:spLocks noGrp="1"/>
          </p:cNvSpPr>
          <p:nvPr>
            <p:ph idx="1"/>
          </p:nvPr>
        </p:nvSpPr>
        <p:spPr>
          <a:xfrm>
            <a:off x="285825" y="1457657"/>
            <a:ext cx="8533574" cy="3227798"/>
          </a:xfrm>
          <a:prstGeom prst="rect">
            <a:avLst/>
          </a:prstGeom>
        </p:spPr>
        <p:txBody>
          <a:bodyPr lIns="91416" tIns="45708" rIns="91416" bIns="45708">
            <a:noAutofit/>
          </a:bodyPr>
          <a:lstStyle>
            <a:lvl1pPr>
              <a:spcBef>
                <a:spcPts val="1600"/>
              </a:spcBef>
              <a:spcAft>
                <a:spcPts val="0"/>
              </a:spcAft>
              <a:buClr>
                <a:schemeClr val="bg1">
                  <a:lumMod val="50000"/>
                </a:schemeClr>
              </a:buClr>
              <a:buSzPct val="100000"/>
              <a:buFont typeface="Arial" pitchFamily="34" charset="0"/>
              <a:buChar char="•"/>
              <a:defRPr sz="3200" b="0" baseline="0">
                <a:solidFill>
                  <a:srgbClr val="4D4F53"/>
                </a:solidFill>
                <a:latin typeface="+mj-lt"/>
              </a:defRPr>
            </a:lvl1pPr>
            <a:lvl2pPr marL="398363" indent="-171408">
              <a:spcBef>
                <a:spcPts val="200"/>
              </a:spcBef>
              <a:buClr>
                <a:schemeClr val="bg1">
                  <a:lumMod val="50000"/>
                </a:schemeClr>
              </a:buClr>
              <a:buSzPct val="100000"/>
              <a:buFont typeface="Arial" pitchFamily="34" charset="0"/>
              <a:buChar char="•"/>
              <a:defRPr sz="2400" b="0" baseline="0">
                <a:solidFill>
                  <a:srgbClr val="4D4F53"/>
                </a:solidFill>
                <a:latin typeface="+mj-lt"/>
              </a:defRPr>
            </a:lvl2pPr>
            <a:lvl3pPr marL="569769" indent="-171408">
              <a:buClr>
                <a:schemeClr val="bg1">
                  <a:lumMod val="50000"/>
                </a:schemeClr>
              </a:buClr>
              <a:buSzPct val="115000"/>
              <a:buFont typeface="Arial" pitchFamily="34" charset="0"/>
              <a:buChar char="•"/>
              <a:tabLst>
                <a:tab pos="914172" algn="l"/>
              </a:tabLst>
              <a:defRPr sz="2000" b="0">
                <a:solidFill>
                  <a:srgbClr val="4D4F53"/>
                </a:solidFill>
                <a:latin typeface="Calibri" pitchFamily="34" charset="0"/>
              </a:defRPr>
            </a:lvl3pPr>
            <a:lvl4pPr marL="742764" indent="-172996">
              <a:buClr>
                <a:schemeClr val="bg1">
                  <a:lumMod val="50000"/>
                </a:schemeClr>
              </a:buClr>
              <a:buSzPct val="115000"/>
              <a:buFont typeface="Arial" pitchFamily="34" charset="0"/>
              <a:buChar char="•"/>
              <a:defRPr sz="1600" b="0">
                <a:solidFill>
                  <a:srgbClr val="4D4F53"/>
                </a:solidFill>
                <a:latin typeface="Calibri" pitchFamily="34" charset="0"/>
              </a:defRPr>
            </a:lvl4pPr>
            <a:lvl5pPr marL="914172" indent="-171408">
              <a:buClr>
                <a:schemeClr val="bg1">
                  <a:lumMod val="50000"/>
                </a:schemeClr>
              </a:buClr>
              <a:buSzPct val="115000"/>
              <a:buFont typeface="Arial" pitchFamily="34" charset="0"/>
              <a:buChar char="•"/>
              <a:defRPr sz="1600" b="0">
                <a:solidFill>
                  <a:srgbClr val="4D4F53"/>
                </a:solidFill>
                <a:latin typeface="Calibri" pitchFamily="34" charset="0"/>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5" name="Footer Placeholder 6"/>
          <p:cNvSpPr>
            <a:spLocks noGrp="1"/>
          </p:cNvSpPr>
          <p:nvPr>
            <p:ph type="ftr" sz="quarter" idx="11"/>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2029457340"/>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with title)">
    <p:spTree>
      <p:nvGrpSpPr>
        <p:cNvPr id="1" name=""/>
        <p:cNvGrpSpPr/>
        <p:nvPr/>
      </p:nvGrpSpPr>
      <p:grpSpPr>
        <a:xfrm>
          <a:off x="0" y="0"/>
          <a:ext cx="0" cy="0"/>
          <a:chOff x="0" y="0"/>
          <a:chExt cx="0" cy="0"/>
        </a:xfrm>
      </p:grpSpPr>
      <p:sp>
        <p:nvSpPr>
          <p:cNvPr id="27" name="Title 26"/>
          <p:cNvSpPr>
            <a:spLocks noGrp="1"/>
          </p:cNvSpPr>
          <p:nvPr>
            <p:ph type="title"/>
          </p:nvPr>
        </p:nvSpPr>
        <p:spPr/>
        <p:txBody>
          <a:bodyPr/>
          <a:lstStyle/>
          <a:p>
            <a:r>
              <a:rPr lang="zh-CN" altLang="en-US" smtClean="0"/>
              <a:t>单击此处编辑母版标题样式</a:t>
            </a:r>
            <a:endParaRPr lang="en-US"/>
          </a:p>
        </p:txBody>
      </p:sp>
      <p:sp>
        <p:nvSpPr>
          <p:cNvPr id="3" name="Footer Placeholder 6"/>
          <p:cNvSpPr>
            <a:spLocks noGrp="1"/>
          </p:cNvSpPr>
          <p:nvPr>
            <p:ph type="ftr" sz="quarter" idx="10"/>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83134630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title no logo)">
    <p:spTree>
      <p:nvGrpSpPr>
        <p:cNvPr id="1" name=""/>
        <p:cNvGrpSpPr/>
        <p:nvPr/>
      </p:nvGrpSpPr>
      <p:grpSpPr>
        <a:xfrm>
          <a:off x="0" y="0"/>
          <a:ext cx="0" cy="0"/>
          <a:chOff x="0" y="0"/>
          <a:chExt cx="0" cy="0"/>
        </a:xfrm>
      </p:grpSpPr>
      <p:sp>
        <p:nvSpPr>
          <p:cNvPr id="27" name="Title 26"/>
          <p:cNvSpPr>
            <a:spLocks noGrp="1"/>
          </p:cNvSpPr>
          <p:nvPr>
            <p:ph type="title"/>
          </p:nvPr>
        </p:nvSpPr>
        <p:spPr/>
        <p:txBody>
          <a:bodyPr/>
          <a:lstStyle/>
          <a:p>
            <a:r>
              <a:rPr lang="zh-CN" altLang="en-US" smtClean="0"/>
              <a:t>单击此处编辑母版标题样式</a:t>
            </a:r>
            <a:endParaRPr lang="en-US"/>
          </a:p>
        </p:txBody>
      </p:sp>
      <p:sp>
        <p:nvSpPr>
          <p:cNvPr id="3" name="Footer Placeholder 6"/>
          <p:cNvSpPr>
            <a:spLocks noGrp="1"/>
          </p:cNvSpPr>
          <p:nvPr>
            <p:ph type="ftr" sz="quarter" idx="10"/>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38191100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no logo or page numb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412344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One Liner (burgandy)">
    <p:spTree>
      <p:nvGrpSpPr>
        <p:cNvPr id="1" name=""/>
        <p:cNvGrpSpPr/>
        <p:nvPr/>
      </p:nvGrpSpPr>
      <p:grpSpPr>
        <a:xfrm>
          <a:off x="0" y="0"/>
          <a:ext cx="0" cy="0"/>
          <a:chOff x="0" y="0"/>
          <a:chExt cx="0" cy="0"/>
        </a:xfrm>
      </p:grpSpPr>
      <p:sp>
        <p:nvSpPr>
          <p:cNvPr id="17" name="Text Placeholder 16"/>
          <p:cNvSpPr>
            <a:spLocks noGrp="1"/>
          </p:cNvSpPr>
          <p:nvPr>
            <p:ph type="body" sz="quarter" idx="11"/>
          </p:nvPr>
        </p:nvSpPr>
        <p:spPr>
          <a:xfrm>
            <a:off x="752082" y="2217189"/>
            <a:ext cx="7639849" cy="852978"/>
          </a:xfrm>
          <a:prstGeom prst="rect">
            <a:avLst/>
          </a:prstGeom>
        </p:spPr>
        <p:txBody>
          <a:bodyPr lIns="91416" tIns="45708" rIns="91416" bIns="45708" anchor="ctr"/>
          <a:lstStyle>
            <a:lvl1pPr algn="ctr">
              <a:buNone/>
              <a:defRPr lang="en-US" sz="6000" b="0" spc="-150" dirty="0" smtClean="0">
                <a:solidFill>
                  <a:srgbClr val="0075B0"/>
                </a:solidFill>
                <a:effectLst/>
                <a:latin typeface="+mn-lt"/>
                <a:ea typeface="+mn-ea"/>
                <a:cs typeface="+mn-cs"/>
              </a:defRPr>
            </a:lvl1pPr>
          </a:lstStyle>
          <a:p>
            <a:pPr lvl="0"/>
            <a:r>
              <a:rPr lang="zh-CN" altLang="en-US" smtClean="0"/>
              <a:t>单击此处编辑母版文本样式</a:t>
            </a:r>
          </a:p>
        </p:txBody>
      </p:sp>
    </p:spTree>
    <p:extLst>
      <p:ext uri="{BB962C8B-B14F-4D97-AF65-F5344CB8AC3E}">
        <p14:creationId xmlns:p14="http://schemas.microsoft.com/office/powerpoint/2010/main" val="987140535"/>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wo liner">
    <p:spTree>
      <p:nvGrpSpPr>
        <p:cNvPr id="1" name=""/>
        <p:cNvGrpSpPr/>
        <p:nvPr/>
      </p:nvGrpSpPr>
      <p:grpSpPr>
        <a:xfrm>
          <a:off x="0" y="0"/>
          <a:ext cx="0" cy="0"/>
          <a:chOff x="0" y="0"/>
          <a:chExt cx="0" cy="0"/>
        </a:xfrm>
      </p:grpSpPr>
      <p:sp>
        <p:nvSpPr>
          <p:cNvPr id="8" name="Text Placeholder 16"/>
          <p:cNvSpPr>
            <a:spLocks noGrp="1"/>
          </p:cNvSpPr>
          <p:nvPr>
            <p:ph type="body" sz="quarter" idx="12"/>
          </p:nvPr>
        </p:nvSpPr>
        <p:spPr>
          <a:xfrm>
            <a:off x="753423" y="2702650"/>
            <a:ext cx="7639849" cy="852978"/>
          </a:xfrm>
          <a:prstGeom prst="rect">
            <a:avLst/>
          </a:prstGeom>
        </p:spPr>
        <p:txBody>
          <a:bodyPr lIns="91416" tIns="45708" rIns="91416" bIns="45708" anchor="ctr"/>
          <a:lstStyle>
            <a:lvl1pPr algn="ctr">
              <a:buNone/>
              <a:defRPr lang="en-US" sz="4400" b="0" spc="-150" dirty="0" smtClean="0">
                <a:solidFill>
                  <a:srgbClr val="7F7F7F"/>
                </a:solidFill>
                <a:effectLst/>
                <a:latin typeface="+mj-lt"/>
                <a:ea typeface="+mn-ea"/>
                <a:cs typeface="+mn-cs"/>
              </a:defRPr>
            </a:lvl1pPr>
          </a:lstStyle>
          <a:p>
            <a:pPr lvl="0"/>
            <a:r>
              <a:rPr lang="zh-CN" altLang="en-US" smtClean="0"/>
              <a:t>单击此处编辑母版文本样式</a:t>
            </a:r>
          </a:p>
        </p:txBody>
      </p:sp>
      <p:sp>
        <p:nvSpPr>
          <p:cNvPr id="9" name="Text Placeholder 16"/>
          <p:cNvSpPr>
            <a:spLocks noGrp="1"/>
          </p:cNvSpPr>
          <p:nvPr>
            <p:ph type="body" sz="quarter" idx="11"/>
          </p:nvPr>
        </p:nvSpPr>
        <p:spPr>
          <a:xfrm>
            <a:off x="752082" y="1953458"/>
            <a:ext cx="7639849" cy="852978"/>
          </a:xfrm>
          <a:prstGeom prst="rect">
            <a:avLst/>
          </a:prstGeom>
        </p:spPr>
        <p:txBody>
          <a:bodyPr lIns="91416" tIns="45708" rIns="91416" bIns="45708" anchor="ctr"/>
          <a:lstStyle>
            <a:lvl1pPr algn="ctr">
              <a:buNone/>
              <a:defRPr lang="en-US" sz="6600" b="0" spc="-150" dirty="0" smtClean="0">
                <a:solidFill>
                  <a:srgbClr val="0075B0"/>
                </a:solidFill>
                <a:effectLst/>
                <a:latin typeface="+mj-lt"/>
                <a:ea typeface="+mn-ea"/>
                <a:cs typeface="+mn-cs"/>
              </a:defRPr>
            </a:lvl1pPr>
          </a:lstStyle>
          <a:p>
            <a:pPr lvl="0"/>
            <a:r>
              <a:rPr lang="zh-CN" altLang="en-US" smtClean="0"/>
              <a:t>单击此处编辑母版文本样式</a:t>
            </a:r>
          </a:p>
        </p:txBody>
      </p:sp>
    </p:spTree>
    <p:extLst>
      <p:ext uri="{BB962C8B-B14F-4D97-AF65-F5344CB8AC3E}">
        <p14:creationId xmlns:p14="http://schemas.microsoft.com/office/powerpoint/2010/main" val="1143332508"/>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ig Quote">
    <p:spTree>
      <p:nvGrpSpPr>
        <p:cNvPr id="1" name=""/>
        <p:cNvGrpSpPr/>
        <p:nvPr/>
      </p:nvGrpSpPr>
      <p:grpSpPr>
        <a:xfrm>
          <a:off x="0" y="0"/>
          <a:ext cx="0" cy="0"/>
          <a:chOff x="0" y="0"/>
          <a:chExt cx="0" cy="0"/>
        </a:xfrm>
      </p:grpSpPr>
      <p:pic>
        <p:nvPicPr>
          <p:cNvPr id="4" name="Picture 1" descr="\\Mvfs\projects\Citrix\09-0288 Citrix Rebrand Corporate Template\Art\PNG\Quote_End_Grey.png"/>
          <p:cNvPicPr>
            <a:picLocks noChangeAspect="1" noChangeArrowheads="1"/>
          </p:cNvPicPr>
          <p:nvPr/>
        </p:nvPicPr>
        <p:blipFill>
          <a:blip r:embed="rId2" cstate="print">
            <a:lum bright="52000"/>
            <a:extLst>
              <a:ext uri="{28A0092B-C50C-407E-A947-70E740481C1C}">
                <a14:useLocalDpi xmlns:a14="http://schemas.microsoft.com/office/drawing/2010/main" val="0"/>
              </a:ext>
            </a:extLst>
          </a:blip>
          <a:srcRect r="16431"/>
          <a:stretch>
            <a:fillRect/>
          </a:stretch>
        </p:blipFill>
        <p:spPr bwMode="auto">
          <a:xfrm>
            <a:off x="8231188" y="2651125"/>
            <a:ext cx="915987"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Mvfs\projects\Citrix\09-0288 Citrix Rebrand Corporate Template\Art\PNG\Quote_Begin_Grey.png"/>
          <p:cNvPicPr>
            <a:picLocks noChangeAspect="1" noChangeArrowheads="1"/>
          </p:cNvPicPr>
          <p:nvPr/>
        </p:nvPicPr>
        <p:blipFill>
          <a:blip r:embed="rId3" cstate="print">
            <a:lum bright="54000"/>
            <a:extLst>
              <a:ext uri="{28A0092B-C50C-407E-A947-70E740481C1C}">
                <a14:useLocalDpi xmlns:a14="http://schemas.microsoft.com/office/drawing/2010/main" val="0"/>
              </a:ext>
            </a:extLst>
          </a:blip>
          <a:srcRect l="14999"/>
          <a:stretch>
            <a:fillRect/>
          </a:stretch>
        </p:blipFill>
        <p:spPr bwMode="auto">
          <a:xfrm>
            <a:off x="0" y="941388"/>
            <a:ext cx="931863" cy="84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4"/>
          <p:cNvSpPr>
            <a:spLocks noChangeArrowheads="1"/>
          </p:cNvSpPr>
          <p:nvPr/>
        </p:nvSpPr>
        <p:spPr bwMode="auto">
          <a:xfrm>
            <a:off x="473075" y="1485900"/>
            <a:ext cx="8197850" cy="2484438"/>
          </a:xfrm>
          <a:prstGeom prst="roundRect">
            <a:avLst>
              <a:gd name="adj" fmla="val 273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round/>
                <a:headEnd/>
                <a:tailEnd/>
              </a14:hiddenLine>
            </a:ext>
          </a:extLst>
        </p:spPr>
        <p:txBody>
          <a:bodyPr wrap="none" lIns="91416" tIns="45708" rIns="91416" bIns="45708" anchor="ctr"/>
          <a:lstStyle/>
          <a:p>
            <a:pPr eaLnBrk="1" hangingPunct="1"/>
            <a:endParaRPr lang="en-US" sz="1800"/>
          </a:p>
        </p:txBody>
      </p:sp>
      <p:sp>
        <p:nvSpPr>
          <p:cNvPr id="7" name="AutoShape 14"/>
          <p:cNvSpPr>
            <a:spLocks noChangeArrowheads="1"/>
          </p:cNvSpPr>
          <p:nvPr/>
        </p:nvSpPr>
        <p:spPr bwMode="auto">
          <a:xfrm>
            <a:off x="473075" y="1485900"/>
            <a:ext cx="8197850" cy="2484438"/>
          </a:xfrm>
          <a:prstGeom prst="roundRect">
            <a:avLst>
              <a:gd name="adj" fmla="val 273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round/>
                <a:headEnd/>
                <a:tailEnd/>
              </a14:hiddenLine>
            </a:ext>
          </a:extLst>
        </p:spPr>
        <p:txBody>
          <a:bodyPr wrap="none" lIns="91416" tIns="45708" rIns="91416" bIns="45708" anchor="ctr"/>
          <a:lstStyle/>
          <a:p>
            <a:pPr eaLnBrk="1" hangingPunct="1"/>
            <a:endParaRPr lang="en-US" sz="1800"/>
          </a:p>
        </p:txBody>
      </p:sp>
      <p:sp>
        <p:nvSpPr>
          <p:cNvPr id="8" name="AutoShape 14"/>
          <p:cNvSpPr>
            <a:spLocks noChangeArrowheads="1"/>
          </p:cNvSpPr>
          <p:nvPr/>
        </p:nvSpPr>
        <p:spPr bwMode="auto">
          <a:xfrm>
            <a:off x="473075" y="1485900"/>
            <a:ext cx="8197850" cy="2484438"/>
          </a:xfrm>
          <a:prstGeom prst="roundRect">
            <a:avLst>
              <a:gd name="adj" fmla="val 273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round/>
                <a:headEnd/>
                <a:tailEnd/>
              </a14:hiddenLine>
            </a:ext>
          </a:extLst>
        </p:spPr>
        <p:txBody>
          <a:bodyPr wrap="none" lIns="91416" tIns="45708" rIns="91416" bIns="45708" anchor="ctr"/>
          <a:lstStyle/>
          <a:p>
            <a:pPr eaLnBrk="1" hangingPunct="1"/>
            <a:endParaRPr lang="en-US" sz="1800"/>
          </a:p>
        </p:txBody>
      </p:sp>
      <p:sp>
        <p:nvSpPr>
          <p:cNvPr id="16" name="Text Placeholder 15"/>
          <p:cNvSpPr>
            <a:spLocks noGrp="1"/>
          </p:cNvSpPr>
          <p:nvPr>
            <p:ph type="body" sz="quarter" idx="10"/>
          </p:nvPr>
        </p:nvSpPr>
        <p:spPr>
          <a:xfrm>
            <a:off x="1366927" y="1357534"/>
            <a:ext cx="6441365" cy="210524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lvl1pPr marL="0" marR="0" indent="0" algn="ctr" defTabSz="914172" rtl="0" eaLnBrk="1" fontAlgn="base" latinLnBrk="0" hangingPunct="1">
              <a:lnSpc>
                <a:spcPct val="100000"/>
              </a:lnSpc>
              <a:spcBef>
                <a:spcPct val="0"/>
              </a:spcBef>
              <a:spcAft>
                <a:spcPct val="0"/>
              </a:spcAft>
              <a:buClr>
                <a:srgbClr val="4D4F53"/>
              </a:buClr>
              <a:buSzPct val="100000"/>
              <a:buFontTx/>
              <a:buNone/>
              <a:tabLst/>
              <a:defRPr lang="en-US" sz="4400" b="0" kern="1200" dirty="0" smtClean="0">
                <a:solidFill>
                  <a:srgbClr val="0075B0"/>
                </a:solidFill>
                <a:latin typeface="+mj-lt"/>
                <a:ea typeface="+mn-ea"/>
                <a:cs typeface="+mn-cs"/>
              </a:defRPr>
            </a:lvl1pPr>
          </a:lstStyle>
          <a:p>
            <a:pPr lvl="0"/>
            <a:r>
              <a:rPr lang="zh-CN" altLang="en-US" noProof="0" smtClean="0"/>
              <a:t>单击此处编辑母版文本样式</a:t>
            </a:r>
          </a:p>
        </p:txBody>
      </p:sp>
      <p:sp>
        <p:nvSpPr>
          <p:cNvPr id="18" name="Text Placeholder 6"/>
          <p:cNvSpPr>
            <a:spLocks noGrp="1"/>
          </p:cNvSpPr>
          <p:nvPr>
            <p:ph type="body" sz="quarter" idx="11"/>
          </p:nvPr>
        </p:nvSpPr>
        <p:spPr>
          <a:xfrm>
            <a:off x="1358602" y="3606285"/>
            <a:ext cx="6432061" cy="336947"/>
          </a:xfrm>
          <a:prstGeom prst="rect">
            <a:avLst/>
          </a:prstGeom>
        </p:spPr>
        <p:txBody>
          <a:bodyPr lIns="91416" tIns="45708" rIns="91416" bIns="45708"/>
          <a:lstStyle>
            <a:lvl1pPr algn="r">
              <a:buNone/>
              <a:defRPr lang="en-US" sz="2400" kern="1200" baseline="0" dirty="0" smtClean="0">
                <a:solidFill>
                  <a:srgbClr val="4D4F53"/>
                </a:solidFill>
                <a:latin typeface="+mj-lt"/>
                <a:ea typeface="+mn-ea"/>
                <a:cs typeface="+mn-cs"/>
              </a:defRPr>
            </a:lvl1pPr>
            <a:lvl2pPr>
              <a:defRPr lang="en-US" sz="2600" kern="1200" dirty="0" smtClean="0">
                <a:solidFill>
                  <a:schemeClr val="bg2"/>
                </a:solidFill>
                <a:latin typeface="Arial" charset="0"/>
                <a:ea typeface="+mn-ea"/>
                <a:cs typeface="+mn-cs"/>
              </a:defRPr>
            </a:lvl2pPr>
            <a:lvl3pPr>
              <a:defRPr lang="en-US" sz="2600" kern="1200" dirty="0" smtClean="0">
                <a:solidFill>
                  <a:schemeClr val="bg2"/>
                </a:solidFill>
                <a:latin typeface="Arial" charset="0"/>
                <a:ea typeface="+mn-ea"/>
                <a:cs typeface="+mn-cs"/>
              </a:defRPr>
            </a:lvl3pPr>
            <a:lvl4pPr>
              <a:defRPr lang="en-US" sz="2600" kern="1200" dirty="0" smtClean="0">
                <a:solidFill>
                  <a:schemeClr val="bg2"/>
                </a:solidFill>
                <a:latin typeface="Arial" charset="0"/>
                <a:ea typeface="+mn-ea"/>
                <a:cs typeface="+mn-cs"/>
              </a:defRPr>
            </a:lvl4pPr>
            <a:lvl5pPr>
              <a:defRPr lang="en-US" sz="2600" kern="1200" dirty="0">
                <a:solidFill>
                  <a:schemeClr val="bg2"/>
                </a:solidFill>
                <a:latin typeface="Arial" charset="0"/>
                <a:ea typeface="+mn-ea"/>
                <a:cs typeface="+mn-cs"/>
              </a:defRPr>
            </a:lvl5pPr>
          </a:lstStyle>
          <a:p>
            <a:pPr lvl="0"/>
            <a:r>
              <a:rPr lang="zh-CN" altLang="en-US" smtClean="0"/>
              <a:t>单击此处编辑母版文本样式</a:t>
            </a:r>
          </a:p>
        </p:txBody>
      </p:sp>
      <p:sp>
        <p:nvSpPr>
          <p:cNvPr id="9" name="Footer Placeholder 6"/>
          <p:cNvSpPr>
            <a:spLocks noGrp="1"/>
          </p:cNvSpPr>
          <p:nvPr>
            <p:ph type="ftr" sz="quarter" idx="12"/>
          </p:nvPr>
        </p:nvSpPr>
        <p:spPr/>
        <p:txBody>
          <a:bodyPr/>
          <a:lstStyle>
            <a:lvl1pPr algn="ctr" eaLnBrk="0" hangingPunct="0">
              <a:defRPr sz="1000">
                <a:solidFill>
                  <a:srgbClr val="3E4554">
                    <a:tint val="75000"/>
                  </a:srgbClr>
                </a:solidFill>
                <a:latin typeface="+mj-lt"/>
                <a:ea typeface="宋体" pitchFamily="2" charset="-122"/>
              </a:defRPr>
            </a:lvl1pPr>
          </a:lstStyle>
          <a:p>
            <a:pPr>
              <a:defRPr/>
            </a:pPr>
            <a:r>
              <a:rPr lang="en-US"/>
              <a:t>Citrix Confidential - Do Not Distribute</a:t>
            </a:r>
          </a:p>
        </p:txBody>
      </p:sp>
    </p:spTree>
    <p:extLst>
      <p:ext uri="{BB962C8B-B14F-4D97-AF65-F5344CB8AC3E}">
        <p14:creationId xmlns:p14="http://schemas.microsoft.com/office/powerpoint/2010/main" val="2181638873"/>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Graphic with bullets (headline)">
    <p:spTree>
      <p:nvGrpSpPr>
        <p:cNvPr id="1" name=""/>
        <p:cNvGrpSpPr/>
        <p:nvPr/>
      </p:nvGrpSpPr>
      <p:grpSpPr>
        <a:xfrm>
          <a:off x="0" y="0"/>
          <a:ext cx="0" cy="0"/>
          <a:chOff x="0" y="0"/>
          <a:chExt cx="0" cy="0"/>
        </a:xfrm>
      </p:grpSpPr>
      <p:sp>
        <p:nvSpPr>
          <p:cNvPr id="16" name="Content Placeholder 2"/>
          <p:cNvSpPr>
            <a:spLocks noGrp="1"/>
          </p:cNvSpPr>
          <p:nvPr>
            <p:ph idx="1"/>
          </p:nvPr>
        </p:nvSpPr>
        <p:spPr>
          <a:xfrm>
            <a:off x="4067446" y="2357411"/>
            <a:ext cx="4672731" cy="987963"/>
          </a:xfrm>
          <a:prstGeom prst="rect">
            <a:avLst/>
          </a:prstGeom>
        </p:spPr>
        <p:txBody>
          <a:bodyPr lIns="91416" tIns="45708" rIns="91416" bIns="45708" anchor="ctr" anchorCtr="0"/>
          <a:lstStyle>
            <a:lvl1pPr marL="399951" marR="0" indent="-399951" algn="l" defTabSz="914172" rtl="0" eaLnBrk="1" fontAlgn="base" latinLnBrk="0" hangingPunct="1">
              <a:lnSpc>
                <a:spcPct val="80000"/>
              </a:lnSpc>
              <a:spcBef>
                <a:spcPts val="1800"/>
              </a:spcBef>
              <a:spcAft>
                <a:spcPts val="600"/>
              </a:spcAft>
              <a:buClr>
                <a:schemeClr val="bg1">
                  <a:lumMod val="65000"/>
                </a:schemeClr>
              </a:buClr>
              <a:buSzPct val="110000"/>
              <a:buFont typeface="Arial" pitchFamily="34" charset="0"/>
              <a:buChar char="•"/>
              <a:tabLst/>
              <a:defRPr sz="3400">
                <a:solidFill>
                  <a:srgbClr val="4D4F53"/>
                </a:solidFill>
              </a:defRPr>
            </a:lvl1pPr>
            <a:lvl2pPr marL="857034" indent="-450736">
              <a:buClr>
                <a:schemeClr val="bg1">
                  <a:lumMod val="65000"/>
                </a:schemeClr>
              </a:buClr>
              <a:buFont typeface="Arial" pitchFamily="34" charset="0"/>
              <a:buChar char="–"/>
              <a:defRPr sz="3200">
                <a:solidFill>
                  <a:srgbClr val="4D4F53"/>
                </a:solidFill>
              </a:defRPr>
            </a:lvl2pPr>
            <a:lvl3pPr>
              <a:buNone/>
              <a:defRPr/>
            </a:lvl3pPr>
            <a:lvl4pPr>
              <a:buNone/>
              <a:defRPr sz="3600"/>
            </a:lvl4pPr>
            <a:lvl5pPr>
              <a:defRPr sz="36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p:txBody>
      </p:sp>
      <p:sp>
        <p:nvSpPr>
          <p:cNvPr id="17" name="Title 26"/>
          <p:cNvSpPr>
            <a:spLocks noGrp="1"/>
          </p:cNvSpPr>
          <p:nvPr>
            <p:ph type="title"/>
          </p:nvPr>
        </p:nvSpPr>
        <p:spPr>
          <a:xfrm>
            <a:off x="287338" y="466726"/>
            <a:ext cx="8534400" cy="379810"/>
          </a:xfrm>
        </p:spPr>
        <p:txBody>
          <a:bodyPr/>
          <a:lstStyle/>
          <a:p>
            <a:r>
              <a:rPr lang="zh-CN" altLang="en-US" smtClean="0"/>
              <a:t>单击此处编辑母版标题样式</a:t>
            </a:r>
            <a:endParaRPr lang="en-US" dirty="0"/>
          </a:p>
        </p:txBody>
      </p:sp>
      <p:sp>
        <p:nvSpPr>
          <p:cNvPr id="4" name="Footer Placeholder 6"/>
          <p:cNvSpPr>
            <a:spLocks noGrp="1"/>
          </p:cNvSpPr>
          <p:nvPr>
            <p:ph type="ftr" sz="quarter" idx="10"/>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67255182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Graphic with bullets (no headline)">
    <p:spTree>
      <p:nvGrpSpPr>
        <p:cNvPr id="1" name=""/>
        <p:cNvGrpSpPr/>
        <p:nvPr/>
      </p:nvGrpSpPr>
      <p:grpSpPr>
        <a:xfrm>
          <a:off x="0" y="0"/>
          <a:ext cx="0" cy="0"/>
          <a:chOff x="0" y="0"/>
          <a:chExt cx="0" cy="0"/>
        </a:xfrm>
      </p:grpSpPr>
      <p:sp>
        <p:nvSpPr>
          <p:cNvPr id="16" name="Content Placeholder 2"/>
          <p:cNvSpPr>
            <a:spLocks noGrp="1"/>
          </p:cNvSpPr>
          <p:nvPr>
            <p:ph idx="1"/>
          </p:nvPr>
        </p:nvSpPr>
        <p:spPr>
          <a:xfrm>
            <a:off x="4067446" y="2075015"/>
            <a:ext cx="4672731" cy="987963"/>
          </a:xfrm>
          <a:prstGeom prst="rect">
            <a:avLst/>
          </a:prstGeom>
        </p:spPr>
        <p:txBody>
          <a:bodyPr lIns="91416" tIns="45708" rIns="91416" bIns="45708" anchor="ctr" anchorCtr="0"/>
          <a:lstStyle>
            <a:lvl1pPr marL="399951" marR="0" indent="-399951" algn="l" defTabSz="914172" rtl="0" eaLnBrk="1" fontAlgn="base" latinLnBrk="0" hangingPunct="1">
              <a:lnSpc>
                <a:spcPct val="80000"/>
              </a:lnSpc>
              <a:spcBef>
                <a:spcPts val="1800"/>
              </a:spcBef>
              <a:spcAft>
                <a:spcPts val="600"/>
              </a:spcAft>
              <a:buClr>
                <a:schemeClr val="bg1">
                  <a:lumMod val="65000"/>
                </a:schemeClr>
              </a:buClr>
              <a:buSzPct val="110000"/>
              <a:buFont typeface="Arial" pitchFamily="34" charset="0"/>
              <a:buChar char="•"/>
              <a:tabLst/>
              <a:defRPr sz="3600">
                <a:solidFill>
                  <a:srgbClr val="4D4F53"/>
                </a:solidFill>
              </a:defRPr>
            </a:lvl1pPr>
            <a:lvl2pPr marL="857034" indent="-450736">
              <a:buClr>
                <a:schemeClr val="bg1">
                  <a:lumMod val="65000"/>
                </a:schemeClr>
              </a:buClr>
              <a:buFont typeface="Arial" pitchFamily="34" charset="0"/>
              <a:buChar char="–"/>
              <a:defRPr sz="3200">
                <a:solidFill>
                  <a:srgbClr val="4D4F53"/>
                </a:solidFill>
              </a:defRPr>
            </a:lvl2pPr>
            <a:lvl3pPr>
              <a:buNone/>
              <a:defRPr/>
            </a:lvl3pPr>
            <a:lvl4pPr>
              <a:buNone/>
              <a:defRPr sz="3600"/>
            </a:lvl4pPr>
            <a:lvl5pPr>
              <a:defRPr sz="36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p:txBody>
      </p:sp>
      <p:sp>
        <p:nvSpPr>
          <p:cNvPr id="3" name="Footer Placeholder 6"/>
          <p:cNvSpPr>
            <a:spLocks noGrp="1"/>
          </p:cNvSpPr>
          <p:nvPr>
            <p:ph type="ftr" sz="quarter" idx="10"/>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1643466474"/>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Graphic with side title">
    <p:spTree>
      <p:nvGrpSpPr>
        <p:cNvPr id="1" name=""/>
        <p:cNvGrpSpPr/>
        <p:nvPr/>
      </p:nvGrpSpPr>
      <p:grpSpPr>
        <a:xfrm>
          <a:off x="0" y="0"/>
          <a:ext cx="0" cy="0"/>
          <a:chOff x="0" y="0"/>
          <a:chExt cx="0" cy="0"/>
        </a:xfrm>
      </p:grpSpPr>
      <p:sp>
        <p:nvSpPr>
          <p:cNvPr id="17" name="Text Placeholder 16"/>
          <p:cNvSpPr>
            <a:spLocks noGrp="1"/>
          </p:cNvSpPr>
          <p:nvPr>
            <p:ph type="body" sz="quarter" idx="11"/>
          </p:nvPr>
        </p:nvSpPr>
        <p:spPr>
          <a:xfrm>
            <a:off x="627126" y="2217189"/>
            <a:ext cx="3220064" cy="852978"/>
          </a:xfrm>
          <a:prstGeom prst="rect">
            <a:avLst/>
          </a:prstGeom>
        </p:spPr>
        <p:txBody>
          <a:bodyPr lIns="91416" tIns="45708" rIns="91416" bIns="45708" anchor="ctr"/>
          <a:lstStyle>
            <a:lvl1pPr algn="ctr">
              <a:buNone/>
              <a:defRPr lang="en-US" sz="5500" b="0" spc="-150" dirty="0" smtClean="0">
                <a:solidFill>
                  <a:srgbClr val="4D4F53"/>
                </a:solidFill>
                <a:effectLst/>
                <a:latin typeface="+mj-lt"/>
                <a:ea typeface="+mn-ea"/>
                <a:cs typeface="+mn-cs"/>
              </a:defRPr>
            </a:lvl1pPr>
          </a:lstStyle>
          <a:p>
            <a:pPr lvl="0"/>
            <a:r>
              <a:rPr lang="zh-CN" altLang="en-US" smtClean="0"/>
              <a:t>单击此处编辑母版文本样式</a:t>
            </a:r>
          </a:p>
        </p:txBody>
      </p:sp>
      <p:sp>
        <p:nvSpPr>
          <p:cNvPr id="3" name="Footer Placeholder 6"/>
          <p:cNvSpPr>
            <a:spLocks noGrp="1"/>
          </p:cNvSpPr>
          <p:nvPr>
            <p:ph type="ftr" sz="quarter" idx="12"/>
          </p:nvPr>
        </p:nvSpPr>
        <p:spPr/>
        <p:txBody>
          <a:bodyPr/>
          <a:lstStyle>
            <a:lvl1pPr eaLnBrk="0" hangingPunct="0">
              <a:defRPr>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3701377336"/>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7" name="Round Same Side Corner Rectangle 18"/>
          <p:cNvSpPr/>
          <p:nvPr/>
        </p:nvSpPr>
        <p:spPr>
          <a:xfrm>
            <a:off x="476250" y="1201738"/>
            <a:ext cx="3900488" cy="596900"/>
          </a:xfrm>
          <a:prstGeom prst="round2SameRect">
            <a:avLst>
              <a:gd name="adj1" fmla="val 5882"/>
              <a:gd name="adj2" fmla="val 0"/>
            </a:avLst>
          </a:prstGeom>
          <a:gradFill>
            <a:gsLst>
              <a:gs pos="0">
                <a:srgbClr val="4D4F53"/>
              </a:gs>
              <a:gs pos="100000">
                <a:schemeClr val="bg1">
                  <a:lumMod val="50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8" name="Round Same Side Corner Rectangle 19"/>
          <p:cNvSpPr/>
          <p:nvPr/>
        </p:nvSpPr>
        <p:spPr>
          <a:xfrm>
            <a:off x="4751388" y="1201738"/>
            <a:ext cx="3900487" cy="596900"/>
          </a:xfrm>
          <a:prstGeom prst="round2SameRect">
            <a:avLst>
              <a:gd name="adj1" fmla="val 5882"/>
              <a:gd name="adj2" fmla="val 0"/>
            </a:avLst>
          </a:prstGeom>
          <a:gradFill>
            <a:gsLst>
              <a:gs pos="0">
                <a:srgbClr val="4D4F53"/>
              </a:gs>
              <a:gs pos="100000">
                <a:schemeClr val="bg1">
                  <a:lumMod val="50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9" name="Round Same Side Corner Rectangle 18"/>
          <p:cNvSpPr/>
          <p:nvPr/>
        </p:nvSpPr>
        <p:spPr>
          <a:xfrm>
            <a:off x="476250" y="1201738"/>
            <a:ext cx="3900488" cy="596900"/>
          </a:xfrm>
          <a:prstGeom prst="round2SameRect">
            <a:avLst>
              <a:gd name="adj1" fmla="val 5882"/>
              <a:gd name="adj2" fmla="val 0"/>
            </a:avLst>
          </a:prstGeom>
          <a:gradFill>
            <a:gsLst>
              <a:gs pos="0">
                <a:srgbClr val="4D4F53"/>
              </a:gs>
              <a:gs pos="100000">
                <a:schemeClr val="bg1">
                  <a:lumMod val="50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11" name="Round Same Side Corner Rectangle 19"/>
          <p:cNvSpPr/>
          <p:nvPr/>
        </p:nvSpPr>
        <p:spPr>
          <a:xfrm>
            <a:off x="4751388" y="1201738"/>
            <a:ext cx="3900487" cy="596900"/>
          </a:xfrm>
          <a:prstGeom prst="round2SameRect">
            <a:avLst>
              <a:gd name="adj1" fmla="val 5882"/>
              <a:gd name="adj2" fmla="val 0"/>
            </a:avLst>
          </a:prstGeom>
          <a:gradFill>
            <a:gsLst>
              <a:gs pos="0">
                <a:srgbClr val="4D4F53"/>
              </a:gs>
              <a:gs pos="100000">
                <a:schemeClr val="bg1">
                  <a:lumMod val="50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12" name="AutoShape 34"/>
          <p:cNvSpPr>
            <a:spLocks noChangeArrowheads="1"/>
          </p:cNvSpPr>
          <p:nvPr/>
        </p:nvSpPr>
        <p:spPr bwMode="auto">
          <a:xfrm>
            <a:off x="4754563" y="1193800"/>
            <a:ext cx="3903662" cy="3371850"/>
          </a:xfrm>
          <a:prstGeom prst="roundRect">
            <a:avLst>
              <a:gd name="adj" fmla="val 1535"/>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13" name="AutoShape 34"/>
          <p:cNvSpPr>
            <a:spLocks noChangeArrowheads="1"/>
          </p:cNvSpPr>
          <p:nvPr/>
        </p:nvSpPr>
        <p:spPr bwMode="auto">
          <a:xfrm>
            <a:off x="479425" y="1193800"/>
            <a:ext cx="3905250" cy="3371850"/>
          </a:xfrm>
          <a:prstGeom prst="roundRect">
            <a:avLst>
              <a:gd name="adj" fmla="val 1535"/>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14" name="AutoShape 34"/>
          <p:cNvSpPr>
            <a:spLocks noChangeArrowheads="1"/>
          </p:cNvSpPr>
          <p:nvPr/>
        </p:nvSpPr>
        <p:spPr bwMode="auto">
          <a:xfrm>
            <a:off x="4754563" y="1193800"/>
            <a:ext cx="3903662" cy="3371850"/>
          </a:xfrm>
          <a:prstGeom prst="roundRect">
            <a:avLst>
              <a:gd name="adj" fmla="val 1535"/>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15" name="AutoShape 34"/>
          <p:cNvSpPr>
            <a:spLocks noChangeArrowheads="1"/>
          </p:cNvSpPr>
          <p:nvPr/>
        </p:nvSpPr>
        <p:spPr bwMode="auto">
          <a:xfrm>
            <a:off x="479425" y="1193800"/>
            <a:ext cx="3905250" cy="3371850"/>
          </a:xfrm>
          <a:prstGeom prst="roundRect">
            <a:avLst>
              <a:gd name="adj" fmla="val 1535"/>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defTabSz="966546" eaLnBrk="1" fontAlgn="auto" hangingPunct="1">
              <a:spcBef>
                <a:spcPts val="0"/>
              </a:spcBef>
              <a:spcAft>
                <a:spcPts val="0"/>
              </a:spcAft>
              <a:defRPr/>
            </a:pPr>
            <a:endParaRPr lang="en-US" sz="1800" dirty="0">
              <a:solidFill>
                <a:srgbClr val="FFFFFF"/>
              </a:solidFill>
              <a:sym typeface="Gill Sans"/>
            </a:endParaRPr>
          </a:p>
        </p:txBody>
      </p:sp>
      <p:sp>
        <p:nvSpPr>
          <p:cNvPr id="2" name="Title 1"/>
          <p:cNvSpPr>
            <a:spLocks noGrp="1"/>
          </p:cNvSpPr>
          <p:nvPr>
            <p:ph type="title"/>
          </p:nvPr>
        </p:nvSpPr>
        <p:spPr/>
        <p:txBody>
          <a:bodyPr/>
          <a:lstStyle>
            <a:lvl1pPr>
              <a:defRPr b="1"/>
            </a:lvl1pPr>
          </a:lstStyle>
          <a:p>
            <a:r>
              <a:rPr lang="zh-CN" altLang="en-US" smtClean="0"/>
              <a:t>单击此处编辑母版标题样式</a:t>
            </a:r>
            <a:endParaRPr lang="en-US"/>
          </a:p>
        </p:txBody>
      </p:sp>
      <p:sp>
        <p:nvSpPr>
          <p:cNvPr id="4" name="Content Placeholder 3"/>
          <p:cNvSpPr>
            <a:spLocks noGrp="1"/>
          </p:cNvSpPr>
          <p:nvPr>
            <p:ph sz="half" idx="2"/>
          </p:nvPr>
        </p:nvSpPr>
        <p:spPr>
          <a:xfrm>
            <a:off x="720277" y="1314629"/>
            <a:ext cx="3354436" cy="377190"/>
          </a:xfrm>
          <a:prstGeom prst="rect">
            <a:avLst/>
          </a:prstGeom>
          <a:effectLst/>
        </p:spPr>
        <p:txBody>
          <a:bodyPr lIns="91416" tIns="45708" rIns="91416" bIns="45708"/>
          <a:lstStyle>
            <a:lvl1pPr marL="0" indent="0" algn="ctr">
              <a:buClr>
                <a:srgbClr val="0046AD"/>
              </a:buClr>
              <a:buFontTx/>
              <a:buNone/>
              <a:defRPr sz="3200" b="0">
                <a:solidFill>
                  <a:schemeClr val="bg1"/>
                </a:solidFill>
                <a:latin typeface="+mj-lt"/>
              </a:defRPr>
            </a:lvl1pPr>
            <a:lvl2pPr>
              <a:buClr>
                <a:srgbClr val="0046AD"/>
              </a:buClr>
              <a:buFont typeface="Arial" pitchFamily="34" charset="0"/>
              <a:buChar char="•"/>
              <a:defRPr sz="2400"/>
            </a:lvl2pPr>
            <a:lvl3pPr>
              <a:buClr>
                <a:srgbClr val="0046AD"/>
              </a:buClr>
              <a:buFont typeface="Arial" pitchFamily="34" charset="0"/>
              <a:buChar char="•"/>
              <a:defRPr sz="2000"/>
            </a:lvl3pPr>
            <a:lvl4pPr>
              <a:buClr>
                <a:srgbClr val="0046AD"/>
              </a:buClr>
              <a:buFont typeface="Arial" pitchFamily="34" charset="0"/>
              <a:buChar char="•"/>
              <a:defRPr sz="1800"/>
            </a:lvl4pPr>
            <a:lvl5pPr>
              <a:buClr>
                <a:srgbClr val="0046AD"/>
              </a:buClr>
              <a:buFont typeface="Arial" pitchFamily="34" charset="0"/>
              <a:buChar char="•"/>
              <a:defRPr sz="1800"/>
            </a:lvl5pPr>
            <a:lvl6pPr>
              <a:defRPr sz="1800"/>
            </a:lvl6pPr>
            <a:lvl7pPr>
              <a:defRPr sz="1800"/>
            </a:lvl7pPr>
            <a:lvl8pPr>
              <a:defRPr sz="1800"/>
            </a:lvl8pPr>
            <a:lvl9pPr>
              <a:defRPr sz="1800"/>
            </a:lvl9pPr>
          </a:lstStyle>
          <a:p>
            <a:pPr lvl="0"/>
            <a:r>
              <a:rPr lang="zh-CN" altLang="en-US" smtClean="0"/>
              <a:t>单击此处编辑母版文本样式</a:t>
            </a:r>
          </a:p>
        </p:txBody>
      </p:sp>
      <p:sp>
        <p:nvSpPr>
          <p:cNvPr id="10" name="Content Placeholder 3"/>
          <p:cNvSpPr>
            <a:spLocks noGrp="1"/>
          </p:cNvSpPr>
          <p:nvPr>
            <p:ph sz="half" idx="11"/>
          </p:nvPr>
        </p:nvSpPr>
        <p:spPr>
          <a:xfrm>
            <a:off x="5055662" y="1314629"/>
            <a:ext cx="3354436" cy="377190"/>
          </a:xfrm>
          <a:prstGeom prst="rect">
            <a:avLst/>
          </a:prstGeom>
          <a:effectLst/>
        </p:spPr>
        <p:txBody>
          <a:bodyPr lIns="91416" tIns="45708" rIns="91416" bIns="45708"/>
          <a:lstStyle>
            <a:lvl1pPr marL="0" indent="0" algn="ctr">
              <a:buClr>
                <a:srgbClr val="0046AD"/>
              </a:buClr>
              <a:buFontTx/>
              <a:buNone/>
              <a:defRPr lang="en-US" sz="3200" b="0" dirty="0">
                <a:solidFill>
                  <a:schemeClr val="bg1"/>
                </a:solidFill>
                <a:latin typeface="+mj-lt"/>
                <a:ea typeface="+mn-ea"/>
                <a:cs typeface="+mn-cs"/>
              </a:defRPr>
            </a:lvl1pPr>
            <a:lvl2pPr>
              <a:buClr>
                <a:srgbClr val="0046AD"/>
              </a:buClr>
              <a:buFont typeface="Arial" pitchFamily="34" charset="0"/>
              <a:buChar char="•"/>
              <a:defRPr sz="2400"/>
            </a:lvl2pPr>
            <a:lvl3pPr>
              <a:buClr>
                <a:srgbClr val="0046AD"/>
              </a:buClr>
              <a:buFont typeface="Arial" pitchFamily="34" charset="0"/>
              <a:buChar char="•"/>
              <a:defRPr sz="2000"/>
            </a:lvl3pPr>
            <a:lvl4pPr>
              <a:buClr>
                <a:srgbClr val="0046AD"/>
              </a:buClr>
              <a:buFont typeface="Arial" pitchFamily="34" charset="0"/>
              <a:buChar char="•"/>
              <a:defRPr sz="1800"/>
            </a:lvl4pPr>
            <a:lvl5pPr>
              <a:buClr>
                <a:srgbClr val="0046AD"/>
              </a:buClr>
              <a:buFont typeface="Arial" pitchFamily="34" charset="0"/>
              <a:buChar char="•"/>
              <a:defRPr sz="1800"/>
            </a:lvl5pPr>
            <a:lvl6pPr>
              <a:defRPr sz="1800"/>
            </a:lvl6pPr>
            <a:lvl7pPr>
              <a:defRPr sz="1800"/>
            </a:lvl7pPr>
            <a:lvl8pPr>
              <a:defRPr sz="1800"/>
            </a:lvl8pPr>
            <a:lvl9pPr>
              <a:defRPr sz="1800"/>
            </a:lvl9pPr>
          </a:lstStyle>
          <a:p>
            <a:pPr lvl="0"/>
            <a:r>
              <a:rPr lang="zh-CN" altLang="en-US" smtClean="0"/>
              <a:t>单击此处编辑母版文本样式</a:t>
            </a:r>
          </a:p>
        </p:txBody>
      </p:sp>
      <p:sp>
        <p:nvSpPr>
          <p:cNvPr id="32" name="Content Placeholder 3"/>
          <p:cNvSpPr>
            <a:spLocks noGrp="1"/>
          </p:cNvSpPr>
          <p:nvPr>
            <p:ph sz="half" idx="12"/>
          </p:nvPr>
        </p:nvSpPr>
        <p:spPr>
          <a:xfrm>
            <a:off x="761975" y="2001774"/>
            <a:ext cx="3354436" cy="377190"/>
          </a:xfrm>
          <a:prstGeom prst="rect">
            <a:avLst/>
          </a:prstGeom>
          <a:effectLst/>
        </p:spPr>
        <p:txBody>
          <a:bodyPr lIns="91416" tIns="45708" rIns="91416" bIns="45708"/>
          <a:lstStyle>
            <a:lvl1pPr marL="0" indent="0" algn="l">
              <a:buClr>
                <a:srgbClr val="4D4F53"/>
              </a:buClr>
              <a:buFont typeface="Arial" pitchFamily="34" charset="0"/>
              <a:buChar char="•"/>
              <a:defRPr sz="2800" b="0" baseline="0">
                <a:solidFill>
                  <a:schemeClr val="tx1"/>
                </a:solidFill>
                <a:latin typeface="+mj-lt"/>
              </a:defRPr>
            </a:lvl1pPr>
            <a:lvl2pPr>
              <a:buClr>
                <a:srgbClr val="0046AD"/>
              </a:buClr>
              <a:buFont typeface="Arial" pitchFamily="34" charset="0"/>
              <a:buChar char="•"/>
              <a:defRPr sz="2400"/>
            </a:lvl2pPr>
            <a:lvl3pPr>
              <a:buClr>
                <a:srgbClr val="0046AD"/>
              </a:buClr>
              <a:buFont typeface="Arial" pitchFamily="34" charset="0"/>
              <a:buChar char="•"/>
              <a:defRPr sz="2000"/>
            </a:lvl3pPr>
            <a:lvl4pPr>
              <a:buClr>
                <a:srgbClr val="0046AD"/>
              </a:buClr>
              <a:buFont typeface="Arial" pitchFamily="34" charset="0"/>
              <a:buChar char="•"/>
              <a:defRPr sz="1800"/>
            </a:lvl4pPr>
            <a:lvl5pPr>
              <a:buClr>
                <a:srgbClr val="0046AD"/>
              </a:buClr>
              <a:buFont typeface="Arial" pitchFamily="34" charset="0"/>
              <a:buChar cha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p:txBody>
      </p:sp>
      <p:sp>
        <p:nvSpPr>
          <p:cNvPr id="33" name="Content Placeholder 3"/>
          <p:cNvSpPr>
            <a:spLocks noGrp="1"/>
          </p:cNvSpPr>
          <p:nvPr>
            <p:ph sz="half" idx="13"/>
          </p:nvPr>
        </p:nvSpPr>
        <p:spPr>
          <a:xfrm>
            <a:off x="4992179" y="1995047"/>
            <a:ext cx="3354436" cy="377190"/>
          </a:xfrm>
          <a:prstGeom prst="rect">
            <a:avLst/>
          </a:prstGeom>
          <a:effectLst/>
        </p:spPr>
        <p:txBody>
          <a:bodyPr lIns="91416" tIns="45708" rIns="91416" bIns="45708"/>
          <a:lstStyle>
            <a:lvl1pPr marL="0" indent="0" algn="l">
              <a:buClr>
                <a:srgbClr val="4D4F53"/>
              </a:buClr>
              <a:buFont typeface="Arial" pitchFamily="34" charset="0"/>
              <a:buChar char="•"/>
              <a:defRPr sz="2800" b="0" baseline="0">
                <a:solidFill>
                  <a:schemeClr val="tx1"/>
                </a:solidFill>
                <a:latin typeface="+mj-lt"/>
              </a:defRPr>
            </a:lvl1pPr>
            <a:lvl2pPr>
              <a:buClr>
                <a:srgbClr val="0046AD"/>
              </a:buClr>
              <a:buFont typeface="Arial" pitchFamily="34" charset="0"/>
              <a:buChar char="•"/>
              <a:defRPr sz="2400"/>
            </a:lvl2pPr>
            <a:lvl3pPr>
              <a:buClr>
                <a:srgbClr val="0046AD"/>
              </a:buClr>
              <a:buFont typeface="Arial" pitchFamily="34" charset="0"/>
              <a:buChar char="•"/>
              <a:defRPr sz="2000"/>
            </a:lvl3pPr>
            <a:lvl4pPr>
              <a:buClr>
                <a:srgbClr val="0046AD"/>
              </a:buClr>
              <a:buFont typeface="Arial" pitchFamily="34" charset="0"/>
              <a:buChar char="•"/>
              <a:defRPr sz="1800"/>
            </a:lvl4pPr>
            <a:lvl5pPr>
              <a:buClr>
                <a:srgbClr val="0046AD"/>
              </a:buClr>
              <a:buFont typeface="Arial" pitchFamily="34" charset="0"/>
              <a:buChar cha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p:txBody>
      </p:sp>
      <p:sp>
        <p:nvSpPr>
          <p:cNvPr id="16" name="Footer Placeholder 6"/>
          <p:cNvSpPr>
            <a:spLocks noGrp="1"/>
          </p:cNvSpPr>
          <p:nvPr>
            <p:ph type="ftr" sz="quarter" idx="14"/>
          </p:nvPr>
        </p:nvSpPr>
        <p:spPr/>
        <p:txBody>
          <a:bodyPr/>
          <a:lstStyle>
            <a:lvl1pPr algn="ctr" eaLnBrk="0" hangingPunct="0">
              <a:defRPr sz="1000">
                <a:solidFill>
                  <a:srgbClr val="3E4554">
                    <a:tint val="75000"/>
                  </a:srgbClr>
                </a:solidFill>
                <a:latin typeface="+mj-lt"/>
                <a:ea typeface="宋体" pitchFamily="2" charset="-122"/>
              </a:defRPr>
            </a:lvl1pPr>
          </a:lstStyle>
          <a:p>
            <a:pPr>
              <a:defRPr/>
            </a:pPr>
            <a:r>
              <a:rPr lang="en-US"/>
              <a:t>Citrix Confidential - Do Not Distribute</a:t>
            </a:r>
          </a:p>
        </p:txBody>
      </p:sp>
    </p:spTree>
    <p:extLst>
      <p:ext uri="{BB962C8B-B14F-4D97-AF65-F5344CB8AC3E}">
        <p14:creationId xmlns:p14="http://schemas.microsoft.com/office/powerpoint/2010/main" val="2591451639"/>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Users-Datacenter (big)">
    <p:spTree>
      <p:nvGrpSpPr>
        <p:cNvPr id="1" name=""/>
        <p:cNvGrpSpPr/>
        <p:nvPr/>
      </p:nvGrpSpPr>
      <p:grpSpPr>
        <a:xfrm>
          <a:off x="0" y="0"/>
          <a:ext cx="0" cy="0"/>
          <a:chOff x="0" y="0"/>
          <a:chExt cx="0" cy="0"/>
        </a:xfrm>
      </p:grpSpPr>
      <p:pic>
        <p:nvPicPr>
          <p:cNvPr id="2" name="Picture 18" descr="apps.png"/>
          <p:cNvPicPr>
            <a:picLocks noChangeAspect="1"/>
          </p:cNvPicPr>
          <p:nvPr/>
        </p:nvPicPr>
        <p:blipFill>
          <a:blip r:embed="rId2"/>
          <a:srcRect l="330"/>
          <a:stretch>
            <a:fillRect/>
          </a:stretch>
        </p:blipFill>
        <p:spPr>
          <a:xfrm>
            <a:off x="7313613" y="1416050"/>
            <a:ext cx="1830387" cy="2235200"/>
          </a:xfrm>
          <a:prstGeom prst="rect">
            <a:avLst/>
          </a:prstGeom>
          <a:effectLst>
            <a:outerShdw blurRad="101600" sx="104000" sy="104000" algn="ctr" rotWithShape="0">
              <a:prstClr val="black">
                <a:alpha val="40000"/>
              </a:prstClr>
            </a:outerShdw>
          </a:effectLst>
        </p:spPr>
      </p:pic>
      <p:pic>
        <p:nvPicPr>
          <p:cNvPr id="3" name="Picture 19" descr="user.png"/>
          <p:cNvPicPr>
            <a:picLocks noChangeAspect="1"/>
          </p:cNvPicPr>
          <p:nvPr/>
        </p:nvPicPr>
        <p:blipFill>
          <a:blip r:embed="rId3"/>
          <a:stretch>
            <a:fillRect/>
          </a:stretch>
        </p:blipFill>
        <p:spPr>
          <a:xfrm>
            <a:off x="0" y="1416050"/>
            <a:ext cx="1765300" cy="2235200"/>
          </a:xfrm>
          <a:prstGeom prst="rect">
            <a:avLst/>
          </a:prstGeom>
          <a:effectLst>
            <a:outerShdw blurRad="101600" sx="104000" sy="104000" algn="ctr" rotWithShape="0">
              <a:prstClr val="black">
                <a:alpha val="40000"/>
              </a:prstClr>
            </a:outerShdw>
          </a:effectLst>
        </p:spPr>
      </p:pic>
      <p:sp>
        <p:nvSpPr>
          <p:cNvPr id="4" name="Footer Placeholder 6"/>
          <p:cNvSpPr>
            <a:spLocks noGrp="1"/>
          </p:cNvSpPr>
          <p:nvPr>
            <p:ph type="ftr" sz="quarter" idx="10"/>
          </p:nvPr>
        </p:nvSpPr>
        <p:spPr/>
        <p:txBody>
          <a:bodyPr/>
          <a:lstStyle>
            <a:lvl1pPr algn="ctr" eaLnBrk="0" hangingPunct="0">
              <a:defRPr sz="1000">
                <a:solidFill>
                  <a:srgbClr val="3E4554">
                    <a:tint val="75000"/>
                  </a:srgbClr>
                </a:solidFill>
                <a:latin typeface="+mj-lt"/>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890051942"/>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Users-Datacenter (small)">
    <p:spTree>
      <p:nvGrpSpPr>
        <p:cNvPr id="1" name=""/>
        <p:cNvGrpSpPr/>
        <p:nvPr/>
      </p:nvGrpSpPr>
      <p:grpSpPr>
        <a:xfrm>
          <a:off x="0" y="0"/>
          <a:ext cx="0" cy="0"/>
          <a:chOff x="0" y="0"/>
          <a:chExt cx="0" cy="0"/>
        </a:xfrm>
      </p:grpSpPr>
      <p:pic>
        <p:nvPicPr>
          <p:cNvPr id="3" name="Picture 16" descr="apps.png"/>
          <p:cNvPicPr>
            <a:picLocks noChangeAspect="1"/>
          </p:cNvPicPr>
          <p:nvPr/>
        </p:nvPicPr>
        <p:blipFill>
          <a:blip r:embed="rId2" cstate="print"/>
          <a:srcRect l="41252" r="-8786"/>
          <a:stretch>
            <a:fillRect/>
          </a:stretch>
        </p:blipFill>
        <p:spPr>
          <a:xfrm>
            <a:off x="8355833" y="1955901"/>
            <a:ext cx="947167" cy="1707642"/>
          </a:xfrm>
          <a:prstGeom prst="roundRect">
            <a:avLst>
              <a:gd name="adj" fmla="val 7360"/>
            </a:avLst>
          </a:prstGeom>
          <a:effectLst>
            <a:outerShdw blurRad="101600" sx="104000" sy="104000" algn="ctr" rotWithShape="0">
              <a:prstClr val="black">
                <a:alpha val="40000"/>
              </a:prstClr>
            </a:outerShdw>
          </a:effectLst>
        </p:spPr>
      </p:pic>
      <p:pic>
        <p:nvPicPr>
          <p:cNvPr id="4" name="Picture 17" descr="user.png"/>
          <p:cNvPicPr>
            <a:picLocks noChangeAspect="1"/>
          </p:cNvPicPr>
          <p:nvPr/>
        </p:nvPicPr>
        <p:blipFill>
          <a:blip r:embed="rId3" cstate="print"/>
          <a:srcRect l="38514" r="11799" b="21643"/>
          <a:stretch>
            <a:fillRect/>
          </a:stretch>
        </p:blipFill>
        <p:spPr>
          <a:xfrm>
            <a:off x="-88552" y="1935783"/>
            <a:ext cx="854716" cy="1707642"/>
          </a:xfrm>
          <a:prstGeom prst="roundRect">
            <a:avLst>
              <a:gd name="adj" fmla="val 8115"/>
            </a:avLst>
          </a:prstGeom>
          <a:effectLst>
            <a:outerShdw blurRad="101600" sx="104000" sy="104000" algn="ctr" rotWithShape="0">
              <a:prstClr val="black">
                <a:alpha val="40000"/>
              </a:prstClr>
            </a:outerShdw>
          </a:effectLst>
        </p:spPr>
      </p:pic>
      <p:sp>
        <p:nvSpPr>
          <p:cNvPr id="2" name="Title 1"/>
          <p:cNvSpPr>
            <a:spLocks noGrp="1"/>
          </p:cNvSpPr>
          <p:nvPr>
            <p:ph type="title"/>
          </p:nvPr>
        </p:nvSpPr>
        <p:spPr/>
        <p:txBody>
          <a:bodyPr/>
          <a:lstStyle>
            <a:lvl1pPr>
              <a:defRPr b="1">
                <a:solidFill>
                  <a:srgbClr val="0075B0"/>
                </a:solidFill>
              </a:defRPr>
            </a:lvl1pPr>
          </a:lstStyle>
          <a:p>
            <a:r>
              <a:rPr lang="zh-CN" altLang="en-US" smtClean="0"/>
              <a:t>单击此处编辑母版标题样式</a:t>
            </a:r>
            <a:endParaRPr lang="en-US" dirty="0"/>
          </a:p>
        </p:txBody>
      </p:sp>
      <p:sp>
        <p:nvSpPr>
          <p:cNvPr id="5" name="Footer Placeholder 6"/>
          <p:cNvSpPr>
            <a:spLocks noGrp="1"/>
          </p:cNvSpPr>
          <p:nvPr>
            <p:ph type="ftr" sz="quarter" idx="10"/>
          </p:nvPr>
        </p:nvSpPr>
        <p:spPr/>
        <p:txBody>
          <a:bodyPr/>
          <a:lstStyle>
            <a:lvl1pPr algn="ctr" eaLnBrk="0" hangingPunct="0">
              <a:defRPr sz="1000">
                <a:solidFill>
                  <a:srgbClr val="3E4554">
                    <a:tint val="75000"/>
                  </a:srgbClr>
                </a:solidFill>
                <a:latin typeface="+mj-lt"/>
                <a:ea typeface="宋体" pitchFamily="2" charset="-122"/>
              </a:defRPr>
            </a:lvl1pPr>
          </a:lstStyle>
          <a:p>
            <a:pPr>
              <a:defRPr/>
            </a:pPr>
            <a:r>
              <a:rPr lang="en-US"/>
              <a:t>Citrix Confidential - Do Not Distribute</a:t>
            </a:r>
            <a:endParaRPr lang="en-US" dirty="0"/>
          </a:p>
        </p:txBody>
      </p:sp>
    </p:spTree>
    <p:extLst>
      <p:ext uri="{BB962C8B-B14F-4D97-AF65-F5344CB8AC3E}">
        <p14:creationId xmlns:p14="http://schemas.microsoft.com/office/powerpoint/2010/main" val="2354481645"/>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Desktop-Datacenter">
    <p:spTree>
      <p:nvGrpSpPr>
        <p:cNvPr id="1" name=""/>
        <p:cNvGrpSpPr/>
        <p:nvPr/>
      </p:nvGrpSpPr>
      <p:grpSpPr>
        <a:xfrm>
          <a:off x="0" y="0"/>
          <a:ext cx="0" cy="0"/>
          <a:chOff x="0" y="0"/>
          <a:chExt cx="0" cy="0"/>
        </a:xfrm>
      </p:grpSpPr>
      <p:pic>
        <p:nvPicPr>
          <p:cNvPr id="3" name="Picture 10"/>
          <p:cNvPicPr>
            <a:picLocks noChangeAspect="1" noChangeArrowheads="1"/>
          </p:cNvPicPr>
          <p:nvPr/>
        </p:nvPicPr>
        <p:blipFill>
          <a:blip r:embed="rId2"/>
          <a:srcRect l="49761"/>
          <a:stretch>
            <a:fillRect/>
          </a:stretch>
        </p:blipFill>
        <p:spPr bwMode="auto">
          <a:xfrm>
            <a:off x="0" y="2144713"/>
            <a:ext cx="1125538" cy="1371600"/>
          </a:xfrm>
          <a:prstGeom prst="rect">
            <a:avLst/>
          </a:prstGeom>
          <a:noFill/>
          <a:ln w="12700" cap="rnd">
            <a:noFill/>
            <a:round/>
            <a:headEnd/>
            <a:tailEnd/>
          </a:ln>
          <a:effectLst>
            <a:outerShdw blurRad="177800" dist="25399" dir="2700000" algn="ctr" rotWithShape="0">
              <a:srgbClr val="080808">
                <a:alpha val="75000"/>
              </a:srgbClr>
            </a:outerShdw>
          </a:effectLst>
        </p:spPr>
      </p:pic>
      <p:grpSp>
        <p:nvGrpSpPr>
          <p:cNvPr id="4" name="Group 19"/>
          <p:cNvGrpSpPr>
            <a:grpSpLocks/>
          </p:cNvGrpSpPr>
          <p:nvPr/>
        </p:nvGrpSpPr>
        <p:grpSpPr bwMode="auto">
          <a:xfrm>
            <a:off x="7620000" y="2025650"/>
            <a:ext cx="1776413" cy="1568450"/>
            <a:chOff x="0" y="0"/>
            <a:chExt cx="1491" cy="1316"/>
          </a:xfrm>
        </p:grpSpPr>
        <p:sp>
          <p:nvSpPr>
            <p:cNvPr id="5" name="AutoShape 20"/>
            <p:cNvSpPr>
              <a:spLocks/>
            </p:cNvSpPr>
            <p:nvPr/>
          </p:nvSpPr>
          <p:spPr bwMode="auto">
            <a:xfrm>
              <a:off x="0" y="0"/>
              <a:ext cx="1491" cy="1316"/>
            </a:xfrm>
            <a:prstGeom prst="roundRect">
              <a:avLst>
                <a:gd name="adj" fmla="val 6125"/>
              </a:avLst>
            </a:prstGeom>
            <a:gradFill rotWithShape="0">
              <a:gsLst>
                <a:gs pos="0">
                  <a:srgbClr val="2E333F"/>
                </a:gs>
                <a:gs pos="48999">
                  <a:srgbClr val="3A3F4C"/>
                </a:gs>
                <a:gs pos="50000">
                  <a:srgbClr val="2E333F"/>
                </a:gs>
                <a:gs pos="100000">
                  <a:srgbClr val="1F222A"/>
                </a:gs>
              </a:gsLst>
              <a:lin ang="5400000" scaled="1"/>
            </a:gradFill>
            <a:ln w="25400" cap="flat">
              <a:noFill/>
              <a:round/>
              <a:headEnd type="none" w="med" len="med"/>
              <a:tailEnd type="none" w="med" len="med"/>
            </a:ln>
            <a:effectLst>
              <a:outerShdw blurRad="177800" dist="25399" dir="5400000" algn="ctr" rotWithShape="0">
                <a:srgbClr val="080808">
                  <a:alpha val="75000"/>
                </a:srgbClr>
              </a:outerShdw>
            </a:effectLst>
          </p:spPr>
          <p:txBody>
            <a:bodyPr lIns="0" tIns="0" rIns="0" bIns="0"/>
            <a:lstStyle/>
            <a:p>
              <a:pPr defTabSz="457086" eaLnBrk="1" fontAlgn="auto" hangingPunct="1">
                <a:spcBef>
                  <a:spcPts val="0"/>
                </a:spcBef>
                <a:spcAft>
                  <a:spcPts val="0"/>
                </a:spcAft>
                <a:defRPr/>
              </a:pPr>
              <a:endParaRPr lang="en-US" sz="1800" dirty="0">
                <a:solidFill>
                  <a:srgbClr val="FFFFFF"/>
                </a:solidFill>
                <a:latin typeface="Arial"/>
                <a:ea typeface="+mn-ea"/>
                <a:cs typeface="Arial" pitchFamily="34" charset="0"/>
              </a:endParaRPr>
            </a:p>
          </p:txBody>
        </p:sp>
        <p:sp>
          <p:nvSpPr>
            <p:cNvPr id="6" name="Rectangle 21"/>
            <p:cNvSpPr>
              <a:spLocks/>
            </p:cNvSpPr>
            <p:nvPr/>
          </p:nvSpPr>
          <p:spPr bwMode="auto">
            <a:xfrm>
              <a:off x="157" y="316"/>
              <a:ext cx="1175" cy="633"/>
            </a:xfrm>
            <a:prstGeom prst="rect">
              <a:avLst/>
            </a:prstGeom>
            <a:noFill/>
            <a:ln w="12700" cap="rnd">
              <a:noFill/>
              <a:round/>
              <a:headEnd type="none" w="med" len="med"/>
              <a:tailEnd type="none" w="med" len="med"/>
            </a:ln>
            <a:effectLst>
              <a:outerShdw blurRad="38100" dist="25399" dir="5400000" algn="ctr" rotWithShape="0">
                <a:srgbClr val="3E4554">
                  <a:alpha val="79999"/>
                </a:srgbClr>
              </a:outerShdw>
            </a:effectLst>
          </p:spPr>
          <p:txBody>
            <a:bodyPr lIns="38100" tIns="38100" rIns="38100" bIns="38100"/>
            <a:lstStyle/>
            <a:p>
              <a:pPr algn="ctr" defTabSz="457086" eaLnBrk="1" fontAlgn="auto" hangingPunct="1">
                <a:spcBef>
                  <a:spcPts val="0"/>
                </a:spcBef>
                <a:spcAft>
                  <a:spcPts val="0"/>
                </a:spcAft>
                <a:defRPr/>
              </a:pPr>
              <a:r>
                <a:rPr lang="en-US" sz="3200" dirty="0">
                  <a:solidFill>
                    <a:srgbClr val="FFFFFF"/>
                  </a:solidFill>
                  <a:latin typeface="Arial"/>
                  <a:ea typeface="Arial" charset="0"/>
                  <a:cs typeface="Arial" charset="0"/>
                  <a:sym typeface="Arial" charset="0"/>
                </a:rPr>
                <a:t>Data Center</a:t>
              </a:r>
            </a:p>
          </p:txBody>
        </p:sp>
      </p:grpSp>
      <p:sp>
        <p:nvSpPr>
          <p:cNvPr id="2" name="Title 1"/>
          <p:cNvSpPr>
            <a:spLocks noGrp="1"/>
          </p:cNvSpPr>
          <p:nvPr>
            <p:ph type="title"/>
          </p:nvPr>
        </p:nvSpPr>
        <p:spPr/>
        <p:txBody>
          <a:bodyPr/>
          <a:lstStyle>
            <a:lvl1pPr>
              <a:defRPr b="1">
                <a:solidFill>
                  <a:srgbClr val="0075B0"/>
                </a:solidFill>
              </a:defRPr>
            </a:lvl1pPr>
          </a:lstStyle>
          <a:p>
            <a:r>
              <a:rPr lang="zh-CN" altLang="en-US" smtClean="0"/>
              <a:t>单击此处编辑母版标题样式</a:t>
            </a:r>
            <a:endParaRPr lang="en-US" dirty="0"/>
          </a:p>
        </p:txBody>
      </p:sp>
      <p:sp>
        <p:nvSpPr>
          <p:cNvPr id="7" name="Footer Placeholder 6"/>
          <p:cNvSpPr>
            <a:spLocks noGrp="1"/>
          </p:cNvSpPr>
          <p:nvPr>
            <p:ph type="ftr" sz="quarter" idx="10"/>
          </p:nvPr>
        </p:nvSpPr>
        <p:spPr/>
        <p:txBody>
          <a:bodyPr/>
          <a:lstStyle>
            <a:lvl1pPr algn="ctr" eaLnBrk="0" hangingPunct="0">
              <a:defRPr sz="1000">
                <a:solidFill>
                  <a:srgbClr val="3E4554">
                    <a:tint val="75000"/>
                  </a:srgbClr>
                </a:solidFill>
                <a:latin typeface="+mj-lt"/>
                <a:ea typeface="宋体" pitchFamily="2" charset="-122"/>
              </a:defRPr>
            </a:lvl1pPr>
          </a:lstStyle>
          <a:p>
            <a:pPr>
              <a:defRPr/>
            </a:pPr>
            <a:r>
              <a:rPr lang="en-US"/>
              <a:t>Citrix Confidential - Do Not Distribute</a:t>
            </a:r>
          </a:p>
        </p:txBody>
      </p:sp>
    </p:spTree>
    <p:extLst>
      <p:ext uri="{BB962C8B-B14F-4D97-AF65-F5344CB8AC3E}">
        <p14:creationId xmlns:p14="http://schemas.microsoft.com/office/powerpoint/2010/main" val="80456546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pic>
        <p:nvPicPr>
          <p:cNvPr id="2" name="Picture 4" descr="思杰中文LOGO 黑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4538" y="2043113"/>
            <a:ext cx="25495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5478707"/>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2141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8549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Grp="1" noChangeArrowheads="1"/>
          </p:cNvSpPr>
          <p:nvPr>
            <p:ph type="title"/>
          </p:nvPr>
        </p:nvSpPr>
        <p:spPr bwMode="auto">
          <a:xfrm>
            <a:off x="287338" y="466725"/>
            <a:ext cx="8534400"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6" tIns="45708" rIns="91416" bIns="45708" numCol="1" anchor="b" anchorCtr="0" compatLnSpc="1">
            <a:prstTxWarp prst="textNoShape">
              <a:avLst/>
            </a:prstTxWarp>
          </a:bodyPr>
          <a:lstStyle/>
          <a:p>
            <a:pPr lvl="0"/>
            <a:r>
              <a:rPr lang="zh-CN" altLang="en-US" smtClean="0"/>
              <a:t>单击此处编辑母版标题样式</a:t>
            </a:r>
            <a:endParaRPr lang="en-US" smtClean="0"/>
          </a:p>
        </p:txBody>
      </p:sp>
      <p:sp>
        <p:nvSpPr>
          <p:cNvPr id="7" name="Footer Placeholder 6"/>
          <p:cNvSpPr>
            <a:spLocks noGrp="1"/>
          </p:cNvSpPr>
          <p:nvPr>
            <p:ph type="ftr" sz="quarter" idx="3"/>
          </p:nvPr>
        </p:nvSpPr>
        <p:spPr>
          <a:xfrm>
            <a:off x="3124200" y="4767263"/>
            <a:ext cx="2895600" cy="274637"/>
          </a:xfrm>
          <a:prstGeom prst="rect">
            <a:avLst/>
          </a:prstGeom>
        </p:spPr>
        <p:txBody>
          <a:bodyPr vert="horz" lIns="91416" tIns="45708" rIns="91416" bIns="45708" rtlCol="0" anchor="ctr"/>
          <a:lstStyle>
            <a:lvl1pPr algn="ctr" defTabSz="914172" eaLnBrk="1" fontAlgn="auto" hangingPunct="1">
              <a:spcBef>
                <a:spcPts val="0"/>
              </a:spcBef>
              <a:spcAft>
                <a:spcPts val="0"/>
              </a:spcAft>
              <a:defRPr sz="1000">
                <a:solidFill>
                  <a:srgbClr val="3E4554">
                    <a:tint val="75000"/>
                  </a:srgbClr>
                </a:solidFill>
                <a:latin typeface="+mj-lt"/>
                <a:ea typeface="+mn-ea"/>
                <a:cs typeface="+mn-cs"/>
              </a:defRPr>
            </a:lvl1pPr>
          </a:lstStyle>
          <a:p>
            <a:pPr>
              <a:defRPr/>
            </a:pPr>
            <a:r>
              <a:rPr lang="en-US"/>
              <a:t>Citrix Confidential - Do Not Distribute</a:t>
            </a:r>
            <a:endParaRPr lang="en-US" dirty="0"/>
          </a:p>
        </p:txBody>
      </p:sp>
    </p:spTree>
  </p:cSld>
  <p:clrMap bg1="lt1" tx1="dk1" bg2="lt2" tx2="dk2" accent1="accent1" accent2="accent2" accent3="accent3" accent4="accent4" accent5="accent5" accent6="accent6" hlink="hlink" folHlink="folHlink"/>
  <p:sldLayoutIdLst>
    <p:sldLayoutId id="2147485424" r:id="rId1"/>
    <p:sldLayoutId id="2147485425" r:id="rId2"/>
    <p:sldLayoutId id="2147485426" r:id="rId3"/>
    <p:sldLayoutId id="2147485427" r:id="rId4"/>
    <p:sldLayoutId id="2147485428" r:id="rId5"/>
    <p:sldLayoutId id="2147485429" r:id="rId6"/>
    <p:sldLayoutId id="2147485430" r:id="rId7"/>
    <p:sldLayoutId id="2147485431" r:id="rId8"/>
    <p:sldLayoutId id="2147485432" r:id="rId9"/>
    <p:sldLayoutId id="2147485433" r:id="rId10"/>
    <p:sldLayoutId id="2147485434" r:id="rId11"/>
    <p:sldLayoutId id="2147485435" r:id="rId12"/>
    <p:sldLayoutId id="2147485436" r:id="rId13"/>
    <p:sldLayoutId id="2147485437" r:id="rId14"/>
    <p:sldLayoutId id="2147485438" r:id="rId15"/>
    <p:sldLayoutId id="2147485439" r:id="rId16"/>
    <p:sldLayoutId id="2147485440" r:id="rId17"/>
    <p:sldLayoutId id="2147485441" r:id="rId18"/>
    <p:sldLayoutId id="2147485442" r:id="rId19"/>
    <p:sldLayoutId id="2147485443" r:id="rId20"/>
  </p:sldLayoutIdLst>
  <p:transition>
    <p:fade/>
  </p:transition>
  <p:timing>
    <p:tnLst>
      <p:par>
        <p:cTn id="1" dur="indefinite" restart="never" nodeType="tmRoot"/>
      </p:par>
    </p:tnLst>
  </p:timing>
  <p:txStyles>
    <p:titleStyle>
      <a:lvl1pPr algn="l" rtl="0" eaLnBrk="0" fontAlgn="base" hangingPunct="0">
        <a:lnSpc>
          <a:spcPct val="85000"/>
        </a:lnSpc>
        <a:spcBef>
          <a:spcPct val="0"/>
        </a:spcBef>
        <a:spcAft>
          <a:spcPct val="0"/>
        </a:spcAft>
        <a:defRPr lang="en-US" sz="3400" b="1" dirty="0">
          <a:solidFill>
            <a:srgbClr val="0075B0"/>
          </a:solidFill>
          <a:latin typeface="+mj-lt"/>
          <a:ea typeface="+mj-ea"/>
          <a:cs typeface="+mj-cs"/>
        </a:defRPr>
      </a:lvl1pPr>
      <a:lvl2pPr algn="l" rtl="0" eaLnBrk="0" fontAlgn="base" hangingPunct="0">
        <a:lnSpc>
          <a:spcPct val="85000"/>
        </a:lnSpc>
        <a:spcBef>
          <a:spcPct val="0"/>
        </a:spcBef>
        <a:spcAft>
          <a:spcPct val="0"/>
        </a:spcAft>
        <a:defRPr sz="3400" b="1">
          <a:solidFill>
            <a:srgbClr val="0075B0"/>
          </a:solidFill>
          <a:latin typeface="Arial" charset="0"/>
        </a:defRPr>
      </a:lvl2pPr>
      <a:lvl3pPr algn="l" rtl="0" eaLnBrk="0" fontAlgn="base" hangingPunct="0">
        <a:lnSpc>
          <a:spcPct val="85000"/>
        </a:lnSpc>
        <a:spcBef>
          <a:spcPct val="0"/>
        </a:spcBef>
        <a:spcAft>
          <a:spcPct val="0"/>
        </a:spcAft>
        <a:defRPr sz="3400" b="1">
          <a:solidFill>
            <a:srgbClr val="0075B0"/>
          </a:solidFill>
          <a:latin typeface="Arial" charset="0"/>
        </a:defRPr>
      </a:lvl3pPr>
      <a:lvl4pPr algn="l" rtl="0" eaLnBrk="0" fontAlgn="base" hangingPunct="0">
        <a:lnSpc>
          <a:spcPct val="85000"/>
        </a:lnSpc>
        <a:spcBef>
          <a:spcPct val="0"/>
        </a:spcBef>
        <a:spcAft>
          <a:spcPct val="0"/>
        </a:spcAft>
        <a:defRPr sz="3400" b="1">
          <a:solidFill>
            <a:srgbClr val="0075B0"/>
          </a:solidFill>
          <a:latin typeface="Arial" charset="0"/>
        </a:defRPr>
      </a:lvl4pPr>
      <a:lvl5pPr algn="l" rtl="0" eaLnBrk="0" fontAlgn="base" hangingPunct="0">
        <a:lnSpc>
          <a:spcPct val="85000"/>
        </a:lnSpc>
        <a:spcBef>
          <a:spcPct val="0"/>
        </a:spcBef>
        <a:spcAft>
          <a:spcPct val="0"/>
        </a:spcAft>
        <a:defRPr sz="3400" b="1">
          <a:solidFill>
            <a:srgbClr val="0075B0"/>
          </a:solidFill>
          <a:latin typeface="Arial" charset="0"/>
        </a:defRPr>
      </a:lvl5pPr>
      <a:lvl6pPr marL="457086" algn="l" rtl="0" eaLnBrk="1" fontAlgn="base" hangingPunct="1">
        <a:lnSpc>
          <a:spcPct val="85000"/>
        </a:lnSpc>
        <a:spcBef>
          <a:spcPct val="0"/>
        </a:spcBef>
        <a:spcAft>
          <a:spcPct val="0"/>
        </a:spcAft>
        <a:defRPr sz="3200" b="1">
          <a:solidFill>
            <a:schemeClr val="accent2"/>
          </a:solidFill>
          <a:latin typeface="Arial" charset="0"/>
        </a:defRPr>
      </a:lvl6pPr>
      <a:lvl7pPr marL="914172" algn="l" rtl="0" eaLnBrk="1" fontAlgn="base" hangingPunct="1">
        <a:lnSpc>
          <a:spcPct val="85000"/>
        </a:lnSpc>
        <a:spcBef>
          <a:spcPct val="0"/>
        </a:spcBef>
        <a:spcAft>
          <a:spcPct val="0"/>
        </a:spcAft>
        <a:defRPr sz="3200" b="1">
          <a:solidFill>
            <a:schemeClr val="accent2"/>
          </a:solidFill>
          <a:latin typeface="Arial" charset="0"/>
        </a:defRPr>
      </a:lvl7pPr>
      <a:lvl8pPr marL="1371258" algn="l" rtl="0" eaLnBrk="1" fontAlgn="base" hangingPunct="1">
        <a:lnSpc>
          <a:spcPct val="85000"/>
        </a:lnSpc>
        <a:spcBef>
          <a:spcPct val="0"/>
        </a:spcBef>
        <a:spcAft>
          <a:spcPct val="0"/>
        </a:spcAft>
        <a:defRPr sz="3200" b="1">
          <a:solidFill>
            <a:schemeClr val="accent2"/>
          </a:solidFill>
          <a:latin typeface="Arial" charset="0"/>
        </a:defRPr>
      </a:lvl8pPr>
      <a:lvl9pPr marL="1828344" algn="l" rtl="0" eaLnBrk="1" fontAlgn="base" hangingPunct="1">
        <a:lnSpc>
          <a:spcPct val="85000"/>
        </a:lnSpc>
        <a:spcBef>
          <a:spcPct val="0"/>
        </a:spcBef>
        <a:spcAft>
          <a:spcPct val="0"/>
        </a:spcAft>
        <a:defRPr sz="3200" b="1">
          <a:solidFill>
            <a:schemeClr val="accent2"/>
          </a:solidFill>
          <a:latin typeface="Arial" charset="0"/>
        </a:defRPr>
      </a:lvl9pPr>
    </p:titleStyle>
    <p:bodyStyle>
      <a:lvl1pPr marL="227013" indent="-227013" algn="l" rtl="0" eaLnBrk="0" fontAlgn="base" hangingPunct="0">
        <a:lnSpc>
          <a:spcPct val="90000"/>
        </a:lnSpc>
        <a:spcBef>
          <a:spcPts val="1300"/>
        </a:spcBef>
        <a:spcAft>
          <a:spcPct val="15000"/>
        </a:spcAft>
        <a:buClr>
          <a:srgbClr val="7F7F7F"/>
        </a:buClr>
        <a:buSzPct val="100000"/>
        <a:defRPr lang="en-US" sz="2800" dirty="0">
          <a:solidFill>
            <a:srgbClr val="007934"/>
          </a:solidFill>
          <a:latin typeface="+mn-lt"/>
          <a:ea typeface="+mn-ea"/>
          <a:cs typeface="+mn-cs"/>
        </a:defRPr>
      </a:lvl1pPr>
      <a:lvl2pPr marL="569913" indent="-227013" algn="l" rtl="0" eaLnBrk="0" fontAlgn="base" hangingPunct="0">
        <a:lnSpc>
          <a:spcPct val="90000"/>
        </a:lnSpc>
        <a:spcBef>
          <a:spcPct val="15000"/>
        </a:spcBef>
        <a:spcAft>
          <a:spcPct val="15000"/>
        </a:spcAft>
        <a:buClr>
          <a:srgbClr val="7F7F7F"/>
        </a:buClr>
        <a:buSzPct val="100000"/>
        <a:defRPr lang="en-US" dirty="0">
          <a:solidFill>
            <a:srgbClr val="007934"/>
          </a:solidFill>
          <a:latin typeface="+mn-lt"/>
        </a:defRPr>
      </a:lvl2pPr>
      <a:lvl3pPr marL="912813" indent="-227013" algn="l" rtl="0" eaLnBrk="0" fontAlgn="base" hangingPunct="0">
        <a:lnSpc>
          <a:spcPct val="90000"/>
        </a:lnSpc>
        <a:spcBef>
          <a:spcPct val="15000"/>
        </a:spcBef>
        <a:spcAft>
          <a:spcPct val="15000"/>
        </a:spcAft>
        <a:buClr>
          <a:srgbClr val="7F7F7F"/>
        </a:buClr>
        <a:buSzPct val="100000"/>
        <a:defRPr lang="en-US" sz="1600" dirty="0">
          <a:solidFill>
            <a:srgbClr val="007934"/>
          </a:solidFill>
          <a:latin typeface="+mn-lt"/>
        </a:defRPr>
      </a:lvl3pPr>
      <a:lvl4pPr marL="1198563" indent="-169863" algn="l" rtl="0" eaLnBrk="0" fontAlgn="base" hangingPunct="0">
        <a:lnSpc>
          <a:spcPct val="85000"/>
        </a:lnSpc>
        <a:spcBef>
          <a:spcPct val="15000"/>
        </a:spcBef>
        <a:spcAft>
          <a:spcPct val="10000"/>
        </a:spcAft>
        <a:buClr>
          <a:srgbClr val="7F7F7F"/>
        </a:buClr>
        <a:buSzPct val="100000"/>
        <a:defRPr sz="1400">
          <a:solidFill>
            <a:srgbClr val="007934"/>
          </a:solidFill>
          <a:latin typeface="+mn-lt"/>
        </a:defRPr>
      </a:lvl4pPr>
      <a:lvl5pPr marL="1484313" indent="-169863" algn="l" rtl="0" eaLnBrk="0" fontAlgn="base" hangingPunct="0">
        <a:lnSpc>
          <a:spcPct val="85000"/>
        </a:lnSpc>
        <a:spcBef>
          <a:spcPct val="15000"/>
        </a:spcBef>
        <a:spcAft>
          <a:spcPct val="10000"/>
        </a:spcAft>
        <a:buClr>
          <a:srgbClr val="7F7F7F"/>
        </a:buClr>
        <a:buSzPct val="100000"/>
        <a:defRPr sz="1400">
          <a:solidFill>
            <a:srgbClr val="007934"/>
          </a:solidFill>
          <a:latin typeface="+mn-lt"/>
        </a:defRPr>
      </a:lvl5pPr>
      <a:lvl6pPr marL="1828344" indent="-171408" algn="l" rtl="0" eaLnBrk="1" fontAlgn="base" hangingPunct="1">
        <a:lnSpc>
          <a:spcPct val="85000"/>
        </a:lnSpc>
        <a:spcBef>
          <a:spcPct val="15000"/>
        </a:spcBef>
        <a:spcAft>
          <a:spcPct val="10000"/>
        </a:spcAft>
        <a:buClr>
          <a:schemeClr val="hlink"/>
        </a:buClr>
        <a:buChar char="•"/>
        <a:defRPr sz="1400">
          <a:solidFill>
            <a:srgbClr val="000000"/>
          </a:solidFill>
          <a:latin typeface="+mn-lt"/>
        </a:defRPr>
      </a:lvl6pPr>
      <a:lvl7pPr marL="2285426" indent="-171408" algn="l" rtl="0" eaLnBrk="1" fontAlgn="base" hangingPunct="1">
        <a:lnSpc>
          <a:spcPct val="85000"/>
        </a:lnSpc>
        <a:spcBef>
          <a:spcPct val="15000"/>
        </a:spcBef>
        <a:spcAft>
          <a:spcPct val="10000"/>
        </a:spcAft>
        <a:buClr>
          <a:schemeClr val="hlink"/>
        </a:buClr>
        <a:buChar char="•"/>
        <a:defRPr sz="1400">
          <a:solidFill>
            <a:srgbClr val="000000"/>
          </a:solidFill>
          <a:latin typeface="+mn-lt"/>
        </a:defRPr>
      </a:lvl7pPr>
      <a:lvl8pPr marL="2742516" indent="-171408" algn="l" rtl="0" eaLnBrk="1" fontAlgn="base" hangingPunct="1">
        <a:lnSpc>
          <a:spcPct val="85000"/>
        </a:lnSpc>
        <a:spcBef>
          <a:spcPct val="15000"/>
        </a:spcBef>
        <a:spcAft>
          <a:spcPct val="10000"/>
        </a:spcAft>
        <a:buClr>
          <a:schemeClr val="hlink"/>
        </a:buClr>
        <a:buChar char="•"/>
        <a:defRPr sz="1400">
          <a:solidFill>
            <a:srgbClr val="000000"/>
          </a:solidFill>
          <a:latin typeface="+mn-lt"/>
        </a:defRPr>
      </a:lvl8pPr>
      <a:lvl9pPr marL="3199599" indent="-171408" algn="l" rtl="0" eaLnBrk="1" fontAlgn="base" hangingPunct="1">
        <a:lnSpc>
          <a:spcPct val="85000"/>
        </a:lnSpc>
        <a:spcBef>
          <a:spcPct val="15000"/>
        </a:spcBef>
        <a:spcAft>
          <a:spcPct val="10000"/>
        </a:spcAft>
        <a:buClr>
          <a:schemeClr val="hlink"/>
        </a:buClr>
        <a:buChar char="•"/>
        <a:defRPr sz="1400">
          <a:solidFill>
            <a:srgbClr val="000000"/>
          </a:solidFill>
          <a:latin typeface="+mn-lt"/>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8" algn="l" defTabSz="914172" rtl="0" eaLnBrk="1" latinLnBrk="0" hangingPunct="1">
        <a:defRPr sz="1800" kern="1200">
          <a:solidFill>
            <a:schemeClr val="tx1"/>
          </a:solidFill>
          <a:latin typeface="+mn-lt"/>
          <a:ea typeface="+mn-ea"/>
          <a:cs typeface="+mn-cs"/>
        </a:defRPr>
      </a:lvl4pPr>
      <a:lvl5pPr marL="1828344" algn="l" defTabSz="914172" rtl="0" eaLnBrk="1" latinLnBrk="0" hangingPunct="1">
        <a:defRPr sz="1800" kern="1200">
          <a:solidFill>
            <a:schemeClr val="tx1"/>
          </a:solidFill>
          <a:latin typeface="+mn-lt"/>
          <a:ea typeface="+mn-ea"/>
          <a:cs typeface="+mn-cs"/>
        </a:defRPr>
      </a:lvl5pPr>
      <a:lvl6pPr marL="2285426" algn="l" defTabSz="914172" rtl="0" eaLnBrk="1" latinLnBrk="0" hangingPunct="1">
        <a:defRPr sz="1800" kern="1200">
          <a:solidFill>
            <a:schemeClr val="tx1"/>
          </a:solidFill>
          <a:latin typeface="+mn-lt"/>
          <a:ea typeface="+mn-ea"/>
          <a:cs typeface="+mn-cs"/>
        </a:defRPr>
      </a:lvl6pPr>
      <a:lvl7pPr marL="2742516" algn="l" defTabSz="914172" rtl="0" eaLnBrk="1" latinLnBrk="0" hangingPunct="1">
        <a:defRPr sz="1800" kern="1200">
          <a:solidFill>
            <a:schemeClr val="tx1"/>
          </a:solidFill>
          <a:latin typeface="+mn-lt"/>
          <a:ea typeface="+mn-ea"/>
          <a:cs typeface="+mn-cs"/>
        </a:defRPr>
      </a:lvl7pPr>
      <a:lvl8pPr marL="3199599" algn="l" defTabSz="914172" rtl="0" eaLnBrk="1" latinLnBrk="0" hangingPunct="1">
        <a:defRPr sz="1800" kern="1200">
          <a:solidFill>
            <a:schemeClr val="tx1"/>
          </a:solidFill>
          <a:latin typeface="+mn-lt"/>
          <a:ea typeface="+mn-ea"/>
          <a:cs typeface="+mn-cs"/>
        </a:defRPr>
      </a:lvl8pPr>
      <a:lvl9pPr marL="3656684" algn="l" defTabSz="91417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jpeg"/><Relationship Id="rId2" Type="http://schemas.openxmlformats.org/officeDocument/2006/relationships/notesSlide" Target="../notesSlides/notesSlide1.xml"/><Relationship Id="rId16" Type="http://schemas.openxmlformats.org/officeDocument/2006/relationships/image" Target="../media/image22.png"/><Relationship Id="rId1" Type="http://schemas.openxmlformats.org/officeDocument/2006/relationships/slideLayout" Target="../slideLayouts/slideLayout5.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emf"/><Relationship Id="rId12"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emf"/></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50.png"/><Relationship Id="rId3" Type="http://schemas.openxmlformats.org/officeDocument/2006/relationships/notesSlide" Target="../notesSlides/notesSlide6.xml"/><Relationship Id="rId7" Type="http://schemas.openxmlformats.org/officeDocument/2006/relationships/diagramColors" Target="../diagrams/colors1.xml"/><Relationship Id="rId12" Type="http://schemas.openxmlformats.org/officeDocument/2006/relationships/image" Target="../media/image47.png"/><Relationship Id="rId2" Type="http://schemas.openxmlformats.org/officeDocument/2006/relationships/slideLayout" Target="../slideLayouts/slideLayout20.xml"/><Relationship Id="rId1" Type="http://schemas.openxmlformats.org/officeDocument/2006/relationships/vmlDrawing" Target="../drawings/vmlDrawing1.vml"/><Relationship Id="rId6" Type="http://schemas.openxmlformats.org/officeDocument/2006/relationships/diagramQuickStyle" Target="../diagrams/quickStyle1.xml"/><Relationship Id="rId11" Type="http://schemas.openxmlformats.org/officeDocument/2006/relationships/oleObject" Target="../embeddings/oleObject1.bin"/><Relationship Id="rId5" Type="http://schemas.openxmlformats.org/officeDocument/2006/relationships/diagramLayout" Target="../diagrams/layout1.xml"/><Relationship Id="rId10" Type="http://schemas.openxmlformats.org/officeDocument/2006/relationships/image" Target="../media/image49.jpeg"/><Relationship Id="rId4" Type="http://schemas.openxmlformats.org/officeDocument/2006/relationships/diagramData" Target="../diagrams/data1.xml"/><Relationship Id="rId9" Type="http://schemas.openxmlformats.org/officeDocument/2006/relationships/image" Target="../media/image48.jpeg"/><Relationship Id="rId14" Type="http://schemas.openxmlformats.org/officeDocument/2006/relationships/image" Target="../media/image51.png"/></Relationships>
</file>

<file path=ppt/slides/_rels/slide1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jpeg"/><Relationship Id="rId18" Type="http://schemas.openxmlformats.org/officeDocument/2006/relationships/image" Target="../media/image65.png"/><Relationship Id="rId26" Type="http://schemas.openxmlformats.org/officeDocument/2006/relationships/image" Target="../media/image73.png"/><Relationship Id="rId3" Type="http://schemas.openxmlformats.org/officeDocument/2006/relationships/image" Target="../media/image30.png"/><Relationship Id="rId21" Type="http://schemas.openxmlformats.org/officeDocument/2006/relationships/image" Target="../media/image68.png"/><Relationship Id="rId7" Type="http://schemas.openxmlformats.org/officeDocument/2006/relationships/image" Target="../media/image54.png"/><Relationship Id="rId12" Type="http://schemas.openxmlformats.org/officeDocument/2006/relationships/image" Target="../media/image59.png"/><Relationship Id="rId17" Type="http://schemas.openxmlformats.org/officeDocument/2006/relationships/image" Target="../media/image64.png"/><Relationship Id="rId25" Type="http://schemas.openxmlformats.org/officeDocument/2006/relationships/image" Target="../media/image72.png"/><Relationship Id="rId2" Type="http://schemas.openxmlformats.org/officeDocument/2006/relationships/image" Target="../media/image52.png"/><Relationship Id="rId16" Type="http://schemas.openxmlformats.org/officeDocument/2006/relationships/image" Target="../media/image63.png"/><Relationship Id="rId20" Type="http://schemas.openxmlformats.org/officeDocument/2006/relationships/image" Target="../media/image67.png"/><Relationship Id="rId1" Type="http://schemas.openxmlformats.org/officeDocument/2006/relationships/slideLayout" Target="../slideLayouts/slideLayout6.xml"/><Relationship Id="rId6" Type="http://schemas.openxmlformats.org/officeDocument/2006/relationships/image" Target="../media/image53.png"/><Relationship Id="rId11" Type="http://schemas.openxmlformats.org/officeDocument/2006/relationships/image" Target="../media/image58.png"/><Relationship Id="rId24" Type="http://schemas.openxmlformats.org/officeDocument/2006/relationships/image" Target="../media/image71.png"/><Relationship Id="rId5" Type="http://schemas.openxmlformats.org/officeDocument/2006/relationships/image" Target="../media/image25.png"/><Relationship Id="rId15" Type="http://schemas.openxmlformats.org/officeDocument/2006/relationships/image" Target="../media/image62.png"/><Relationship Id="rId23" Type="http://schemas.openxmlformats.org/officeDocument/2006/relationships/image" Target="../media/image70.png"/><Relationship Id="rId10" Type="http://schemas.openxmlformats.org/officeDocument/2006/relationships/image" Target="../media/image57.jpeg"/><Relationship Id="rId19" Type="http://schemas.openxmlformats.org/officeDocument/2006/relationships/image" Target="../media/image66.png"/><Relationship Id="rId4" Type="http://schemas.openxmlformats.org/officeDocument/2006/relationships/image" Target="../media/image13.png"/><Relationship Id="rId9" Type="http://schemas.openxmlformats.org/officeDocument/2006/relationships/image" Target="../media/image56.png"/><Relationship Id="rId14" Type="http://schemas.openxmlformats.org/officeDocument/2006/relationships/image" Target="../media/image61.png"/><Relationship Id="rId22" Type="http://schemas.openxmlformats.org/officeDocument/2006/relationships/image" Target="../media/image69.png"/></Relationships>
</file>

<file path=ppt/slides/_rels/slide12.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7.png"/><Relationship Id="rId2" Type="http://schemas.openxmlformats.org/officeDocument/2006/relationships/hyperlink" Target="http://flexcast.citrix.com/zh/technology/hostedvdi.html" TargetMode="External"/><Relationship Id="rId1" Type="http://schemas.openxmlformats.org/officeDocument/2006/relationships/slideLayout" Target="../slideLayouts/slideLayout5.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hyperlink" Target="http://flexcast.citrix.com/zh/technology/ondemandapps.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16.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1.jpeg"/><Relationship Id="rId3" Type="http://schemas.openxmlformats.org/officeDocument/2006/relationships/image" Target="../media/image82.png"/><Relationship Id="rId7" Type="http://schemas.openxmlformats.org/officeDocument/2006/relationships/image" Target="../media/image86.png"/><Relationship Id="rId12" Type="http://schemas.openxmlformats.org/officeDocument/2006/relationships/image" Target="../media/image90.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85.png"/><Relationship Id="rId11" Type="http://schemas.openxmlformats.org/officeDocument/2006/relationships/image" Target="../media/image89.png"/><Relationship Id="rId5" Type="http://schemas.openxmlformats.org/officeDocument/2006/relationships/image" Target="../media/image84.png"/><Relationship Id="rId15" Type="http://schemas.openxmlformats.org/officeDocument/2006/relationships/image" Target="../media/image93.png"/><Relationship Id="rId10" Type="http://schemas.openxmlformats.org/officeDocument/2006/relationships/image" Target="../media/image88.png"/><Relationship Id="rId4" Type="http://schemas.openxmlformats.org/officeDocument/2006/relationships/image" Target="../media/image83.png"/><Relationship Id="rId9" Type="http://schemas.openxmlformats.org/officeDocument/2006/relationships/image" Target="../media/image66.png"/><Relationship Id="rId14" Type="http://schemas.openxmlformats.org/officeDocument/2006/relationships/image" Target="../media/image92.png"/></Relationships>
</file>

<file path=ppt/slides/_rels/slide17.xml.rels><?xml version="1.0" encoding="UTF-8" standalone="yes"?>
<Relationships xmlns="http://schemas.openxmlformats.org/package/2006/relationships"><Relationship Id="rId13" Type="http://schemas.openxmlformats.org/officeDocument/2006/relationships/image" Target="../media/image104.jpeg"/><Relationship Id="rId18" Type="http://schemas.openxmlformats.org/officeDocument/2006/relationships/image" Target="../media/image109.png"/><Relationship Id="rId26" Type="http://schemas.openxmlformats.org/officeDocument/2006/relationships/image" Target="../media/image116.jpeg"/><Relationship Id="rId39" Type="http://schemas.openxmlformats.org/officeDocument/2006/relationships/image" Target="../media/image128.jpeg"/><Relationship Id="rId3" Type="http://schemas.openxmlformats.org/officeDocument/2006/relationships/image" Target="../media/image94.png"/><Relationship Id="rId21" Type="http://schemas.openxmlformats.org/officeDocument/2006/relationships/image" Target="../media/image112.png"/><Relationship Id="rId34" Type="http://schemas.openxmlformats.org/officeDocument/2006/relationships/image" Target="../media/image123.png"/><Relationship Id="rId42" Type="http://schemas.openxmlformats.org/officeDocument/2006/relationships/image" Target="../media/image131.png"/><Relationship Id="rId47" Type="http://schemas.openxmlformats.org/officeDocument/2006/relationships/image" Target="../media/image135.png"/><Relationship Id="rId7" Type="http://schemas.openxmlformats.org/officeDocument/2006/relationships/image" Target="../media/image98.jpeg"/><Relationship Id="rId12" Type="http://schemas.openxmlformats.org/officeDocument/2006/relationships/image" Target="../media/image103.png"/><Relationship Id="rId17" Type="http://schemas.openxmlformats.org/officeDocument/2006/relationships/image" Target="../media/image108.png"/><Relationship Id="rId25" Type="http://schemas.openxmlformats.org/officeDocument/2006/relationships/image" Target="../media/image115.png"/><Relationship Id="rId33" Type="http://schemas.openxmlformats.org/officeDocument/2006/relationships/hyperlink" Target="http://chat.soufun.com/zhibo/default.aspx?zbid=3977" TargetMode="External"/><Relationship Id="rId38" Type="http://schemas.openxmlformats.org/officeDocument/2006/relationships/image" Target="../media/image127.jpeg"/><Relationship Id="rId46" Type="http://schemas.openxmlformats.org/officeDocument/2006/relationships/image" Target="../media/image134.jpeg"/><Relationship Id="rId2" Type="http://schemas.openxmlformats.org/officeDocument/2006/relationships/notesSlide" Target="../notesSlides/notesSlide9.xml"/><Relationship Id="rId16" Type="http://schemas.openxmlformats.org/officeDocument/2006/relationships/image" Target="../media/image107.jpeg"/><Relationship Id="rId20" Type="http://schemas.openxmlformats.org/officeDocument/2006/relationships/image" Target="../media/image111.png"/><Relationship Id="rId29" Type="http://schemas.openxmlformats.org/officeDocument/2006/relationships/image" Target="../media/image119.png"/><Relationship Id="rId41" Type="http://schemas.openxmlformats.org/officeDocument/2006/relationships/image" Target="../media/image130.jpeg"/><Relationship Id="rId1" Type="http://schemas.openxmlformats.org/officeDocument/2006/relationships/slideLayout" Target="../slideLayouts/slideLayout5.xml"/><Relationship Id="rId6" Type="http://schemas.openxmlformats.org/officeDocument/2006/relationships/image" Target="../media/image97.png"/><Relationship Id="rId11" Type="http://schemas.openxmlformats.org/officeDocument/2006/relationships/image" Target="../media/image102.jpeg"/><Relationship Id="rId24" Type="http://schemas.openxmlformats.org/officeDocument/2006/relationships/image" Target="../media/image114.jpeg"/><Relationship Id="rId32" Type="http://schemas.openxmlformats.org/officeDocument/2006/relationships/image" Target="../media/image122.png"/><Relationship Id="rId37" Type="http://schemas.openxmlformats.org/officeDocument/2006/relationships/image" Target="../media/image126.png"/><Relationship Id="rId40" Type="http://schemas.openxmlformats.org/officeDocument/2006/relationships/image" Target="../media/image129.png"/><Relationship Id="rId45" Type="http://schemas.openxmlformats.org/officeDocument/2006/relationships/image" Target="../media/image133.png"/><Relationship Id="rId5" Type="http://schemas.openxmlformats.org/officeDocument/2006/relationships/image" Target="../media/image96.png"/><Relationship Id="rId15" Type="http://schemas.openxmlformats.org/officeDocument/2006/relationships/image" Target="../media/image106.png"/><Relationship Id="rId23" Type="http://schemas.openxmlformats.org/officeDocument/2006/relationships/image" Target="../media/image113.png"/><Relationship Id="rId28" Type="http://schemas.openxmlformats.org/officeDocument/2006/relationships/image" Target="../media/image118.png"/><Relationship Id="rId36" Type="http://schemas.openxmlformats.org/officeDocument/2006/relationships/image" Target="../media/image125.png"/><Relationship Id="rId49" Type="http://schemas.openxmlformats.org/officeDocument/2006/relationships/image" Target="../media/image137.png"/><Relationship Id="rId10" Type="http://schemas.openxmlformats.org/officeDocument/2006/relationships/image" Target="../media/image101.jpeg"/><Relationship Id="rId19" Type="http://schemas.openxmlformats.org/officeDocument/2006/relationships/image" Target="../media/image110.png"/><Relationship Id="rId31" Type="http://schemas.openxmlformats.org/officeDocument/2006/relationships/image" Target="../media/image121.jpeg"/><Relationship Id="rId44" Type="http://schemas.openxmlformats.org/officeDocument/2006/relationships/hyperlink" Target="http://www.bk.mufg.jp/index.html" TargetMode="External"/><Relationship Id="rId4" Type="http://schemas.openxmlformats.org/officeDocument/2006/relationships/image" Target="../media/image95.png"/><Relationship Id="rId9" Type="http://schemas.openxmlformats.org/officeDocument/2006/relationships/image" Target="../media/image100.jpeg"/><Relationship Id="rId14" Type="http://schemas.openxmlformats.org/officeDocument/2006/relationships/image" Target="../media/image105.png"/><Relationship Id="rId22" Type="http://schemas.openxmlformats.org/officeDocument/2006/relationships/hyperlink" Target="http://www.abnamro.com/index.cfm" TargetMode="External"/><Relationship Id="rId27" Type="http://schemas.openxmlformats.org/officeDocument/2006/relationships/image" Target="../media/image117.png"/><Relationship Id="rId30" Type="http://schemas.openxmlformats.org/officeDocument/2006/relationships/image" Target="../media/image120.jpeg"/><Relationship Id="rId35" Type="http://schemas.openxmlformats.org/officeDocument/2006/relationships/image" Target="../media/image124.png"/><Relationship Id="rId43" Type="http://schemas.openxmlformats.org/officeDocument/2006/relationships/image" Target="../media/image132.png"/><Relationship Id="rId48" Type="http://schemas.openxmlformats.org/officeDocument/2006/relationships/image" Target="../media/image136.png"/><Relationship Id="rId8" Type="http://schemas.openxmlformats.org/officeDocument/2006/relationships/image" Target="../media/image9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1"/>
          <p:cNvSpPr>
            <a:spLocks noGrp="1"/>
          </p:cNvSpPr>
          <p:nvPr>
            <p:ph type="ctrTitle"/>
          </p:nvPr>
        </p:nvSpPr>
        <p:spPr>
          <a:xfrm>
            <a:off x="1928813" y="2071688"/>
            <a:ext cx="6786562" cy="931862"/>
          </a:xfrm>
        </p:spPr>
        <p:txBody>
          <a:bodyPr/>
          <a:lstStyle/>
          <a:p>
            <a:pPr eaLnBrk="1" hangingPunct="1"/>
            <a:r>
              <a:rPr altLang="zh-CN" smtClean="0">
                <a:ea typeface="宋体" pitchFamily="2" charset="-122"/>
              </a:rPr>
              <a:t>Citrix</a:t>
            </a:r>
            <a:r>
              <a:rPr lang="zh-CN" altLang="en-US" smtClean="0">
                <a:ea typeface="宋体" pitchFamily="2" charset="-122"/>
              </a:rPr>
              <a:t>虚拟化平台测试</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zh-CN" altLang="en-US" smtClean="0">
                <a:ea typeface="宋体" pitchFamily="2" charset="-122"/>
              </a:rPr>
              <a:t>系统逻辑架构</a:t>
            </a:r>
            <a:endParaRPr smtClean="0"/>
          </a:p>
        </p:txBody>
      </p:sp>
      <p:cxnSp>
        <p:nvCxnSpPr>
          <p:cNvPr id="23555" name="Straight Connector 114"/>
          <p:cNvCxnSpPr>
            <a:cxnSpLocks noChangeAspect="1" noChangeShapeType="1"/>
          </p:cNvCxnSpPr>
          <p:nvPr/>
        </p:nvCxnSpPr>
        <p:spPr bwMode="auto">
          <a:xfrm>
            <a:off x="3706813" y="195263"/>
            <a:ext cx="0" cy="4906962"/>
          </a:xfrm>
          <a:prstGeom prst="line">
            <a:avLst/>
          </a:prstGeom>
          <a:noFill/>
          <a:ln w="12700" algn="ctr">
            <a:solidFill>
              <a:srgbClr val="008B95"/>
            </a:solidFill>
            <a:prstDash val="lgDash"/>
            <a:round/>
            <a:headEnd/>
            <a:tailEnd type="none" w="lg" len="lg"/>
          </a:ln>
          <a:extLst>
            <a:ext uri="{909E8E84-426E-40DD-AFC4-6F175D3DCCD1}">
              <a14:hiddenFill xmlns:a14="http://schemas.microsoft.com/office/drawing/2010/main">
                <a:noFill/>
              </a14:hiddenFill>
            </a:ext>
          </a:extLst>
        </p:spPr>
      </p:cxnSp>
      <p:cxnSp>
        <p:nvCxnSpPr>
          <p:cNvPr id="23556" name="Straight Connector 20"/>
          <p:cNvCxnSpPr>
            <a:cxnSpLocks noChangeShapeType="1"/>
            <a:stCxn id="23613" idx="3"/>
            <a:endCxn id="23600" idx="1"/>
          </p:cNvCxnSpPr>
          <p:nvPr/>
        </p:nvCxnSpPr>
        <p:spPr bwMode="auto">
          <a:xfrm>
            <a:off x="4519613" y="1906588"/>
            <a:ext cx="1662112" cy="1100137"/>
          </a:xfrm>
          <a:prstGeom prst="bentConnector3">
            <a:avLst>
              <a:gd name="adj1" fmla="val 12171"/>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grpSp>
        <p:nvGrpSpPr>
          <p:cNvPr id="23557" name="Group 31"/>
          <p:cNvGrpSpPr>
            <a:grpSpLocks noChangeAspect="1"/>
          </p:cNvGrpSpPr>
          <p:nvPr/>
        </p:nvGrpSpPr>
        <p:grpSpPr bwMode="auto">
          <a:xfrm>
            <a:off x="6084888" y="1689100"/>
            <a:ext cx="757237" cy="728663"/>
            <a:chOff x="6971021" y="2499746"/>
            <a:chExt cx="1260807" cy="1215168"/>
          </a:xfrm>
        </p:grpSpPr>
        <p:pic>
          <p:nvPicPr>
            <p:cNvPr id="23614" name="Picture 1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08308" y="2499746"/>
              <a:ext cx="599123" cy="793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30"/>
            <p:cNvSpPr txBox="1"/>
            <p:nvPr/>
          </p:nvSpPr>
          <p:spPr>
            <a:xfrm>
              <a:off x="6971021" y="3291326"/>
              <a:ext cx="1260807" cy="423588"/>
            </a:xfrm>
            <a:prstGeom prst="rect">
              <a:avLst/>
            </a:prstGeom>
            <a:noFill/>
          </p:spPr>
          <p:txBody>
            <a:bodyPr wrap="none">
              <a:spAutoFit/>
            </a:bodyPr>
            <a:lstStyle/>
            <a:p>
              <a:pPr algn="ctr">
                <a:defRPr/>
              </a:pPr>
              <a:r>
                <a:rPr lang="en-US" altLang="zh-CN" sz="1050" dirty="0">
                  <a:latin typeface="+mn-lt"/>
                </a:rPr>
                <a:t>Licensing</a:t>
              </a:r>
            </a:p>
          </p:txBody>
        </p:sp>
      </p:grpSp>
      <p:cxnSp>
        <p:nvCxnSpPr>
          <p:cNvPr id="23558" name="Straight Connector 40"/>
          <p:cNvCxnSpPr>
            <a:cxnSpLocks noChangeShapeType="1"/>
            <a:stCxn id="23613" idx="3"/>
            <a:endCxn id="23609" idx="1"/>
          </p:cNvCxnSpPr>
          <p:nvPr/>
        </p:nvCxnSpPr>
        <p:spPr bwMode="auto">
          <a:xfrm flipV="1">
            <a:off x="4519613" y="1109663"/>
            <a:ext cx="1709737" cy="796925"/>
          </a:xfrm>
          <a:prstGeom prst="bentConnector3">
            <a:avLst>
              <a:gd name="adj1" fmla="val 12116"/>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59" name="Straight Connector 40"/>
          <p:cNvCxnSpPr>
            <a:cxnSpLocks noChangeShapeType="1"/>
            <a:stCxn id="23613" idx="3"/>
            <a:endCxn id="23614" idx="1"/>
          </p:cNvCxnSpPr>
          <p:nvPr/>
        </p:nvCxnSpPr>
        <p:spPr bwMode="auto">
          <a:xfrm>
            <a:off x="4519613" y="1906588"/>
            <a:ext cx="1766887" cy="20637"/>
          </a:xfrm>
          <a:prstGeom prst="bentConnector3">
            <a:avLst>
              <a:gd name="adj1" fmla="val 11731"/>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60" name="Straight Connector 40"/>
          <p:cNvCxnSpPr>
            <a:cxnSpLocks noChangeShapeType="1"/>
            <a:stCxn id="23613" idx="3"/>
            <a:endCxn id="23597" idx="1"/>
          </p:cNvCxnSpPr>
          <p:nvPr/>
        </p:nvCxnSpPr>
        <p:spPr bwMode="auto">
          <a:xfrm flipV="1">
            <a:off x="4519613" y="361950"/>
            <a:ext cx="1708150" cy="1544638"/>
          </a:xfrm>
          <a:prstGeom prst="bentConnector3">
            <a:avLst>
              <a:gd name="adj1" fmla="val 12093"/>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61" name="Straight Connector 50"/>
          <p:cNvCxnSpPr>
            <a:cxnSpLocks noChangeShapeType="1"/>
            <a:stCxn id="23578" idx="1"/>
            <a:endCxn id="23600" idx="3"/>
          </p:cNvCxnSpPr>
          <p:nvPr/>
        </p:nvCxnSpPr>
        <p:spPr bwMode="auto">
          <a:xfrm rot="10800000">
            <a:off x="6691313" y="3006725"/>
            <a:ext cx="688975" cy="6350"/>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grpSp>
        <p:nvGrpSpPr>
          <p:cNvPr id="23562" name="Group 23"/>
          <p:cNvGrpSpPr>
            <a:grpSpLocks noChangeAspect="1"/>
          </p:cNvGrpSpPr>
          <p:nvPr/>
        </p:nvGrpSpPr>
        <p:grpSpPr bwMode="auto">
          <a:xfrm>
            <a:off x="3776663" y="1585913"/>
            <a:ext cx="1022350" cy="798512"/>
            <a:chOff x="2790256" y="1591060"/>
            <a:chExt cx="1706207" cy="1331871"/>
          </a:xfrm>
        </p:grpSpPr>
        <p:sp>
          <p:nvSpPr>
            <p:cNvPr id="23" name="TextBox 22"/>
            <p:cNvSpPr txBox="1"/>
            <p:nvPr/>
          </p:nvSpPr>
          <p:spPr>
            <a:xfrm>
              <a:off x="2790256" y="2499274"/>
              <a:ext cx="1706207" cy="423657"/>
            </a:xfrm>
            <a:prstGeom prst="rect">
              <a:avLst/>
            </a:prstGeom>
            <a:noFill/>
          </p:spPr>
          <p:txBody>
            <a:bodyPr wrap="none">
              <a:spAutoFit/>
            </a:bodyPr>
            <a:lstStyle/>
            <a:p>
              <a:pPr algn="ctr">
                <a:defRPr/>
              </a:pPr>
              <a:r>
                <a:rPr lang="en-US" altLang="zh-CN" sz="1050" dirty="0">
                  <a:latin typeface="+mn-lt"/>
                </a:rPr>
                <a:t>Web</a:t>
              </a:r>
              <a:r>
                <a:rPr lang="zh-CN" altLang="en-US" sz="1050" dirty="0">
                  <a:latin typeface="+mn-lt"/>
                </a:rPr>
                <a:t> </a:t>
              </a:r>
              <a:r>
                <a:rPr lang="en-US" altLang="zh-CN" sz="1050" dirty="0">
                  <a:latin typeface="+mn-lt"/>
                </a:rPr>
                <a:t>Interface</a:t>
              </a:r>
              <a:endParaRPr lang="en-US" sz="1050" dirty="0">
                <a:latin typeface="+mn-lt"/>
              </a:endParaRPr>
            </a:p>
          </p:txBody>
        </p:sp>
        <p:pic>
          <p:nvPicPr>
            <p:cNvPr id="23612" name="Picture 1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80789" y="1591060"/>
              <a:ext cx="599123" cy="793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613" name="Picture 1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6529" y="1728220"/>
              <a:ext cx="623411" cy="793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563" name="Straight Connector 20"/>
          <p:cNvCxnSpPr>
            <a:cxnSpLocks noChangeShapeType="1"/>
            <a:endCxn id="23603" idx="3"/>
          </p:cNvCxnSpPr>
          <p:nvPr/>
        </p:nvCxnSpPr>
        <p:spPr bwMode="auto">
          <a:xfrm rot="10800000" flipV="1">
            <a:off x="2717800" y="1828800"/>
            <a:ext cx="811213" cy="4763"/>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sp>
        <p:nvSpPr>
          <p:cNvPr id="29" name="TextBox 28"/>
          <p:cNvSpPr txBox="1"/>
          <p:nvPr/>
        </p:nvSpPr>
        <p:spPr bwMode="auto">
          <a:xfrm>
            <a:off x="5964238" y="609600"/>
            <a:ext cx="1128712" cy="254000"/>
          </a:xfrm>
          <a:prstGeom prst="rect">
            <a:avLst/>
          </a:prstGeom>
          <a:noFill/>
        </p:spPr>
        <p:txBody>
          <a:bodyPr wrap="none">
            <a:spAutoFit/>
          </a:bodyPr>
          <a:lstStyle/>
          <a:p>
            <a:pPr algn="ctr">
              <a:defRPr/>
            </a:pPr>
            <a:r>
              <a:rPr lang="en-US" altLang="zh-CN" sz="1050" dirty="0">
                <a:latin typeface="+mn-lt"/>
              </a:rPr>
              <a:t>Active</a:t>
            </a:r>
            <a:r>
              <a:rPr lang="zh-CN" altLang="en-US" sz="1050" dirty="0">
                <a:latin typeface="+mn-lt"/>
              </a:rPr>
              <a:t> </a:t>
            </a:r>
            <a:r>
              <a:rPr lang="en-US" altLang="zh-CN" sz="1050" dirty="0">
                <a:latin typeface="+mn-lt"/>
              </a:rPr>
              <a:t>Directory</a:t>
            </a:r>
          </a:p>
        </p:txBody>
      </p:sp>
      <p:grpSp>
        <p:nvGrpSpPr>
          <p:cNvPr id="23565" name="Group 36"/>
          <p:cNvGrpSpPr>
            <a:grpSpLocks noChangeAspect="1"/>
          </p:cNvGrpSpPr>
          <p:nvPr/>
        </p:nvGrpSpPr>
        <p:grpSpPr bwMode="auto">
          <a:xfrm>
            <a:off x="6084888" y="871538"/>
            <a:ext cx="828675" cy="836612"/>
            <a:chOff x="6547248" y="3075810"/>
            <a:chExt cx="1382582" cy="1393349"/>
          </a:xfrm>
        </p:grpSpPr>
        <p:sp>
          <p:nvSpPr>
            <p:cNvPr id="35" name="TextBox 34"/>
            <p:cNvSpPr txBox="1"/>
            <p:nvPr/>
          </p:nvSpPr>
          <p:spPr>
            <a:xfrm>
              <a:off x="6547248" y="4046131"/>
              <a:ext cx="1382582" cy="423028"/>
            </a:xfrm>
            <a:prstGeom prst="rect">
              <a:avLst/>
            </a:prstGeom>
            <a:noFill/>
          </p:spPr>
          <p:txBody>
            <a:bodyPr wrap="none">
              <a:spAutoFit/>
            </a:bodyPr>
            <a:lstStyle/>
            <a:p>
              <a:pPr algn="ctr">
                <a:defRPr/>
              </a:pPr>
              <a:r>
                <a:rPr lang="en-US" altLang="zh-CN" sz="1050" dirty="0">
                  <a:latin typeface="+mn-lt"/>
                </a:rPr>
                <a:t>Data</a:t>
              </a:r>
              <a:r>
                <a:rPr lang="zh-CN" altLang="en-US" sz="1050" dirty="0">
                  <a:latin typeface="+mn-lt"/>
                </a:rPr>
                <a:t> </a:t>
              </a:r>
              <a:r>
                <a:rPr lang="en-US" altLang="zh-CN" sz="1050" dirty="0">
                  <a:latin typeface="+mn-lt"/>
                </a:rPr>
                <a:t>Store</a:t>
              </a:r>
            </a:p>
          </p:txBody>
        </p:sp>
        <p:pic>
          <p:nvPicPr>
            <p:cNvPr id="23609" name="Picture 1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89018" y="3075810"/>
              <a:ext cx="599123" cy="793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610" name="Picture 19"/>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20276" y="3219827"/>
              <a:ext cx="599123" cy="83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566" name="Picture 12" descr="Firewall-(no-flame)"/>
          <p:cNvPicPr>
            <a:picLocks noChangeAspect="1" noChangeArrowheads="1"/>
          </p:cNvPicPr>
          <p:nvPr/>
        </p:nvPicPr>
        <p:blipFill>
          <a:blip r:embed="rId7" cstate="print">
            <a:extLst>
              <a:ext uri="{28A0092B-C50C-407E-A947-70E740481C1C}">
                <a14:useLocalDpi xmlns:a14="http://schemas.microsoft.com/office/drawing/2010/main" val="0"/>
              </a:ext>
            </a:extLst>
          </a:blip>
          <a:srcRect l="21950" t="10400" r="22743" b="23734"/>
          <a:stretch>
            <a:fillRect/>
          </a:stretch>
        </p:blipFill>
        <p:spPr bwMode="auto">
          <a:xfrm>
            <a:off x="3563938" y="1614488"/>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567" name="Straight Connector 20"/>
          <p:cNvCxnSpPr>
            <a:cxnSpLocks noChangeShapeType="1"/>
            <a:stCxn id="23612" idx="1"/>
            <a:endCxn id="23566" idx="3"/>
          </p:cNvCxnSpPr>
          <p:nvPr/>
        </p:nvCxnSpPr>
        <p:spPr bwMode="auto">
          <a:xfrm rot="10800000" flipV="1">
            <a:off x="3849688" y="1824038"/>
            <a:ext cx="160337" cy="4762"/>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grpSp>
        <p:nvGrpSpPr>
          <p:cNvPr id="23568" name="Group 191"/>
          <p:cNvGrpSpPr>
            <a:grpSpLocks noChangeAspect="1"/>
          </p:cNvGrpSpPr>
          <p:nvPr/>
        </p:nvGrpSpPr>
        <p:grpSpPr bwMode="auto">
          <a:xfrm>
            <a:off x="2124075" y="1636713"/>
            <a:ext cx="593725" cy="384175"/>
            <a:chOff x="1534765" y="2705919"/>
            <a:chExt cx="583560" cy="369887"/>
          </a:xfrm>
        </p:grpSpPr>
        <p:grpSp>
          <p:nvGrpSpPr>
            <p:cNvPr id="23602" name="Group 24"/>
            <p:cNvGrpSpPr>
              <a:grpSpLocks/>
            </p:cNvGrpSpPr>
            <p:nvPr/>
          </p:nvGrpSpPr>
          <p:grpSpPr bwMode="auto">
            <a:xfrm>
              <a:off x="1534765" y="2705919"/>
              <a:ext cx="571500" cy="369887"/>
              <a:chOff x="2880" y="1930"/>
              <a:chExt cx="714" cy="461"/>
            </a:xfrm>
          </p:grpSpPr>
          <p:sp>
            <p:nvSpPr>
              <p:cNvPr id="23604" name="Freeform 25"/>
              <p:cNvSpPr>
                <a:spLocks/>
              </p:cNvSpPr>
              <p:nvPr/>
            </p:nvSpPr>
            <p:spPr bwMode="auto">
              <a:xfrm>
                <a:off x="2882" y="1936"/>
                <a:ext cx="709" cy="453"/>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4"/>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05" name="Freeform 26"/>
              <p:cNvSpPr>
                <a:spLocks/>
              </p:cNvSpPr>
              <p:nvPr/>
            </p:nvSpPr>
            <p:spPr bwMode="auto">
              <a:xfrm>
                <a:off x="2882" y="1936"/>
                <a:ext cx="709" cy="453"/>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3"/>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06" name="Freeform 27"/>
              <p:cNvSpPr>
                <a:spLocks noEditPoints="1"/>
              </p:cNvSpPr>
              <p:nvPr/>
            </p:nvSpPr>
            <p:spPr bwMode="auto">
              <a:xfrm>
                <a:off x="2880" y="1930"/>
                <a:ext cx="719" cy="461"/>
              </a:xfrm>
              <a:custGeom>
                <a:avLst/>
                <a:gdLst>
                  <a:gd name="T0" fmla="*/ 2147483647 w 302"/>
                  <a:gd name="T1" fmla="*/ 2147483647 h 195"/>
                  <a:gd name="T2" fmla="*/ 2147483647 w 302"/>
                  <a:gd name="T3" fmla="*/ 2147483647 h 195"/>
                  <a:gd name="T4" fmla="*/ 2147483647 w 302"/>
                  <a:gd name="T5" fmla="*/ 2147483647 h 195"/>
                  <a:gd name="T6" fmla="*/ 2147483647 w 302"/>
                  <a:gd name="T7" fmla="*/ 2147483647 h 195"/>
                  <a:gd name="T8" fmla="*/ 2147483647 w 302"/>
                  <a:gd name="T9" fmla="*/ 2147483647 h 195"/>
                  <a:gd name="T10" fmla="*/ 2147483647 w 302"/>
                  <a:gd name="T11" fmla="*/ 2147483647 h 195"/>
                  <a:gd name="T12" fmla="*/ 2147483647 w 302"/>
                  <a:gd name="T13" fmla="*/ 2147483647 h 195"/>
                  <a:gd name="T14" fmla="*/ 2147483647 w 302"/>
                  <a:gd name="T15" fmla="*/ 2147483647 h 195"/>
                  <a:gd name="T16" fmla="*/ 0 w 302"/>
                  <a:gd name="T17" fmla="*/ 2147483647 h 195"/>
                  <a:gd name="T18" fmla="*/ 2147483647 w 302"/>
                  <a:gd name="T19" fmla="*/ 2147483647 h 195"/>
                  <a:gd name="T20" fmla="*/ 2147483647 w 302"/>
                  <a:gd name="T21" fmla="*/ 2147483647 h 195"/>
                  <a:gd name="T22" fmla="*/ 2147483647 w 302"/>
                  <a:gd name="T23" fmla="*/ 2147483647 h 195"/>
                  <a:gd name="T24" fmla="*/ 2147483647 w 302"/>
                  <a:gd name="T25" fmla="*/ 2147483647 h 195"/>
                  <a:gd name="T26" fmla="*/ 2147483647 w 302"/>
                  <a:gd name="T27" fmla="*/ 2147483647 h 195"/>
                  <a:gd name="T28" fmla="*/ 2147483647 w 302"/>
                  <a:gd name="T29" fmla="*/ 2147483647 h 195"/>
                  <a:gd name="T30" fmla="*/ 2147483647 w 302"/>
                  <a:gd name="T31" fmla="*/ 2147483647 h 195"/>
                  <a:gd name="T32" fmla="*/ 2147483647 w 302"/>
                  <a:gd name="T33" fmla="*/ 2147483647 h 195"/>
                  <a:gd name="T34" fmla="*/ 2147483647 w 302"/>
                  <a:gd name="T35" fmla="*/ 2147483647 h 195"/>
                  <a:gd name="T36" fmla="*/ 2147483647 w 302"/>
                  <a:gd name="T37" fmla="*/ 2147483647 h 195"/>
                  <a:gd name="T38" fmla="*/ 2147483647 w 302"/>
                  <a:gd name="T39" fmla="*/ 2147483647 h 195"/>
                  <a:gd name="T40" fmla="*/ 2147483647 w 302"/>
                  <a:gd name="T41" fmla="*/ 2147483647 h 195"/>
                  <a:gd name="T42" fmla="*/ 2147483647 w 302"/>
                  <a:gd name="T43" fmla="*/ 2147483647 h 195"/>
                  <a:gd name="T44" fmla="*/ 2147483647 w 302"/>
                  <a:gd name="T45" fmla="*/ 2147483647 h 195"/>
                  <a:gd name="T46" fmla="*/ 2147483647 w 302"/>
                  <a:gd name="T47" fmla="*/ 2147483647 h 195"/>
                  <a:gd name="T48" fmla="*/ 2147483647 w 302"/>
                  <a:gd name="T49" fmla="*/ 2147483647 h 195"/>
                  <a:gd name="T50" fmla="*/ 2147483647 w 302"/>
                  <a:gd name="T51" fmla="*/ 2147483647 h 195"/>
                  <a:gd name="T52" fmla="*/ 2147483647 w 302"/>
                  <a:gd name="T53" fmla="*/ 2147483647 h 195"/>
                  <a:gd name="T54" fmla="*/ 2147483647 w 302"/>
                  <a:gd name="T55" fmla="*/ 2147483647 h 195"/>
                  <a:gd name="T56" fmla="*/ 2147483647 w 302"/>
                  <a:gd name="T57" fmla="*/ 2147483647 h 195"/>
                  <a:gd name="T58" fmla="*/ 2147483647 w 302"/>
                  <a:gd name="T59" fmla="*/ 2147483647 h 195"/>
                  <a:gd name="T60" fmla="*/ 2147483647 w 302"/>
                  <a:gd name="T61" fmla="*/ 2147483647 h 195"/>
                  <a:gd name="T62" fmla="*/ 2147483647 w 302"/>
                  <a:gd name="T63" fmla="*/ 2147483647 h 195"/>
                  <a:gd name="T64" fmla="*/ 2147483647 w 302"/>
                  <a:gd name="T65" fmla="*/ 2147483647 h 19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02"/>
                  <a:gd name="T100" fmla="*/ 0 h 195"/>
                  <a:gd name="T101" fmla="*/ 302 w 302"/>
                  <a:gd name="T102" fmla="*/ 195 h 19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02" h="195">
                    <a:moveTo>
                      <a:pt x="302" y="105"/>
                    </a:moveTo>
                    <a:cubicBezTo>
                      <a:pt x="302" y="89"/>
                      <a:pt x="295" y="73"/>
                      <a:pt x="283" y="63"/>
                    </a:cubicBezTo>
                    <a:cubicBezTo>
                      <a:pt x="284" y="63"/>
                      <a:pt x="284" y="64"/>
                      <a:pt x="284" y="64"/>
                    </a:cubicBezTo>
                    <a:cubicBezTo>
                      <a:pt x="284" y="62"/>
                      <a:pt x="284" y="60"/>
                      <a:pt x="284" y="57"/>
                    </a:cubicBezTo>
                    <a:cubicBezTo>
                      <a:pt x="284" y="38"/>
                      <a:pt x="269" y="23"/>
                      <a:pt x="250" y="23"/>
                    </a:cubicBezTo>
                    <a:cubicBezTo>
                      <a:pt x="241" y="23"/>
                      <a:pt x="233" y="26"/>
                      <a:pt x="226" y="32"/>
                    </a:cubicBezTo>
                    <a:cubicBezTo>
                      <a:pt x="226" y="32"/>
                      <a:pt x="227" y="31"/>
                      <a:pt x="227" y="31"/>
                    </a:cubicBezTo>
                    <a:cubicBezTo>
                      <a:pt x="228" y="31"/>
                      <a:pt x="228" y="32"/>
                      <a:pt x="228" y="32"/>
                    </a:cubicBezTo>
                    <a:cubicBezTo>
                      <a:pt x="211" y="12"/>
                      <a:pt x="186" y="0"/>
                      <a:pt x="160" y="0"/>
                    </a:cubicBezTo>
                    <a:cubicBezTo>
                      <a:pt x="133" y="0"/>
                      <a:pt x="108" y="12"/>
                      <a:pt x="91" y="32"/>
                    </a:cubicBezTo>
                    <a:cubicBezTo>
                      <a:pt x="91" y="32"/>
                      <a:pt x="92" y="31"/>
                      <a:pt x="93" y="32"/>
                    </a:cubicBezTo>
                    <a:cubicBezTo>
                      <a:pt x="86" y="28"/>
                      <a:pt x="79" y="27"/>
                      <a:pt x="72" y="27"/>
                    </a:cubicBezTo>
                    <a:cubicBezTo>
                      <a:pt x="48" y="27"/>
                      <a:pt x="29" y="46"/>
                      <a:pt x="29" y="70"/>
                    </a:cubicBezTo>
                    <a:cubicBezTo>
                      <a:pt x="29" y="72"/>
                      <a:pt x="29" y="74"/>
                      <a:pt x="29" y="76"/>
                    </a:cubicBezTo>
                    <a:cubicBezTo>
                      <a:pt x="29" y="75"/>
                      <a:pt x="29" y="75"/>
                      <a:pt x="30" y="74"/>
                    </a:cubicBezTo>
                    <a:cubicBezTo>
                      <a:pt x="30" y="74"/>
                      <a:pt x="31" y="74"/>
                      <a:pt x="31" y="74"/>
                    </a:cubicBezTo>
                    <a:cubicBezTo>
                      <a:pt x="30" y="74"/>
                      <a:pt x="29" y="74"/>
                      <a:pt x="28" y="74"/>
                    </a:cubicBezTo>
                    <a:cubicBezTo>
                      <a:pt x="13" y="74"/>
                      <a:pt x="0" y="87"/>
                      <a:pt x="0" y="103"/>
                    </a:cubicBezTo>
                    <a:cubicBezTo>
                      <a:pt x="0" y="118"/>
                      <a:pt x="13" y="131"/>
                      <a:pt x="28" y="131"/>
                    </a:cubicBezTo>
                    <a:cubicBezTo>
                      <a:pt x="33" y="131"/>
                      <a:pt x="38" y="130"/>
                      <a:pt x="42" y="128"/>
                    </a:cubicBezTo>
                    <a:cubicBezTo>
                      <a:pt x="42" y="128"/>
                      <a:pt x="41" y="128"/>
                      <a:pt x="41" y="127"/>
                    </a:cubicBezTo>
                    <a:cubicBezTo>
                      <a:pt x="40" y="127"/>
                      <a:pt x="40" y="126"/>
                      <a:pt x="40" y="126"/>
                    </a:cubicBezTo>
                    <a:cubicBezTo>
                      <a:pt x="39" y="131"/>
                      <a:pt x="38" y="136"/>
                      <a:pt x="38" y="141"/>
                    </a:cubicBezTo>
                    <a:cubicBezTo>
                      <a:pt x="38" y="171"/>
                      <a:pt x="62" y="195"/>
                      <a:pt x="92" y="195"/>
                    </a:cubicBezTo>
                    <a:cubicBezTo>
                      <a:pt x="108" y="195"/>
                      <a:pt x="123" y="189"/>
                      <a:pt x="133" y="177"/>
                    </a:cubicBezTo>
                    <a:cubicBezTo>
                      <a:pt x="133" y="177"/>
                      <a:pt x="132" y="177"/>
                      <a:pt x="132" y="177"/>
                    </a:cubicBezTo>
                    <a:cubicBezTo>
                      <a:pt x="141" y="180"/>
                      <a:pt x="150" y="181"/>
                      <a:pt x="160" y="181"/>
                    </a:cubicBezTo>
                    <a:cubicBezTo>
                      <a:pt x="176" y="181"/>
                      <a:pt x="193" y="177"/>
                      <a:pt x="207" y="168"/>
                    </a:cubicBezTo>
                    <a:cubicBezTo>
                      <a:pt x="206" y="168"/>
                      <a:pt x="206" y="168"/>
                      <a:pt x="205" y="168"/>
                    </a:cubicBezTo>
                    <a:cubicBezTo>
                      <a:pt x="212" y="176"/>
                      <a:pt x="223" y="181"/>
                      <a:pt x="234" y="181"/>
                    </a:cubicBezTo>
                    <a:cubicBezTo>
                      <a:pt x="250" y="181"/>
                      <a:pt x="264" y="171"/>
                      <a:pt x="269" y="156"/>
                    </a:cubicBezTo>
                    <a:cubicBezTo>
                      <a:pt x="269" y="156"/>
                      <a:pt x="269" y="156"/>
                      <a:pt x="269" y="157"/>
                    </a:cubicBezTo>
                    <a:cubicBezTo>
                      <a:pt x="289" y="148"/>
                      <a:pt x="302" y="127"/>
                      <a:pt x="302" y="105"/>
                    </a:cubicBezTo>
                    <a:close/>
                    <a:moveTo>
                      <a:pt x="267" y="155"/>
                    </a:moveTo>
                    <a:cubicBezTo>
                      <a:pt x="262" y="169"/>
                      <a:pt x="249" y="178"/>
                      <a:pt x="234" y="178"/>
                    </a:cubicBezTo>
                    <a:cubicBezTo>
                      <a:pt x="224" y="178"/>
                      <a:pt x="214" y="174"/>
                      <a:pt x="207" y="166"/>
                    </a:cubicBezTo>
                    <a:cubicBezTo>
                      <a:pt x="207" y="165"/>
                      <a:pt x="206" y="165"/>
                      <a:pt x="206" y="165"/>
                    </a:cubicBezTo>
                    <a:cubicBezTo>
                      <a:pt x="192" y="174"/>
                      <a:pt x="176" y="178"/>
                      <a:pt x="160" y="178"/>
                    </a:cubicBezTo>
                    <a:cubicBezTo>
                      <a:pt x="150" y="178"/>
                      <a:pt x="141" y="177"/>
                      <a:pt x="133" y="174"/>
                    </a:cubicBezTo>
                    <a:cubicBezTo>
                      <a:pt x="132" y="174"/>
                      <a:pt x="132" y="174"/>
                      <a:pt x="131" y="175"/>
                    </a:cubicBezTo>
                    <a:cubicBezTo>
                      <a:pt x="121" y="186"/>
                      <a:pt x="107" y="192"/>
                      <a:pt x="92" y="192"/>
                    </a:cubicBezTo>
                    <a:cubicBezTo>
                      <a:pt x="64" y="192"/>
                      <a:pt x="41" y="169"/>
                      <a:pt x="41" y="141"/>
                    </a:cubicBezTo>
                    <a:cubicBezTo>
                      <a:pt x="41" y="136"/>
                      <a:pt x="42" y="131"/>
                      <a:pt x="43" y="127"/>
                    </a:cubicBezTo>
                    <a:cubicBezTo>
                      <a:pt x="43" y="126"/>
                      <a:pt x="43" y="125"/>
                      <a:pt x="43" y="125"/>
                    </a:cubicBezTo>
                    <a:cubicBezTo>
                      <a:pt x="42" y="125"/>
                      <a:pt x="42" y="125"/>
                      <a:pt x="41" y="125"/>
                    </a:cubicBezTo>
                    <a:cubicBezTo>
                      <a:pt x="37" y="127"/>
                      <a:pt x="33" y="128"/>
                      <a:pt x="28" y="128"/>
                    </a:cubicBezTo>
                    <a:cubicBezTo>
                      <a:pt x="14" y="128"/>
                      <a:pt x="3" y="117"/>
                      <a:pt x="3" y="103"/>
                    </a:cubicBezTo>
                    <a:cubicBezTo>
                      <a:pt x="3" y="88"/>
                      <a:pt x="14" y="77"/>
                      <a:pt x="28" y="77"/>
                    </a:cubicBezTo>
                    <a:cubicBezTo>
                      <a:pt x="29" y="77"/>
                      <a:pt x="30" y="77"/>
                      <a:pt x="31" y="77"/>
                    </a:cubicBezTo>
                    <a:cubicBezTo>
                      <a:pt x="31" y="77"/>
                      <a:pt x="32" y="77"/>
                      <a:pt x="32" y="77"/>
                    </a:cubicBezTo>
                    <a:cubicBezTo>
                      <a:pt x="32" y="76"/>
                      <a:pt x="32" y="76"/>
                      <a:pt x="32" y="75"/>
                    </a:cubicBezTo>
                    <a:cubicBezTo>
                      <a:pt x="32" y="73"/>
                      <a:pt x="32" y="72"/>
                      <a:pt x="32" y="70"/>
                    </a:cubicBezTo>
                    <a:cubicBezTo>
                      <a:pt x="32" y="48"/>
                      <a:pt x="50" y="30"/>
                      <a:pt x="72" y="30"/>
                    </a:cubicBezTo>
                    <a:cubicBezTo>
                      <a:pt x="79" y="30"/>
                      <a:pt x="86" y="31"/>
                      <a:pt x="91" y="34"/>
                    </a:cubicBezTo>
                    <a:cubicBezTo>
                      <a:pt x="92" y="35"/>
                      <a:pt x="93" y="35"/>
                      <a:pt x="93" y="34"/>
                    </a:cubicBezTo>
                    <a:cubicBezTo>
                      <a:pt x="110" y="15"/>
                      <a:pt x="134" y="3"/>
                      <a:pt x="160" y="3"/>
                    </a:cubicBezTo>
                    <a:cubicBezTo>
                      <a:pt x="185" y="3"/>
                      <a:pt x="209" y="15"/>
                      <a:pt x="226" y="34"/>
                    </a:cubicBezTo>
                    <a:cubicBezTo>
                      <a:pt x="226" y="34"/>
                      <a:pt x="227" y="34"/>
                      <a:pt x="227" y="34"/>
                    </a:cubicBezTo>
                    <a:cubicBezTo>
                      <a:pt x="227" y="34"/>
                      <a:pt x="228" y="34"/>
                      <a:pt x="228" y="34"/>
                    </a:cubicBezTo>
                    <a:cubicBezTo>
                      <a:pt x="234" y="29"/>
                      <a:pt x="242" y="26"/>
                      <a:pt x="250" y="26"/>
                    </a:cubicBezTo>
                    <a:cubicBezTo>
                      <a:pt x="267" y="26"/>
                      <a:pt x="281" y="40"/>
                      <a:pt x="281" y="57"/>
                    </a:cubicBezTo>
                    <a:cubicBezTo>
                      <a:pt x="281" y="59"/>
                      <a:pt x="281" y="61"/>
                      <a:pt x="281" y="64"/>
                    </a:cubicBezTo>
                    <a:cubicBezTo>
                      <a:pt x="281" y="64"/>
                      <a:pt x="281" y="65"/>
                      <a:pt x="281" y="65"/>
                    </a:cubicBezTo>
                    <a:cubicBezTo>
                      <a:pt x="293" y="75"/>
                      <a:pt x="299" y="90"/>
                      <a:pt x="299" y="105"/>
                    </a:cubicBezTo>
                    <a:cubicBezTo>
                      <a:pt x="299" y="126"/>
                      <a:pt x="287" y="145"/>
                      <a:pt x="267" y="154"/>
                    </a:cubicBezTo>
                    <a:cubicBezTo>
                      <a:pt x="267" y="154"/>
                      <a:pt x="267" y="154"/>
                      <a:pt x="267" y="155"/>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07" name="Freeform 28"/>
              <p:cNvSpPr>
                <a:spLocks/>
              </p:cNvSpPr>
              <p:nvPr/>
            </p:nvSpPr>
            <p:spPr bwMode="auto">
              <a:xfrm>
                <a:off x="2894" y="1947"/>
                <a:ext cx="689" cy="431"/>
              </a:xfrm>
              <a:custGeom>
                <a:avLst/>
                <a:gdLst>
                  <a:gd name="T0" fmla="*/ 2147483647 w 290"/>
                  <a:gd name="T1" fmla="*/ 2147483647 h 182"/>
                  <a:gd name="T2" fmla="*/ 2147483647 w 290"/>
                  <a:gd name="T3" fmla="*/ 2147483647 h 182"/>
                  <a:gd name="T4" fmla="*/ 2147483647 w 290"/>
                  <a:gd name="T5" fmla="*/ 2147483647 h 182"/>
                  <a:gd name="T6" fmla="*/ 2147483647 w 290"/>
                  <a:gd name="T7" fmla="*/ 2147483647 h 182"/>
                  <a:gd name="T8" fmla="*/ 2147483647 w 290"/>
                  <a:gd name="T9" fmla="*/ 2147483647 h 182"/>
                  <a:gd name="T10" fmla="*/ 2147483647 w 290"/>
                  <a:gd name="T11" fmla="*/ 2147483647 h 182"/>
                  <a:gd name="T12" fmla="*/ 2147483647 w 290"/>
                  <a:gd name="T13" fmla="*/ 2147483647 h 182"/>
                  <a:gd name="T14" fmla="*/ 2147483647 w 290"/>
                  <a:gd name="T15" fmla="*/ 2147483647 h 182"/>
                  <a:gd name="T16" fmla="*/ 0 w 290"/>
                  <a:gd name="T17" fmla="*/ 2147483647 h 182"/>
                  <a:gd name="T18" fmla="*/ 2147483647 w 290"/>
                  <a:gd name="T19" fmla="*/ 2147483647 h 182"/>
                  <a:gd name="T20" fmla="*/ 2147483647 w 290"/>
                  <a:gd name="T21" fmla="*/ 2147483647 h 182"/>
                  <a:gd name="T22" fmla="*/ 2147483647 w 290"/>
                  <a:gd name="T23" fmla="*/ 2147483647 h 182"/>
                  <a:gd name="T24" fmla="*/ 2147483647 w 290"/>
                  <a:gd name="T25" fmla="*/ 2147483647 h 182"/>
                  <a:gd name="T26" fmla="*/ 2147483647 w 290"/>
                  <a:gd name="T27" fmla="*/ 2147483647 h 182"/>
                  <a:gd name="T28" fmla="*/ 2147483647 w 290"/>
                  <a:gd name="T29" fmla="*/ 2147483647 h 182"/>
                  <a:gd name="T30" fmla="*/ 2147483647 w 290"/>
                  <a:gd name="T31" fmla="*/ 2147483647 h 182"/>
                  <a:gd name="T32" fmla="*/ 2147483647 w 290"/>
                  <a:gd name="T33" fmla="*/ 2147483647 h 182"/>
                  <a:gd name="T34" fmla="*/ 2147483647 w 290"/>
                  <a:gd name="T35" fmla="*/ 2147483647 h 182"/>
                  <a:gd name="T36" fmla="*/ 2147483647 w 290"/>
                  <a:gd name="T37" fmla="*/ 2147483647 h 182"/>
                  <a:gd name="T38" fmla="*/ 2147483647 w 290"/>
                  <a:gd name="T39" fmla="*/ 2147483647 h 182"/>
                  <a:gd name="T40" fmla="*/ 2147483647 w 290"/>
                  <a:gd name="T41" fmla="*/ 2147483647 h 182"/>
                  <a:gd name="T42" fmla="*/ 2147483647 w 290"/>
                  <a:gd name="T43" fmla="*/ 2147483647 h 182"/>
                  <a:gd name="T44" fmla="*/ 2147483647 w 290"/>
                  <a:gd name="T45" fmla="*/ 2147483647 h 182"/>
                  <a:gd name="T46" fmla="*/ 2147483647 w 290"/>
                  <a:gd name="T47" fmla="*/ 2147483647 h 182"/>
                  <a:gd name="T48" fmla="*/ 2147483647 w 290"/>
                  <a:gd name="T49" fmla="*/ 2147483647 h 182"/>
                  <a:gd name="T50" fmla="*/ 2147483647 w 290"/>
                  <a:gd name="T51" fmla="*/ 2147483647 h 182"/>
                  <a:gd name="T52" fmla="*/ 2147483647 w 290"/>
                  <a:gd name="T53" fmla="*/ 2147483647 h 182"/>
                  <a:gd name="T54" fmla="*/ 2147483647 w 290"/>
                  <a:gd name="T55" fmla="*/ 2147483647 h 182"/>
                  <a:gd name="T56" fmla="*/ 2147483647 w 290"/>
                  <a:gd name="T57" fmla="*/ 2147483647 h 182"/>
                  <a:gd name="T58" fmla="*/ 2147483647 w 290"/>
                  <a:gd name="T59" fmla="*/ 2147483647 h 182"/>
                  <a:gd name="T60" fmla="*/ 2147483647 w 290"/>
                  <a:gd name="T61" fmla="*/ 2147483647 h 182"/>
                  <a:gd name="T62" fmla="*/ 2147483647 w 290"/>
                  <a:gd name="T63" fmla="*/ 2147483647 h 182"/>
                  <a:gd name="T64" fmla="*/ 2147483647 w 290"/>
                  <a:gd name="T65" fmla="*/ 2147483647 h 182"/>
                  <a:gd name="T66" fmla="*/ 2147483647 w 290"/>
                  <a:gd name="T67" fmla="*/ 2147483647 h 182"/>
                  <a:gd name="T68" fmla="*/ 2147483647 w 290"/>
                  <a:gd name="T69" fmla="*/ 2147483647 h 182"/>
                  <a:gd name="T70" fmla="*/ 2147483647 w 290"/>
                  <a:gd name="T71" fmla="*/ 0 h 182"/>
                  <a:gd name="T72" fmla="*/ 2147483647 w 290"/>
                  <a:gd name="T73" fmla="*/ 2147483647 h 18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0"/>
                  <a:gd name="T112" fmla="*/ 0 h 182"/>
                  <a:gd name="T113" fmla="*/ 290 w 290"/>
                  <a:gd name="T114" fmla="*/ 182 h 18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0" h="182">
                    <a:moveTo>
                      <a:pt x="90" y="29"/>
                    </a:moveTo>
                    <a:cubicBezTo>
                      <a:pt x="87" y="32"/>
                      <a:pt x="87" y="32"/>
                      <a:pt x="87" y="32"/>
                    </a:cubicBezTo>
                    <a:cubicBezTo>
                      <a:pt x="84" y="31"/>
                      <a:pt x="84" y="31"/>
                      <a:pt x="84" y="31"/>
                    </a:cubicBezTo>
                    <a:cubicBezTo>
                      <a:pt x="78" y="28"/>
                      <a:pt x="72" y="26"/>
                      <a:pt x="66" y="26"/>
                    </a:cubicBezTo>
                    <a:cubicBezTo>
                      <a:pt x="46" y="26"/>
                      <a:pt x="30" y="43"/>
                      <a:pt x="30" y="63"/>
                    </a:cubicBezTo>
                    <a:cubicBezTo>
                      <a:pt x="30" y="64"/>
                      <a:pt x="30" y="66"/>
                      <a:pt x="30" y="68"/>
                    </a:cubicBezTo>
                    <a:cubicBezTo>
                      <a:pt x="31" y="74"/>
                      <a:pt x="31" y="74"/>
                      <a:pt x="31" y="74"/>
                    </a:cubicBezTo>
                    <a:cubicBezTo>
                      <a:pt x="22" y="73"/>
                      <a:pt x="22" y="73"/>
                      <a:pt x="22" y="73"/>
                    </a:cubicBezTo>
                    <a:cubicBezTo>
                      <a:pt x="10" y="73"/>
                      <a:pt x="0" y="83"/>
                      <a:pt x="0" y="96"/>
                    </a:cubicBezTo>
                    <a:cubicBezTo>
                      <a:pt x="0" y="108"/>
                      <a:pt x="10" y="118"/>
                      <a:pt x="22" y="118"/>
                    </a:cubicBezTo>
                    <a:cubicBezTo>
                      <a:pt x="26" y="118"/>
                      <a:pt x="30" y="117"/>
                      <a:pt x="33" y="115"/>
                    </a:cubicBezTo>
                    <a:cubicBezTo>
                      <a:pt x="44" y="109"/>
                      <a:pt x="44" y="109"/>
                      <a:pt x="44" y="109"/>
                    </a:cubicBezTo>
                    <a:cubicBezTo>
                      <a:pt x="41" y="121"/>
                      <a:pt x="41" y="121"/>
                      <a:pt x="41" y="121"/>
                    </a:cubicBezTo>
                    <a:cubicBezTo>
                      <a:pt x="39" y="125"/>
                      <a:pt x="39" y="130"/>
                      <a:pt x="39" y="134"/>
                    </a:cubicBezTo>
                    <a:cubicBezTo>
                      <a:pt x="39" y="161"/>
                      <a:pt x="60" y="182"/>
                      <a:pt x="86" y="182"/>
                    </a:cubicBezTo>
                    <a:cubicBezTo>
                      <a:pt x="100" y="182"/>
                      <a:pt x="113" y="176"/>
                      <a:pt x="123" y="165"/>
                    </a:cubicBezTo>
                    <a:cubicBezTo>
                      <a:pt x="125" y="163"/>
                      <a:pt x="125" y="163"/>
                      <a:pt x="125" y="163"/>
                    </a:cubicBezTo>
                    <a:cubicBezTo>
                      <a:pt x="128" y="164"/>
                      <a:pt x="128" y="164"/>
                      <a:pt x="128" y="164"/>
                    </a:cubicBezTo>
                    <a:cubicBezTo>
                      <a:pt x="136" y="167"/>
                      <a:pt x="145" y="168"/>
                      <a:pt x="154" y="168"/>
                    </a:cubicBezTo>
                    <a:cubicBezTo>
                      <a:pt x="169" y="168"/>
                      <a:pt x="184" y="164"/>
                      <a:pt x="198" y="155"/>
                    </a:cubicBezTo>
                    <a:cubicBezTo>
                      <a:pt x="201" y="153"/>
                      <a:pt x="201" y="153"/>
                      <a:pt x="201" y="153"/>
                    </a:cubicBezTo>
                    <a:cubicBezTo>
                      <a:pt x="204" y="157"/>
                      <a:pt x="204" y="157"/>
                      <a:pt x="204" y="157"/>
                    </a:cubicBezTo>
                    <a:cubicBezTo>
                      <a:pt x="210" y="164"/>
                      <a:pt x="219" y="168"/>
                      <a:pt x="228" y="168"/>
                    </a:cubicBezTo>
                    <a:cubicBezTo>
                      <a:pt x="241" y="168"/>
                      <a:pt x="253" y="159"/>
                      <a:pt x="257" y="147"/>
                    </a:cubicBezTo>
                    <a:cubicBezTo>
                      <a:pt x="258" y="145"/>
                      <a:pt x="258" y="145"/>
                      <a:pt x="258" y="145"/>
                    </a:cubicBezTo>
                    <a:cubicBezTo>
                      <a:pt x="260" y="144"/>
                      <a:pt x="260" y="144"/>
                      <a:pt x="260" y="144"/>
                    </a:cubicBezTo>
                    <a:cubicBezTo>
                      <a:pt x="278" y="136"/>
                      <a:pt x="290" y="118"/>
                      <a:pt x="290" y="98"/>
                    </a:cubicBezTo>
                    <a:cubicBezTo>
                      <a:pt x="290" y="84"/>
                      <a:pt x="284" y="70"/>
                      <a:pt x="273" y="61"/>
                    </a:cubicBezTo>
                    <a:cubicBezTo>
                      <a:pt x="271" y="59"/>
                      <a:pt x="271" y="59"/>
                      <a:pt x="271" y="59"/>
                    </a:cubicBezTo>
                    <a:cubicBezTo>
                      <a:pt x="271" y="56"/>
                      <a:pt x="271" y="56"/>
                      <a:pt x="271" y="56"/>
                    </a:cubicBezTo>
                    <a:cubicBezTo>
                      <a:pt x="272" y="54"/>
                      <a:pt x="272" y="52"/>
                      <a:pt x="272" y="50"/>
                    </a:cubicBezTo>
                    <a:cubicBezTo>
                      <a:pt x="272" y="35"/>
                      <a:pt x="259" y="22"/>
                      <a:pt x="244" y="22"/>
                    </a:cubicBezTo>
                    <a:cubicBezTo>
                      <a:pt x="237" y="22"/>
                      <a:pt x="230" y="25"/>
                      <a:pt x="225" y="30"/>
                    </a:cubicBezTo>
                    <a:cubicBezTo>
                      <a:pt x="221" y="33"/>
                      <a:pt x="221" y="33"/>
                      <a:pt x="221" y="33"/>
                    </a:cubicBezTo>
                    <a:cubicBezTo>
                      <a:pt x="217" y="29"/>
                      <a:pt x="217" y="29"/>
                      <a:pt x="217" y="29"/>
                    </a:cubicBezTo>
                    <a:cubicBezTo>
                      <a:pt x="201" y="11"/>
                      <a:pt x="178" y="0"/>
                      <a:pt x="154" y="0"/>
                    </a:cubicBezTo>
                    <a:cubicBezTo>
                      <a:pt x="129" y="0"/>
                      <a:pt x="106" y="11"/>
                      <a:pt x="90" y="29"/>
                    </a:cubicBezTo>
                    <a:close/>
                  </a:path>
                </a:pathLst>
              </a:custGeom>
              <a:gradFill rotWithShape="1">
                <a:gsLst>
                  <a:gs pos="0">
                    <a:srgbClr val="DEE0E7"/>
                  </a:gs>
                  <a:gs pos="100000">
                    <a:srgbClr val="A6ACB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3603" name="Text Box 10"/>
            <p:cNvSpPr txBox="1">
              <a:spLocks noChangeArrowheads="1"/>
            </p:cNvSpPr>
            <p:nvPr/>
          </p:nvSpPr>
          <p:spPr bwMode="auto">
            <a:xfrm>
              <a:off x="1559213" y="2777356"/>
              <a:ext cx="559112" cy="23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2" tIns="45696" rIns="91392" bIns="45696">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defTabSz="914400" eaLnBrk="1" hangingPunct="1"/>
              <a:r>
                <a:rPr lang="zh-CN" altLang="en-US" sz="1000">
                  <a:solidFill>
                    <a:srgbClr val="000000"/>
                  </a:solidFill>
                </a:rPr>
                <a:t>办公网</a:t>
              </a:r>
              <a:endParaRPr lang="en-US" sz="1000">
                <a:solidFill>
                  <a:srgbClr val="000000"/>
                </a:solidFill>
              </a:endParaRPr>
            </a:p>
          </p:txBody>
        </p:sp>
      </p:grpSp>
      <p:cxnSp>
        <p:nvCxnSpPr>
          <p:cNvPr id="23569" name="Straight Connector 20"/>
          <p:cNvCxnSpPr>
            <a:cxnSpLocks noChangeShapeType="1"/>
            <a:stCxn id="23603" idx="1"/>
            <a:endCxn id="23598" idx="3"/>
          </p:cNvCxnSpPr>
          <p:nvPr/>
        </p:nvCxnSpPr>
        <p:spPr bwMode="auto">
          <a:xfrm rot="10800000" flipV="1">
            <a:off x="1042988" y="1833563"/>
            <a:ext cx="1104900" cy="1587"/>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70" name="Straight Connector 20"/>
          <p:cNvCxnSpPr>
            <a:cxnSpLocks noChangeShapeType="1"/>
            <a:endCxn id="23566" idx="1"/>
          </p:cNvCxnSpPr>
          <p:nvPr/>
        </p:nvCxnSpPr>
        <p:spPr bwMode="auto">
          <a:xfrm>
            <a:off x="2481263" y="1828800"/>
            <a:ext cx="1082675" cy="0"/>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grpSp>
        <p:nvGrpSpPr>
          <p:cNvPr id="23571" name="Group 25"/>
          <p:cNvGrpSpPr>
            <a:grpSpLocks noChangeAspect="1"/>
          </p:cNvGrpSpPr>
          <p:nvPr/>
        </p:nvGrpSpPr>
        <p:grpSpPr bwMode="auto">
          <a:xfrm>
            <a:off x="5713413" y="2606675"/>
            <a:ext cx="1450975" cy="973138"/>
            <a:chOff x="4448307" y="1275608"/>
            <a:chExt cx="2418504" cy="1622065"/>
          </a:xfrm>
        </p:grpSpPr>
        <p:pic>
          <p:nvPicPr>
            <p:cNvPr id="23600" name="Picture 12"/>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8064" y="1275608"/>
              <a:ext cx="850106" cy="1335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p:nvPr/>
          </p:nvSpPr>
          <p:spPr>
            <a:xfrm>
              <a:off x="4448307" y="2474296"/>
              <a:ext cx="2418504" cy="423377"/>
            </a:xfrm>
            <a:prstGeom prst="rect">
              <a:avLst/>
            </a:prstGeom>
            <a:noFill/>
          </p:spPr>
          <p:txBody>
            <a:bodyPr wrap="none">
              <a:spAutoFit/>
            </a:bodyPr>
            <a:lstStyle/>
            <a:p>
              <a:pPr algn="ctr">
                <a:defRPr/>
              </a:pPr>
              <a:r>
                <a:rPr lang="en-US" altLang="zh-CN" sz="1050" dirty="0" err="1">
                  <a:latin typeface="+mn-lt"/>
                </a:rPr>
                <a:t>XenApp</a:t>
              </a:r>
              <a:r>
                <a:rPr lang="zh-CN" altLang="en-US" sz="1050" dirty="0">
                  <a:latin typeface="+mn-lt"/>
                </a:rPr>
                <a:t> </a:t>
              </a:r>
              <a:r>
                <a:rPr lang="en-US" altLang="zh-CN" sz="1050" dirty="0">
                  <a:latin typeface="+mn-lt"/>
                </a:rPr>
                <a:t>Server</a:t>
              </a:r>
              <a:r>
                <a:rPr lang="zh-CN" altLang="en-US" sz="1050" dirty="0">
                  <a:latin typeface="+mn-lt"/>
                </a:rPr>
                <a:t> </a:t>
              </a:r>
              <a:r>
                <a:rPr lang="en-US" altLang="zh-CN" sz="1050" dirty="0">
                  <a:latin typeface="+mn-lt"/>
                </a:rPr>
                <a:t>Farm</a:t>
              </a:r>
              <a:endParaRPr lang="en-US" sz="1050" dirty="0">
                <a:latin typeface="+mn-lt"/>
              </a:endParaRPr>
            </a:p>
          </p:txBody>
        </p:sp>
      </p:grpSp>
      <p:pic>
        <p:nvPicPr>
          <p:cNvPr id="23572" name="Picture 29" descr="Down:  appHTMLweb"/>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97613" y="2398713"/>
            <a:ext cx="233362" cy="22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61" descr="reporting_larg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gray">
          <a:xfrm>
            <a:off x="6094413" y="2471738"/>
            <a:ext cx="2286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74" name="Group 271"/>
          <p:cNvGrpSpPr>
            <a:grpSpLocks/>
          </p:cNvGrpSpPr>
          <p:nvPr/>
        </p:nvGrpSpPr>
        <p:grpSpPr bwMode="auto">
          <a:xfrm>
            <a:off x="455613" y="1563688"/>
            <a:ext cx="876300" cy="830262"/>
            <a:chOff x="94923" y="3829025"/>
            <a:chExt cx="877237" cy="830827"/>
          </a:xfrm>
        </p:grpSpPr>
        <p:pic>
          <p:nvPicPr>
            <p:cNvPr id="23598" name="Picture 33"/>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923" y="3829025"/>
              <a:ext cx="58864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0" name="TextBox 269"/>
            <p:cNvSpPr txBox="1"/>
            <p:nvPr/>
          </p:nvSpPr>
          <p:spPr>
            <a:xfrm>
              <a:off x="253843" y="4405679"/>
              <a:ext cx="718317" cy="254173"/>
            </a:xfrm>
            <a:prstGeom prst="rect">
              <a:avLst/>
            </a:prstGeom>
            <a:noFill/>
          </p:spPr>
          <p:txBody>
            <a:bodyPr wrap="none">
              <a:spAutoFit/>
            </a:bodyPr>
            <a:lstStyle/>
            <a:p>
              <a:pPr>
                <a:defRPr/>
              </a:pPr>
              <a:r>
                <a:rPr lang="en-US" sz="1050" dirty="0">
                  <a:latin typeface="+mn-lt"/>
                </a:rPr>
                <a:t>Receiver</a:t>
              </a:r>
            </a:p>
          </p:txBody>
        </p:sp>
      </p:grpSp>
      <p:sp>
        <p:nvSpPr>
          <p:cNvPr id="23575" name="TextBox 43"/>
          <p:cNvSpPr txBox="1">
            <a:spLocks noChangeArrowheads="1"/>
          </p:cNvSpPr>
          <p:nvPr/>
        </p:nvSpPr>
        <p:spPr bwMode="auto">
          <a:xfrm>
            <a:off x="1763713" y="4918075"/>
            <a:ext cx="8255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eaLnBrk="1" hangingPunct="1"/>
            <a:r>
              <a:rPr lang="zh-CN" altLang="en-US" sz="1000">
                <a:solidFill>
                  <a:schemeClr val="tx1"/>
                </a:solidFill>
              </a:rPr>
              <a:t>用户接入区</a:t>
            </a:r>
            <a:endParaRPr lang="en-US" sz="1000">
              <a:solidFill>
                <a:schemeClr val="tx1"/>
              </a:solidFill>
            </a:endParaRPr>
          </a:p>
        </p:txBody>
      </p:sp>
      <p:sp>
        <p:nvSpPr>
          <p:cNvPr id="23576" name="TextBox 116"/>
          <p:cNvSpPr txBox="1">
            <a:spLocks noChangeArrowheads="1"/>
          </p:cNvSpPr>
          <p:nvPr/>
        </p:nvSpPr>
        <p:spPr bwMode="auto">
          <a:xfrm>
            <a:off x="5148263" y="4918075"/>
            <a:ext cx="862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eaLnBrk="1" hangingPunct="1"/>
            <a:r>
              <a:rPr lang="en-US" altLang="zh-CN" sz="1000">
                <a:solidFill>
                  <a:schemeClr val="tx1"/>
                </a:solidFill>
              </a:rPr>
              <a:t>Citrix</a:t>
            </a:r>
            <a:r>
              <a:rPr lang="zh-CN" altLang="en-US" sz="1000">
                <a:solidFill>
                  <a:schemeClr val="tx1"/>
                </a:solidFill>
              </a:rPr>
              <a:t>测试区</a:t>
            </a:r>
            <a:endParaRPr lang="en-US" sz="1000">
              <a:solidFill>
                <a:schemeClr val="tx1"/>
              </a:solidFill>
            </a:endParaRPr>
          </a:p>
        </p:txBody>
      </p:sp>
      <p:cxnSp>
        <p:nvCxnSpPr>
          <p:cNvPr id="23577" name="Straight Connector 134"/>
          <p:cNvCxnSpPr>
            <a:cxnSpLocks noChangeShapeType="1"/>
          </p:cNvCxnSpPr>
          <p:nvPr/>
        </p:nvCxnSpPr>
        <p:spPr bwMode="auto">
          <a:xfrm>
            <a:off x="7523163" y="122238"/>
            <a:ext cx="1587" cy="4979987"/>
          </a:xfrm>
          <a:prstGeom prst="line">
            <a:avLst/>
          </a:prstGeom>
          <a:noFill/>
          <a:ln w="12700" algn="ctr">
            <a:solidFill>
              <a:srgbClr val="008B95"/>
            </a:solidFill>
            <a:prstDash val="lgDash"/>
            <a:round/>
            <a:headEnd/>
            <a:tailEnd type="none" w="lg" len="lg"/>
          </a:ln>
          <a:extLst>
            <a:ext uri="{909E8E84-426E-40DD-AFC4-6F175D3DCCD1}">
              <a14:hiddenFill xmlns:a14="http://schemas.microsoft.com/office/drawing/2010/main">
                <a:noFill/>
              </a14:hiddenFill>
            </a:ext>
          </a:extLst>
        </p:spPr>
      </p:cxnSp>
      <p:pic>
        <p:nvPicPr>
          <p:cNvPr id="23578" name="Picture 12" descr="Firewall-(no-flame)"/>
          <p:cNvPicPr>
            <a:picLocks noChangeAspect="1" noChangeArrowheads="1"/>
          </p:cNvPicPr>
          <p:nvPr/>
        </p:nvPicPr>
        <p:blipFill>
          <a:blip r:embed="rId7" cstate="print">
            <a:extLst>
              <a:ext uri="{28A0092B-C50C-407E-A947-70E740481C1C}">
                <a14:useLocalDpi xmlns:a14="http://schemas.microsoft.com/office/drawing/2010/main" val="0"/>
              </a:ext>
            </a:extLst>
          </a:blip>
          <a:srcRect l="21950" t="10400" r="22743" b="23734"/>
          <a:stretch>
            <a:fillRect/>
          </a:stretch>
        </p:blipFill>
        <p:spPr bwMode="auto">
          <a:xfrm>
            <a:off x="7380288" y="2798763"/>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9" name="Picture 7"/>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62913" y="2733675"/>
            <a:ext cx="307975" cy="56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9" name="TextBox 138"/>
          <p:cNvSpPr txBox="1"/>
          <p:nvPr/>
        </p:nvSpPr>
        <p:spPr bwMode="auto">
          <a:xfrm>
            <a:off x="7740650" y="3236913"/>
            <a:ext cx="723275" cy="253916"/>
          </a:xfrm>
          <a:prstGeom prst="rect">
            <a:avLst/>
          </a:prstGeom>
          <a:noFill/>
        </p:spPr>
        <p:txBody>
          <a:bodyPr wrap="none">
            <a:spAutoFit/>
          </a:bodyPr>
          <a:lstStyle/>
          <a:p>
            <a:pPr>
              <a:defRPr/>
            </a:pPr>
            <a:r>
              <a:rPr lang="zh-CN" altLang="en-US" sz="1050" dirty="0" smtClean="0">
                <a:latin typeface="+mn-lt"/>
              </a:rPr>
              <a:t>测</a:t>
            </a:r>
            <a:r>
              <a:rPr lang="zh-CN" altLang="en-US" sz="1050" dirty="0">
                <a:latin typeface="+mn-lt"/>
              </a:rPr>
              <a:t>试系统</a:t>
            </a:r>
            <a:endParaRPr lang="en-US" sz="1050" dirty="0">
              <a:latin typeface="+mn-lt"/>
            </a:endParaRPr>
          </a:p>
        </p:txBody>
      </p:sp>
      <p:cxnSp>
        <p:nvCxnSpPr>
          <p:cNvPr id="23581" name="Straight Connector 50"/>
          <p:cNvCxnSpPr>
            <a:cxnSpLocks noChangeShapeType="1"/>
            <a:stCxn id="23579" idx="1"/>
            <a:endCxn id="23578" idx="3"/>
          </p:cNvCxnSpPr>
          <p:nvPr/>
        </p:nvCxnSpPr>
        <p:spPr bwMode="auto">
          <a:xfrm rot="10800000">
            <a:off x="7666038" y="3013075"/>
            <a:ext cx="396875" cy="3175"/>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sp>
        <p:nvSpPr>
          <p:cNvPr id="23582" name="TextBox 155"/>
          <p:cNvSpPr txBox="1">
            <a:spLocks noChangeArrowheads="1"/>
          </p:cNvSpPr>
          <p:nvPr/>
        </p:nvSpPr>
        <p:spPr bwMode="auto">
          <a:xfrm>
            <a:off x="7812088" y="4918075"/>
            <a:ext cx="5693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eaLnBrk="1" hangingPunct="1"/>
            <a:r>
              <a:rPr lang="zh-CN" altLang="en-US" sz="1000" dirty="0" smtClean="0">
                <a:solidFill>
                  <a:schemeClr val="tx1"/>
                </a:solidFill>
              </a:rPr>
              <a:t>测</a:t>
            </a:r>
            <a:r>
              <a:rPr lang="zh-CN" altLang="en-US" sz="1000" dirty="0">
                <a:solidFill>
                  <a:schemeClr val="tx1"/>
                </a:solidFill>
              </a:rPr>
              <a:t>试网</a:t>
            </a:r>
            <a:endParaRPr lang="en-US" sz="1000" dirty="0">
              <a:solidFill>
                <a:schemeClr val="tx1"/>
              </a:solidFill>
            </a:endParaRPr>
          </a:p>
        </p:txBody>
      </p:sp>
      <p:pic>
        <p:nvPicPr>
          <p:cNvPr id="23583" name="Picture 1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94475" y="4254500"/>
            <a:ext cx="3587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84" name="Picture 1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27600" y="3679825"/>
            <a:ext cx="358775"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85" name="Picture 71"/>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76825" y="3751263"/>
            <a:ext cx="358775" cy="481012"/>
          </a:xfrm>
          <a:prstGeom prst="rect">
            <a:avLst/>
          </a:prstGeom>
          <a:noFill/>
          <a:ln>
            <a:noFill/>
          </a:ln>
          <a:effectLst>
            <a:prstShdw prst="shdw17" dist="17961" dir="2700000">
              <a:srgbClr val="62878C">
                <a:alpha val="37999"/>
              </a:srgbClr>
            </a:prstShdw>
          </a:effectLst>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sp>
        <p:nvSpPr>
          <p:cNvPr id="154" name="TextBox 153"/>
          <p:cNvSpPr txBox="1"/>
          <p:nvPr/>
        </p:nvSpPr>
        <p:spPr bwMode="auto">
          <a:xfrm>
            <a:off x="4548188" y="4156075"/>
            <a:ext cx="1243012" cy="415925"/>
          </a:xfrm>
          <a:prstGeom prst="rect">
            <a:avLst/>
          </a:prstGeom>
          <a:noFill/>
        </p:spPr>
        <p:txBody>
          <a:bodyPr wrap="none">
            <a:spAutoFit/>
          </a:bodyPr>
          <a:lstStyle/>
          <a:p>
            <a:pPr algn="ctr">
              <a:defRPr/>
            </a:pPr>
            <a:r>
              <a:rPr lang="en-US" altLang="zh-CN" sz="1050" dirty="0">
                <a:latin typeface="+mn-lt"/>
              </a:rPr>
              <a:t>Desktop</a:t>
            </a:r>
            <a:r>
              <a:rPr lang="zh-CN" altLang="en-US" sz="1050" dirty="0">
                <a:latin typeface="+mn-lt"/>
              </a:rPr>
              <a:t> </a:t>
            </a:r>
            <a:r>
              <a:rPr lang="en-US" altLang="zh-CN" sz="1050" dirty="0">
                <a:latin typeface="+mn-lt"/>
              </a:rPr>
              <a:t>Delivery</a:t>
            </a:r>
            <a:r>
              <a:rPr lang="zh-CN" altLang="en-US" sz="1050" dirty="0">
                <a:latin typeface="+mn-lt"/>
              </a:rPr>
              <a:t> </a:t>
            </a:r>
            <a:endParaRPr lang="en-US" altLang="zh-CN" sz="1050" dirty="0">
              <a:latin typeface="+mn-lt"/>
            </a:endParaRPr>
          </a:p>
          <a:p>
            <a:pPr algn="ctr">
              <a:defRPr/>
            </a:pPr>
            <a:r>
              <a:rPr lang="en-US" altLang="zh-CN" sz="1050" dirty="0">
                <a:latin typeface="+mn-lt"/>
              </a:rPr>
              <a:t>Controller</a:t>
            </a:r>
            <a:endParaRPr lang="en-US" sz="1050" dirty="0">
              <a:latin typeface="+mn-lt"/>
            </a:endParaRPr>
          </a:p>
        </p:txBody>
      </p:sp>
      <p:pic>
        <p:nvPicPr>
          <p:cNvPr id="23587" name="Picture 72"/>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873750" y="3757613"/>
            <a:ext cx="1362075" cy="461962"/>
          </a:xfrm>
          <a:prstGeom prst="rect">
            <a:avLst/>
          </a:prstGeom>
          <a:noFill/>
          <a:ln>
            <a:noFill/>
          </a:ln>
          <a:effectLst>
            <a:prstShdw prst="shdw17" dist="17961" dir="2700000">
              <a:srgbClr val="62878C">
                <a:alpha val="37999"/>
              </a:srgbClr>
            </a:prstShdw>
          </a:effectLst>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cxnSp>
        <p:nvCxnSpPr>
          <p:cNvPr id="23588" name="Straight Connector 20"/>
          <p:cNvCxnSpPr>
            <a:cxnSpLocks noChangeShapeType="1"/>
            <a:stCxn id="23613" idx="3"/>
            <a:endCxn id="23584" idx="1"/>
          </p:cNvCxnSpPr>
          <p:nvPr/>
        </p:nvCxnSpPr>
        <p:spPr bwMode="auto">
          <a:xfrm>
            <a:off x="4519613" y="1906588"/>
            <a:ext cx="407987" cy="2009775"/>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89" name="Straight Connector 20"/>
          <p:cNvCxnSpPr>
            <a:cxnSpLocks noChangeShapeType="1"/>
            <a:stCxn id="23587" idx="1"/>
            <a:endCxn id="23585" idx="3"/>
          </p:cNvCxnSpPr>
          <p:nvPr/>
        </p:nvCxnSpPr>
        <p:spPr bwMode="auto">
          <a:xfrm rot="10800000" flipV="1">
            <a:off x="5435600" y="3987800"/>
            <a:ext cx="438150" cy="3175"/>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pic>
        <p:nvPicPr>
          <p:cNvPr id="23590" name="Picture 12" descr="Firewall-(no-flame)"/>
          <p:cNvPicPr>
            <a:picLocks noChangeAspect="1" noChangeArrowheads="1"/>
          </p:cNvPicPr>
          <p:nvPr/>
        </p:nvPicPr>
        <p:blipFill>
          <a:blip r:embed="rId7" cstate="print">
            <a:extLst>
              <a:ext uri="{28A0092B-C50C-407E-A947-70E740481C1C}">
                <a14:useLocalDpi xmlns:a14="http://schemas.microsoft.com/office/drawing/2010/main" val="0"/>
              </a:ext>
            </a:extLst>
          </a:blip>
          <a:srcRect l="21950" t="10400" r="22743" b="23734"/>
          <a:stretch>
            <a:fillRect/>
          </a:stretch>
        </p:blipFill>
        <p:spPr bwMode="auto">
          <a:xfrm>
            <a:off x="7380288" y="3776663"/>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91" name="Picture 7"/>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75613" y="3713163"/>
            <a:ext cx="309562" cy="56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592" name="TextBox 142"/>
          <p:cNvSpPr txBox="1">
            <a:spLocks noChangeArrowheads="1"/>
          </p:cNvSpPr>
          <p:nvPr/>
        </p:nvSpPr>
        <p:spPr bwMode="auto">
          <a:xfrm>
            <a:off x="7906980" y="4198938"/>
            <a:ext cx="6976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eaLnBrk="1" hangingPunct="1"/>
            <a:r>
              <a:rPr lang="zh-CN" altLang="en-US" sz="1000" dirty="0" smtClean="0">
                <a:solidFill>
                  <a:schemeClr val="tx1"/>
                </a:solidFill>
              </a:rPr>
              <a:t>测</a:t>
            </a:r>
            <a:r>
              <a:rPr lang="zh-CN" altLang="en-US" sz="1000" dirty="0">
                <a:solidFill>
                  <a:schemeClr val="tx1"/>
                </a:solidFill>
              </a:rPr>
              <a:t>试系统</a:t>
            </a:r>
            <a:endParaRPr lang="en-US" sz="1000" dirty="0">
              <a:solidFill>
                <a:schemeClr val="tx1"/>
              </a:solidFill>
            </a:endParaRPr>
          </a:p>
        </p:txBody>
      </p:sp>
      <p:cxnSp>
        <p:nvCxnSpPr>
          <p:cNvPr id="23593" name="Straight Connector 50"/>
          <p:cNvCxnSpPr>
            <a:cxnSpLocks noChangeShapeType="1"/>
            <a:stCxn id="23591" idx="1"/>
            <a:endCxn id="23590" idx="3"/>
          </p:cNvCxnSpPr>
          <p:nvPr/>
        </p:nvCxnSpPr>
        <p:spPr bwMode="auto">
          <a:xfrm rot="10800000">
            <a:off x="7666038" y="3990975"/>
            <a:ext cx="409575" cy="4763"/>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cxnSp>
        <p:nvCxnSpPr>
          <p:cNvPr id="23594" name="Straight Connector 50"/>
          <p:cNvCxnSpPr>
            <a:cxnSpLocks noChangeShapeType="1"/>
            <a:stCxn id="23590" idx="1"/>
            <a:endCxn id="23587" idx="3"/>
          </p:cNvCxnSpPr>
          <p:nvPr/>
        </p:nvCxnSpPr>
        <p:spPr bwMode="auto">
          <a:xfrm rot="10800000">
            <a:off x="7235825" y="3989388"/>
            <a:ext cx="144463" cy="1587"/>
          </a:xfrm>
          <a:prstGeom prst="bentConnector3">
            <a:avLst>
              <a:gd name="adj1" fmla="val 50000"/>
            </a:avLst>
          </a:prstGeom>
          <a:noFill/>
          <a:ln w="12700" algn="ctr">
            <a:solidFill>
              <a:srgbClr val="008B95"/>
            </a:solidFill>
            <a:round/>
            <a:headEnd/>
            <a:tailEnd type="none" w="lg" len="lg"/>
          </a:ln>
          <a:extLst>
            <a:ext uri="{909E8E84-426E-40DD-AFC4-6F175D3DCCD1}">
              <a14:hiddenFill xmlns:a14="http://schemas.microsoft.com/office/drawing/2010/main">
                <a:noFill/>
              </a14:hiddenFill>
            </a:ext>
          </a:extLst>
        </p:spPr>
      </p:cxnSp>
      <p:pic>
        <p:nvPicPr>
          <p:cNvPr id="23595" name="Picture 74"/>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34175" y="4329113"/>
            <a:ext cx="369888" cy="476250"/>
          </a:xfrm>
          <a:prstGeom prst="rect">
            <a:avLst/>
          </a:prstGeom>
          <a:noFill/>
          <a:ln>
            <a:noFill/>
          </a:ln>
          <a:effectLst>
            <a:prstShdw prst="shdw17" dist="17961" dir="2700000">
              <a:srgbClr val="62878C">
                <a:alpha val="37999"/>
              </a:srgbClr>
            </a:prstShdw>
          </a:effectLst>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sp>
        <p:nvSpPr>
          <p:cNvPr id="173" name="TextBox 172"/>
          <p:cNvSpPr txBox="1"/>
          <p:nvPr/>
        </p:nvSpPr>
        <p:spPr bwMode="auto">
          <a:xfrm>
            <a:off x="6115050" y="4694238"/>
            <a:ext cx="1409700" cy="254000"/>
          </a:xfrm>
          <a:prstGeom prst="rect">
            <a:avLst/>
          </a:prstGeom>
          <a:noFill/>
        </p:spPr>
        <p:txBody>
          <a:bodyPr wrap="none">
            <a:spAutoFit/>
          </a:bodyPr>
          <a:lstStyle/>
          <a:p>
            <a:pPr algn="ctr">
              <a:defRPr/>
            </a:pPr>
            <a:r>
              <a:rPr lang="en-US" altLang="zh-CN" sz="1050" dirty="0">
                <a:latin typeface="+mn-lt"/>
              </a:rPr>
              <a:t>Provisioning</a:t>
            </a:r>
            <a:r>
              <a:rPr lang="zh-CN" altLang="en-US" sz="1050" dirty="0">
                <a:latin typeface="+mn-lt"/>
              </a:rPr>
              <a:t> </a:t>
            </a:r>
            <a:r>
              <a:rPr lang="en-US" altLang="zh-CN" sz="1050" dirty="0">
                <a:latin typeface="+mn-lt"/>
              </a:rPr>
              <a:t>Service</a:t>
            </a:r>
            <a:endParaRPr lang="en-US" sz="1050" dirty="0">
              <a:latin typeface="+mn-lt"/>
            </a:endParaRPr>
          </a:p>
        </p:txBody>
      </p:sp>
      <p:pic>
        <p:nvPicPr>
          <p:cNvPr id="23597" name="Picture 66"/>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763" y="50800"/>
            <a:ext cx="522287" cy="620713"/>
          </a:xfrm>
          <a:prstGeom prst="rect">
            <a:avLst/>
          </a:prstGeom>
          <a:noFill/>
          <a:ln>
            <a:noFill/>
          </a:ln>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p:cNvSpPr>
            <a:spLocks noGrp="1"/>
          </p:cNvSpPr>
          <p:nvPr>
            <p:ph type="title"/>
          </p:nvPr>
        </p:nvSpPr>
        <p:spPr/>
        <p:txBody>
          <a:bodyPr/>
          <a:lstStyle/>
          <a:p>
            <a:r>
              <a:rPr lang="zh-CN" altLang="en-US" smtClean="0">
                <a:ea typeface="宋体" pitchFamily="2" charset="-122"/>
              </a:rPr>
              <a:t>测试资源需求</a:t>
            </a:r>
            <a:endParaRPr smtClean="0"/>
          </a:p>
        </p:txBody>
      </p:sp>
      <p:cxnSp>
        <p:nvCxnSpPr>
          <p:cNvPr id="24579" name="Straight Connector 328"/>
          <p:cNvCxnSpPr>
            <a:cxnSpLocks noChangeShapeType="1"/>
          </p:cNvCxnSpPr>
          <p:nvPr/>
        </p:nvCxnSpPr>
        <p:spPr bwMode="auto">
          <a:xfrm rot="10800000">
            <a:off x="865188" y="1220788"/>
            <a:ext cx="322262" cy="846137"/>
          </a:xfrm>
          <a:prstGeom prst="bentConnector3">
            <a:avLst>
              <a:gd name="adj1" fmla="val 50000"/>
            </a:avLst>
          </a:prstGeom>
          <a:noFill/>
          <a:ln w="12700" cap="sq" algn="ctr">
            <a:solidFill>
              <a:srgbClr val="0070C0"/>
            </a:solidFill>
            <a:round/>
            <a:headEnd/>
            <a:tailEnd/>
          </a:ln>
          <a:extLst>
            <a:ext uri="{909E8E84-426E-40DD-AFC4-6F175D3DCCD1}">
              <a14:hiddenFill xmlns:a14="http://schemas.microsoft.com/office/drawing/2010/main">
                <a:noFill/>
              </a14:hiddenFill>
            </a:ext>
          </a:extLst>
        </p:spPr>
      </p:cxnSp>
      <p:cxnSp>
        <p:nvCxnSpPr>
          <p:cNvPr id="24580" name="Straight Connector 328"/>
          <p:cNvCxnSpPr>
            <a:cxnSpLocks noChangeShapeType="1"/>
          </p:cNvCxnSpPr>
          <p:nvPr/>
        </p:nvCxnSpPr>
        <p:spPr bwMode="auto">
          <a:xfrm rot="10800000" flipV="1">
            <a:off x="865188" y="1203325"/>
            <a:ext cx="325437" cy="17463"/>
          </a:xfrm>
          <a:prstGeom prst="bentConnector3">
            <a:avLst>
              <a:gd name="adj1" fmla="val 50000"/>
            </a:avLst>
          </a:prstGeom>
          <a:noFill/>
          <a:ln w="12700" cap="sq" algn="ctr">
            <a:solidFill>
              <a:srgbClr val="0070C0"/>
            </a:solidFill>
            <a:round/>
            <a:headEnd/>
            <a:tailEnd/>
          </a:ln>
          <a:extLst>
            <a:ext uri="{909E8E84-426E-40DD-AFC4-6F175D3DCCD1}">
              <a14:hiddenFill xmlns:a14="http://schemas.microsoft.com/office/drawing/2010/main">
                <a:noFill/>
              </a14:hiddenFill>
            </a:ext>
          </a:extLst>
        </p:spPr>
      </p:cxnSp>
      <p:pic>
        <p:nvPicPr>
          <p:cNvPr id="24581" name="Picture 2" descr="http://images.highspeedbackbone.net/skuimages/large/IBM-HS21-XM-Blade.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4563" y="771525"/>
            <a:ext cx="715962"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2" descr="http://images.highspeedbackbone.net/skuimages/large/IBM-HS21-XM-Blade.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4563" y="1563688"/>
            <a:ext cx="715962"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4583" name="Straight Connector 328"/>
          <p:cNvCxnSpPr>
            <a:cxnSpLocks noChangeShapeType="1"/>
            <a:stCxn id="24587" idx="3"/>
            <a:endCxn id="24594" idx="3"/>
          </p:cNvCxnSpPr>
          <p:nvPr/>
        </p:nvCxnSpPr>
        <p:spPr bwMode="auto">
          <a:xfrm>
            <a:off x="7786688" y="1125538"/>
            <a:ext cx="12700" cy="798512"/>
          </a:xfrm>
          <a:prstGeom prst="bentConnector3">
            <a:avLst>
              <a:gd name="adj1" fmla="val 1800000"/>
            </a:avLst>
          </a:prstGeom>
          <a:noFill/>
          <a:ln w="12700" cap="sq" algn="ctr">
            <a:solidFill>
              <a:srgbClr val="00B050"/>
            </a:solidFill>
            <a:round/>
            <a:headEnd/>
            <a:tailEnd/>
          </a:ln>
          <a:extLst>
            <a:ext uri="{909E8E84-426E-40DD-AFC4-6F175D3DCCD1}">
              <a14:hiddenFill xmlns:a14="http://schemas.microsoft.com/office/drawing/2010/main">
                <a:noFill/>
              </a14:hiddenFill>
            </a:ext>
          </a:extLst>
        </p:spPr>
      </p:cxnSp>
      <p:sp>
        <p:nvSpPr>
          <p:cNvPr id="17" name="Text Box 10"/>
          <p:cNvSpPr txBox="1">
            <a:spLocks noChangeArrowheads="1"/>
          </p:cNvSpPr>
          <p:nvPr/>
        </p:nvSpPr>
        <p:spPr bwMode="auto">
          <a:xfrm>
            <a:off x="7777163" y="1000125"/>
            <a:ext cx="366712" cy="200025"/>
          </a:xfrm>
          <a:prstGeom prst="rect">
            <a:avLst/>
          </a:prstGeom>
          <a:noFill/>
          <a:ln w="9525">
            <a:noFill/>
            <a:miter lim="800000"/>
            <a:headEnd/>
            <a:tailEnd/>
          </a:ln>
        </p:spPr>
        <p:txBody>
          <a:bodyPr wrap="none" lIns="91392" tIns="45696" rIns="91392" bIns="45696">
            <a:spAutoFit/>
          </a:bodyPr>
          <a:lstStyle/>
          <a:p>
            <a:pPr algn="ctr" fontAlgn="auto">
              <a:spcBef>
                <a:spcPts val="0"/>
              </a:spcBef>
              <a:spcAft>
                <a:spcPts val="0"/>
              </a:spcAft>
              <a:defRPr/>
            </a:pPr>
            <a:r>
              <a:rPr lang="en-US" altLang="zh-CN" sz="700" kern="0" dirty="0">
                <a:solidFill>
                  <a:srgbClr val="0040A8"/>
                </a:solidFill>
              </a:rPr>
              <a:t>NAS</a:t>
            </a:r>
          </a:p>
        </p:txBody>
      </p:sp>
      <p:pic>
        <p:nvPicPr>
          <p:cNvPr id="24585" name="Picture 18" descr="latop.png"/>
          <p:cNvPicPr>
            <a:picLocks noChangeAspect="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152400" y="908050"/>
            <a:ext cx="712788"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 Box 10"/>
          <p:cNvSpPr txBox="1">
            <a:spLocks noChangeArrowheads="1"/>
          </p:cNvSpPr>
          <p:nvPr/>
        </p:nvSpPr>
        <p:spPr bwMode="auto">
          <a:xfrm>
            <a:off x="28575" y="1497013"/>
            <a:ext cx="8540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2" tIns="45696" rIns="91392" bIns="45696">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管理控制台</a:t>
            </a:r>
            <a:endParaRPr lang="en-US" altLang="zh-CN" sz="800">
              <a:solidFill>
                <a:srgbClr val="0040A8"/>
              </a:solidFill>
            </a:endParaRPr>
          </a:p>
          <a:p>
            <a:pPr algn="ctr"/>
            <a:r>
              <a:rPr lang="en-US" altLang="zh-CN" sz="800">
                <a:solidFill>
                  <a:srgbClr val="0040A8"/>
                </a:solidFill>
              </a:rPr>
              <a:t>Dual Core</a:t>
            </a:r>
          </a:p>
          <a:p>
            <a:pPr algn="ctr"/>
            <a:r>
              <a:rPr lang="en-US" altLang="zh-CN" sz="800">
                <a:solidFill>
                  <a:srgbClr val="0040A8"/>
                </a:solidFill>
              </a:rPr>
              <a:t>2GB</a:t>
            </a:r>
          </a:p>
          <a:p>
            <a:pPr algn="ctr"/>
            <a:r>
              <a:rPr lang="en-US" altLang="zh-CN" sz="800">
                <a:solidFill>
                  <a:srgbClr val="0040A8"/>
                </a:solidFill>
              </a:rPr>
              <a:t>Windows XP/7</a:t>
            </a:r>
          </a:p>
          <a:p>
            <a:pPr algn="ctr"/>
            <a:endParaRPr lang="en-US" altLang="zh-CN" sz="900">
              <a:solidFill>
                <a:srgbClr val="0040A8"/>
              </a:solidFill>
            </a:endParaRPr>
          </a:p>
        </p:txBody>
      </p:sp>
      <p:sp>
        <p:nvSpPr>
          <p:cNvPr id="24587" name="Rectangle 4"/>
          <p:cNvSpPr>
            <a:spLocks noChangeArrowheads="1"/>
          </p:cNvSpPr>
          <p:nvPr/>
        </p:nvSpPr>
        <p:spPr bwMode="auto">
          <a:xfrm>
            <a:off x="1517650" y="771525"/>
            <a:ext cx="6269038" cy="708025"/>
          </a:xfrm>
          <a:prstGeom prst="rect">
            <a:avLst/>
          </a:prstGeom>
          <a:noFill/>
          <a:ln w="12700" algn="ctr">
            <a:solidFill>
              <a:srgbClr val="3E4554"/>
            </a:solidFill>
            <a:miter lim="800000"/>
            <a:headEnd/>
            <a:tailEnd/>
          </a:ln>
          <a:extLst>
            <a:ext uri="{909E8E84-426E-40DD-AFC4-6F175D3DCCD1}">
              <a14:hiddenFill xmlns:a14="http://schemas.microsoft.com/office/drawing/2010/main">
                <a:solidFill>
                  <a:srgbClr val="FFFFFF"/>
                </a:solidFill>
              </a14:hiddenFill>
            </a:ext>
          </a:extLst>
        </p:spPr>
        <p:txBody>
          <a:bodyPr lIns="77943" tIns="0" rIns="77943" bIns="0" anchor="ctr"/>
          <a:lstStyle/>
          <a:p>
            <a:r>
              <a:rPr lang="zh-CN" altLang="en-US" sz="800"/>
              <a:t>物理服务器 </a:t>
            </a:r>
            <a:r>
              <a:rPr lang="en-US" altLang="zh-CN" sz="800"/>
              <a:t>XS01</a:t>
            </a:r>
          </a:p>
          <a:p>
            <a:r>
              <a:rPr lang="zh-CN" altLang="en-US" sz="800"/>
              <a:t>配置 </a:t>
            </a:r>
            <a:r>
              <a:rPr lang="en-US" altLang="zh-CN" sz="800"/>
              <a:t>2*QC, 32GB</a:t>
            </a:r>
          </a:p>
          <a:p>
            <a:r>
              <a:rPr lang="zh-CN" altLang="en-US" sz="800"/>
              <a:t>服务器虚拟化架构 </a:t>
            </a:r>
            <a:endParaRPr lang="en-US" sz="800"/>
          </a:p>
        </p:txBody>
      </p:sp>
      <p:grpSp>
        <p:nvGrpSpPr>
          <p:cNvPr id="2" name="Group 57"/>
          <p:cNvGrpSpPr/>
          <p:nvPr/>
        </p:nvGrpSpPr>
        <p:grpSpPr>
          <a:xfrm>
            <a:off x="3184631" y="856134"/>
            <a:ext cx="270716" cy="297521"/>
            <a:chOff x="3711811" y="1162957"/>
            <a:chExt cx="1060846" cy="1054101"/>
          </a:xfrm>
          <a:effectLst>
            <a:outerShdw blurRad="50800" dist="38100" algn="l" rotWithShape="0">
              <a:prstClr val="black">
                <a:alpha val="40000"/>
              </a:prstClr>
            </a:outerShdw>
          </a:effectLst>
        </p:grpSpPr>
        <p:grpSp>
          <p:nvGrpSpPr>
            <p:cNvPr id="3" name="Group 360"/>
            <p:cNvGrpSpPr>
              <a:grpSpLocks/>
            </p:cNvGrpSpPr>
            <p:nvPr/>
          </p:nvGrpSpPr>
          <p:grpSpPr bwMode="auto">
            <a:xfrm>
              <a:off x="3711829" y="1162957"/>
              <a:ext cx="811213" cy="1001713"/>
              <a:chOff x="2450" y="2494"/>
              <a:chExt cx="496" cy="652"/>
            </a:xfrm>
            <a:effectLst>
              <a:innerShdw blurRad="63500" dist="50800">
                <a:prstClr val="black">
                  <a:alpha val="50000"/>
                </a:prstClr>
              </a:innerShdw>
            </a:effectLst>
          </p:grpSpPr>
          <p:sp>
            <p:nvSpPr>
              <p:cNvPr id="31"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2"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3"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4"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5"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7"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8"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9" name="Freeform 369"/>
              <p:cNvSpPr>
                <a:spLocks noEditPoints="1"/>
              </p:cNvSpPr>
              <p:nvPr/>
            </p:nvSpPr>
            <p:spPr bwMode="auto">
              <a:xfrm>
                <a:off x="2450" y="2494"/>
                <a:ext cx="496" cy="652"/>
              </a:xfrm>
              <a:custGeom>
                <a:avLst/>
                <a:gdLst>
                  <a:gd name="T0" fmla="*/ 1987498 w 210"/>
                  <a:gd name="T1" fmla="*/ 28334254 h 276"/>
                  <a:gd name="T2" fmla="*/ 106782590 w 210"/>
                  <a:gd name="T3" fmla="*/ 2836961 h 276"/>
                  <a:gd name="T4" fmla="*/ 106068804 w 210"/>
                  <a:gd name="T5" fmla="*/ 2836961 h 276"/>
                  <a:gd name="T6" fmla="*/ 195064027 w 210"/>
                  <a:gd name="T7" fmla="*/ 30325537 h 276"/>
                  <a:gd name="T8" fmla="*/ 194195451 w 210"/>
                  <a:gd name="T9" fmla="*/ 28334254 h 276"/>
                  <a:gd name="T10" fmla="*/ 194195451 w 210"/>
                  <a:gd name="T11" fmla="*/ 232111519 h 276"/>
                  <a:gd name="T12" fmla="*/ 195064027 w 210"/>
                  <a:gd name="T13" fmla="*/ 231393072 h 276"/>
                  <a:gd name="T14" fmla="*/ 90120623 w 210"/>
                  <a:gd name="T15" fmla="*/ 256853340 h 276"/>
                  <a:gd name="T16" fmla="*/ 91000990 w 210"/>
                  <a:gd name="T17" fmla="*/ 256853340 h 276"/>
                  <a:gd name="T18" fmla="*/ 1987498 w 210"/>
                  <a:gd name="T19" fmla="*/ 228556326 h 276"/>
                  <a:gd name="T20" fmla="*/ 2831728 w 210"/>
                  <a:gd name="T21" fmla="*/ 230602357 h 276"/>
                  <a:gd name="T22" fmla="*/ 2831728 w 210"/>
                  <a:gd name="T23" fmla="*/ 27451503 h 276"/>
                  <a:gd name="T24" fmla="*/ 1987498 w 210"/>
                  <a:gd name="T25" fmla="*/ 28334254 h 276"/>
                  <a:gd name="T26" fmla="*/ 841481 w 210"/>
                  <a:gd name="T27" fmla="*/ 231393072 h 276"/>
                  <a:gd name="T28" fmla="*/ 90120623 w 210"/>
                  <a:gd name="T29" fmla="*/ 259575939 h 276"/>
                  <a:gd name="T30" fmla="*/ 91000990 w 210"/>
                  <a:gd name="T31" fmla="*/ 259575939 h 276"/>
                  <a:gd name="T32" fmla="*/ 195064027 w 210"/>
                  <a:gd name="T33" fmla="*/ 233233186 h 276"/>
                  <a:gd name="T34" fmla="*/ 197059363 w 210"/>
                  <a:gd name="T35" fmla="*/ 232111519 h 276"/>
                  <a:gd name="T36" fmla="*/ 197059363 w 210"/>
                  <a:gd name="T37" fmla="*/ 28334254 h 276"/>
                  <a:gd name="T38" fmla="*/ 195064027 w 210"/>
                  <a:gd name="T39" fmla="*/ 27451503 h 276"/>
                  <a:gd name="T40" fmla="*/ 106782590 w 210"/>
                  <a:gd name="T41" fmla="*/ 0 h 276"/>
                  <a:gd name="T42" fmla="*/ 106068804 w 210"/>
                  <a:gd name="T43" fmla="*/ 0 h 276"/>
                  <a:gd name="T44" fmla="*/ 841481 w 210"/>
                  <a:gd name="T45" fmla="*/ 25453814 h 276"/>
                  <a:gd name="T46" fmla="*/ 0 w 210"/>
                  <a:gd name="T47" fmla="*/ 27451503 h 276"/>
                  <a:gd name="T48" fmla="*/ 0 w 210"/>
                  <a:gd name="T49" fmla="*/ 230602357 h 276"/>
                  <a:gd name="T50" fmla="*/ 841481 w 210"/>
                  <a:gd name="T51" fmla="*/ 231393072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marL="389445" indent="-389445"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pic>
          <p:nvPicPr>
            <p:cNvPr id="30"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57398" y="1701799"/>
              <a:ext cx="515259" cy="515259"/>
            </a:xfrm>
            <a:prstGeom prst="rect">
              <a:avLst/>
            </a:prstGeom>
            <a:noFill/>
            <a:ln w="9525" cap="flat" cmpd="sng">
              <a:noFill/>
              <a:prstDash val="solid"/>
              <a:miter lim="800000"/>
              <a:headEnd/>
              <a:tailEnd/>
            </a:ln>
            <a:effectLst>
              <a:innerShdw blurRad="63500" dist="50800">
                <a:prstClr val="black">
                  <a:alpha val="50000"/>
                </a:prstClr>
              </a:innerShdw>
            </a:effectLst>
          </p:spPr>
        </p:pic>
      </p:grpSp>
      <p:sp>
        <p:nvSpPr>
          <p:cNvPr id="24589" name="Text Box 10"/>
          <p:cNvSpPr txBox="1">
            <a:spLocks noChangeArrowheads="1"/>
          </p:cNvSpPr>
          <p:nvPr/>
        </p:nvSpPr>
        <p:spPr bwMode="auto">
          <a:xfrm>
            <a:off x="2987675" y="1144588"/>
            <a:ext cx="568325"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访问入口</a:t>
            </a:r>
            <a:endParaRPr lang="en-US" altLang="zh-CN" sz="800">
              <a:solidFill>
                <a:srgbClr val="0040A8"/>
              </a:solidFill>
            </a:endParaRPr>
          </a:p>
          <a:p>
            <a:pPr algn="ctr"/>
            <a:r>
              <a:rPr lang="en-US" altLang="zh-CN" sz="800">
                <a:solidFill>
                  <a:srgbClr val="0040A8"/>
                </a:solidFill>
              </a:rPr>
              <a:t>WI01</a:t>
            </a:r>
          </a:p>
        </p:txBody>
      </p:sp>
      <p:grpSp>
        <p:nvGrpSpPr>
          <p:cNvPr id="24590" name="Group 360"/>
          <p:cNvGrpSpPr>
            <a:grpSpLocks/>
          </p:cNvGrpSpPr>
          <p:nvPr/>
        </p:nvGrpSpPr>
        <p:grpSpPr bwMode="auto">
          <a:xfrm>
            <a:off x="3840163" y="855663"/>
            <a:ext cx="217487" cy="295275"/>
            <a:chOff x="2450" y="2494"/>
            <a:chExt cx="496" cy="652"/>
          </a:xfrm>
        </p:grpSpPr>
        <p:sp>
          <p:nvSpPr>
            <p:cNvPr id="53" name="Freeform 361"/>
            <p:cNvSpPr>
              <a:spLocks/>
            </p:cNvSpPr>
            <p:nvPr/>
          </p:nvSpPr>
          <p:spPr bwMode="auto">
            <a:xfrm>
              <a:off x="2454" y="2561"/>
              <a:ext cx="224" cy="578"/>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4" name="Freeform 362"/>
            <p:cNvSpPr>
              <a:spLocks/>
            </p:cNvSpPr>
            <p:nvPr/>
          </p:nvSpPr>
          <p:spPr bwMode="auto">
            <a:xfrm>
              <a:off x="2468" y="2589"/>
              <a:ext cx="199"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5" name="Freeform 363"/>
            <p:cNvSpPr>
              <a:spLocks/>
            </p:cNvSpPr>
            <p:nvPr/>
          </p:nvSpPr>
          <p:spPr bwMode="auto">
            <a:xfrm>
              <a:off x="2501" y="3030"/>
              <a:ext cx="109"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6" name="Freeform 364"/>
            <p:cNvSpPr>
              <a:spLocks/>
            </p:cNvSpPr>
            <p:nvPr/>
          </p:nvSpPr>
          <p:spPr bwMode="auto">
            <a:xfrm>
              <a:off x="2501" y="3027"/>
              <a:ext cx="109"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7" name="Freeform 365"/>
            <p:cNvSpPr>
              <a:spLocks/>
            </p:cNvSpPr>
            <p:nvPr/>
          </p:nvSpPr>
          <p:spPr bwMode="auto">
            <a:xfrm>
              <a:off x="2678" y="2564"/>
              <a:ext cx="264"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8" name="Freeform 366"/>
            <p:cNvSpPr>
              <a:spLocks/>
            </p:cNvSpPr>
            <p:nvPr/>
          </p:nvSpPr>
          <p:spPr bwMode="auto">
            <a:xfrm>
              <a:off x="2454"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59" name="Freeform 367"/>
            <p:cNvSpPr>
              <a:spLocks/>
            </p:cNvSpPr>
            <p:nvPr/>
          </p:nvSpPr>
          <p:spPr bwMode="auto">
            <a:xfrm>
              <a:off x="2479" y="2631"/>
              <a:ext cx="170"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60" name="Freeform 368"/>
            <p:cNvSpPr>
              <a:spLocks/>
            </p:cNvSpPr>
            <p:nvPr/>
          </p:nvSpPr>
          <p:spPr bwMode="auto">
            <a:xfrm>
              <a:off x="2479" y="2627"/>
              <a:ext cx="170"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61"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sp>
        <p:nvSpPr>
          <p:cNvPr id="24591" name="Text Box 10"/>
          <p:cNvSpPr txBox="1">
            <a:spLocks noChangeArrowheads="1"/>
          </p:cNvSpPr>
          <p:nvPr/>
        </p:nvSpPr>
        <p:spPr bwMode="auto">
          <a:xfrm>
            <a:off x="3563938" y="1144588"/>
            <a:ext cx="874712"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数据库文件服务</a:t>
            </a:r>
            <a:endParaRPr lang="en-US" altLang="zh-CN" sz="800">
              <a:solidFill>
                <a:srgbClr val="0040A8"/>
              </a:solidFill>
            </a:endParaRPr>
          </a:p>
          <a:p>
            <a:pPr algn="ctr"/>
            <a:r>
              <a:rPr lang="en-US" altLang="zh-CN" sz="800">
                <a:solidFill>
                  <a:srgbClr val="0040A8"/>
                </a:solidFill>
              </a:rPr>
              <a:t>DBLSFS01</a:t>
            </a:r>
          </a:p>
        </p:txBody>
      </p:sp>
      <p:grpSp>
        <p:nvGrpSpPr>
          <p:cNvPr id="24592" name="Group 174"/>
          <p:cNvGrpSpPr>
            <a:grpSpLocks/>
          </p:cNvGrpSpPr>
          <p:nvPr/>
        </p:nvGrpSpPr>
        <p:grpSpPr bwMode="auto">
          <a:xfrm>
            <a:off x="3954463" y="996950"/>
            <a:ext cx="119062" cy="141288"/>
            <a:chOff x="3598" y="2782"/>
            <a:chExt cx="454" cy="369"/>
          </a:xfrm>
        </p:grpSpPr>
        <p:sp>
          <p:nvSpPr>
            <p:cNvPr id="161" name="Freeform 175"/>
            <p:cNvSpPr>
              <a:spLocks/>
            </p:cNvSpPr>
            <p:nvPr/>
          </p:nvSpPr>
          <p:spPr bwMode="auto">
            <a:xfrm>
              <a:off x="3604" y="2852"/>
              <a:ext cx="442" cy="290"/>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62" name="Freeform 176"/>
            <p:cNvSpPr>
              <a:spLocks/>
            </p:cNvSpPr>
            <p:nvPr/>
          </p:nvSpPr>
          <p:spPr bwMode="auto">
            <a:xfrm>
              <a:off x="4046" y="3081"/>
              <a:ext cx="0" cy="4"/>
            </a:xfrm>
            <a:custGeom>
              <a:avLst/>
              <a:gdLst>
                <a:gd name="T0" fmla="*/ 0 w 1"/>
                <a:gd name="T1" fmla="*/ 0 h 1"/>
                <a:gd name="T2" fmla="*/ 0 w 1"/>
                <a:gd name="T3" fmla="*/ 0 h 1"/>
                <a:gd name="T4" fmla="*/ 0 w 1"/>
                <a:gd name="T5" fmla="*/ 33554432 h 1"/>
                <a:gd name="T6" fmla="*/ 0 w 1"/>
                <a:gd name="T7" fmla="*/ 33554432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63" name="Freeform 177"/>
            <p:cNvSpPr>
              <a:spLocks/>
            </p:cNvSpPr>
            <p:nvPr/>
          </p:nvSpPr>
          <p:spPr bwMode="auto">
            <a:xfrm>
              <a:off x="3604" y="3076"/>
              <a:ext cx="442" cy="70"/>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64" name="Oval 178"/>
            <p:cNvSpPr>
              <a:spLocks noChangeArrowheads="1"/>
            </p:cNvSpPr>
            <p:nvPr/>
          </p:nvSpPr>
          <p:spPr bwMode="auto">
            <a:xfrm>
              <a:off x="3604" y="2786"/>
              <a:ext cx="442" cy="133"/>
            </a:xfrm>
            <a:prstGeom prst="ellipse">
              <a:avLst/>
            </a:prstGeom>
            <a:gradFill rotWithShape="1">
              <a:gsLst>
                <a:gs pos="0">
                  <a:srgbClr val="C0C1C6"/>
                </a:gs>
                <a:gs pos="100000">
                  <a:srgbClr val="DFE0E5"/>
                </a:gs>
              </a:gsLst>
              <a:lin ang="5400000" scaled="1"/>
            </a:gradFill>
            <a:ln w="9525" algn="ctr">
              <a:noFill/>
              <a:round/>
              <a:headEnd/>
              <a:tailEnd/>
            </a:ln>
          </p:spPr>
          <p:txBody>
            <a:bodyPr/>
            <a:lstStyle/>
            <a:p>
              <a:pPr defTabSz="1039065" fontAlgn="auto">
                <a:spcBef>
                  <a:spcPts val="0"/>
                </a:spcBef>
                <a:spcAft>
                  <a:spcPts val="0"/>
                </a:spcAft>
                <a:buFont typeface="Wingdings" pitchFamily="2" charset="2"/>
                <a:buChar char="§"/>
                <a:defRPr/>
              </a:pPr>
              <a:endParaRPr lang="en-GB" sz="900" kern="0" dirty="0">
                <a:solidFill>
                  <a:sysClr val="windowText" lastClr="000000"/>
                </a:solidFill>
                <a:cs typeface="Arial" charset="0"/>
              </a:endParaRPr>
            </a:p>
          </p:txBody>
        </p:sp>
        <p:sp>
          <p:nvSpPr>
            <p:cNvPr id="165" name="Freeform 179"/>
            <p:cNvSpPr>
              <a:spLocks/>
            </p:cNvSpPr>
            <p:nvPr/>
          </p:nvSpPr>
          <p:spPr bwMode="auto">
            <a:xfrm>
              <a:off x="3604" y="2848"/>
              <a:ext cx="442" cy="70"/>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66" name="Freeform 180"/>
            <p:cNvSpPr>
              <a:spLocks noEditPoints="1"/>
            </p:cNvSpPr>
            <p:nvPr/>
          </p:nvSpPr>
          <p:spPr bwMode="auto">
            <a:xfrm>
              <a:off x="3598" y="2782"/>
              <a:ext cx="454"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cxnSp>
        <p:nvCxnSpPr>
          <p:cNvPr id="24593" name="Straight Connector 328"/>
          <p:cNvCxnSpPr>
            <a:cxnSpLocks noChangeShapeType="1"/>
            <a:stCxn id="24587" idx="3"/>
          </p:cNvCxnSpPr>
          <p:nvPr/>
        </p:nvCxnSpPr>
        <p:spPr bwMode="auto">
          <a:xfrm>
            <a:off x="7786688" y="1125538"/>
            <a:ext cx="984250" cy="481012"/>
          </a:xfrm>
          <a:prstGeom prst="bentConnector3">
            <a:avLst>
              <a:gd name="adj1" fmla="val 50000"/>
            </a:avLst>
          </a:prstGeom>
          <a:noFill/>
          <a:ln w="12700" cap="sq" algn="ctr">
            <a:solidFill>
              <a:srgbClr val="00B050"/>
            </a:solidFill>
            <a:round/>
            <a:headEnd/>
            <a:tailEnd/>
          </a:ln>
          <a:extLst>
            <a:ext uri="{909E8E84-426E-40DD-AFC4-6F175D3DCCD1}">
              <a14:hiddenFill xmlns:a14="http://schemas.microsoft.com/office/drawing/2010/main">
                <a:noFill/>
              </a14:hiddenFill>
            </a:ext>
          </a:extLst>
        </p:spPr>
      </p:cxnSp>
      <p:sp>
        <p:nvSpPr>
          <p:cNvPr id="24594" name="Rectangle 4"/>
          <p:cNvSpPr>
            <a:spLocks noChangeArrowheads="1"/>
          </p:cNvSpPr>
          <p:nvPr/>
        </p:nvSpPr>
        <p:spPr bwMode="auto">
          <a:xfrm>
            <a:off x="1517650" y="1570038"/>
            <a:ext cx="6269038" cy="708025"/>
          </a:xfrm>
          <a:prstGeom prst="rect">
            <a:avLst/>
          </a:prstGeom>
          <a:noFill/>
          <a:ln w="12700" algn="ctr">
            <a:solidFill>
              <a:srgbClr val="3E4554"/>
            </a:solidFill>
            <a:miter lim="800000"/>
            <a:headEnd/>
            <a:tailEnd/>
          </a:ln>
          <a:extLst>
            <a:ext uri="{909E8E84-426E-40DD-AFC4-6F175D3DCCD1}">
              <a14:hiddenFill xmlns:a14="http://schemas.microsoft.com/office/drawing/2010/main">
                <a:solidFill>
                  <a:srgbClr val="FFFFFF"/>
                </a:solidFill>
              </a14:hiddenFill>
            </a:ext>
          </a:extLst>
        </p:spPr>
        <p:txBody>
          <a:bodyPr lIns="77943" tIns="0" rIns="77943" bIns="0" anchor="ctr"/>
          <a:lstStyle/>
          <a:p>
            <a:r>
              <a:rPr lang="zh-CN" altLang="en-US" sz="800"/>
              <a:t>物理服务器 </a:t>
            </a:r>
            <a:r>
              <a:rPr lang="en-US" altLang="zh-CN" sz="800"/>
              <a:t>XS02</a:t>
            </a:r>
          </a:p>
          <a:p>
            <a:r>
              <a:rPr lang="zh-CN" altLang="en-US" sz="800"/>
              <a:t>配置 </a:t>
            </a:r>
            <a:r>
              <a:rPr lang="en-US" altLang="zh-CN" sz="800"/>
              <a:t>2*QC, 32GB</a:t>
            </a:r>
          </a:p>
          <a:p>
            <a:r>
              <a:rPr lang="zh-CN" altLang="en-US" sz="800"/>
              <a:t>服务器虚拟化架构</a:t>
            </a:r>
            <a:endParaRPr lang="en-US" sz="800"/>
          </a:p>
        </p:txBody>
      </p:sp>
      <p:grpSp>
        <p:nvGrpSpPr>
          <p:cNvPr id="24595" name="Group 420"/>
          <p:cNvGrpSpPr>
            <a:grpSpLocks/>
          </p:cNvGrpSpPr>
          <p:nvPr/>
        </p:nvGrpSpPr>
        <p:grpSpPr bwMode="auto">
          <a:xfrm>
            <a:off x="8286750" y="1395413"/>
            <a:ext cx="968375" cy="519112"/>
            <a:chOff x="2517204" y="6095999"/>
            <a:chExt cx="1046004" cy="690883"/>
          </a:xfrm>
        </p:grpSpPr>
        <p:grpSp>
          <p:nvGrpSpPr>
            <p:cNvPr id="24824" name="Group 338"/>
            <p:cNvGrpSpPr>
              <a:grpSpLocks/>
            </p:cNvGrpSpPr>
            <p:nvPr/>
          </p:nvGrpSpPr>
          <p:grpSpPr bwMode="auto">
            <a:xfrm>
              <a:off x="2841913" y="6095999"/>
              <a:ext cx="427676" cy="300850"/>
              <a:chOff x="2432695" y="6095999"/>
              <a:chExt cx="427676" cy="300850"/>
            </a:xfrm>
          </p:grpSpPr>
          <p:grpSp>
            <p:nvGrpSpPr>
              <p:cNvPr id="24826" name="Group 174"/>
              <p:cNvGrpSpPr>
                <a:grpSpLocks/>
              </p:cNvGrpSpPr>
              <p:nvPr/>
            </p:nvGrpSpPr>
            <p:grpSpPr bwMode="auto">
              <a:xfrm>
                <a:off x="2432695" y="6095999"/>
                <a:ext cx="211480" cy="300850"/>
                <a:chOff x="3596" y="2782"/>
                <a:chExt cx="448" cy="370"/>
              </a:xfrm>
            </p:grpSpPr>
            <p:sp>
              <p:nvSpPr>
                <p:cNvPr id="262" name="Freeform 175"/>
                <p:cNvSpPr>
                  <a:spLocks/>
                </p:cNvSpPr>
                <p:nvPr/>
              </p:nvSpPr>
              <p:spPr bwMode="auto">
                <a:xfrm>
                  <a:off x="3602" y="2855"/>
                  <a:ext cx="432" cy="291"/>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63" name="Freeform 176"/>
                <p:cNvSpPr>
                  <a:spLocks/>
                </p:cNvSpPr>
                <p:nvPr/>
              </p:nvSpPr>
              <p:spPr bwMode="auto">
                <a:xfrm>
                  <a:off x="4023" y="3078"/>
                  <a:ext cx="0" cy="5"/>
                </a:xfrm>
                <a:custGeom>
                  <a:avLst/>
                  <a:gdLst>
                    <a:gd name="T0" fmla="*/ 0 w 1"/>
                    <a:gd name="T1" fmla="*/ 0 h 1"/>
                    <a:gd name="T2" fmla="*/ 0 w 1"/>
                    <a:gd name="T3" fmla="*/ 0 h 1"/>
                    <a:gd name="T4" fmla="*/ 0 w 1"/>
                    <a:gd name="T5" fmla="*/ 33554432 h 1"/>
                    <a:gd name="T6" fmla="*/ 0 w 1"/>
                    <a:gd name="T7" fmla="*/ 33554432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64" name="Freeform 177"/>
                <p:cNvSpPr>
                  <a:spLocks/>
                </p:cNvSpPr>
                <p:nvPr/>
              </p:nvSpPr>
              <p:spPr bwMode="auto">
                <a:xfrm>
                  <a:off x="3602" y="3078"/>
                  <a:ext cx="432" cy="68"/>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65" name="Oval 178"/>
                <p:cNvSpPr>
                  <a:spLocks noChangeArrowheads="1"/>
                </p:cNvSpPr>
                <p:nvPr/>
              </p:nvSpPr>
              <p:spPr bwMode="auto">
                <a:xfrm>
                  <a:off x="3602" y="2787"/>
                  <a:ext cx="432" cy="133"/>
                </a:xfrm>
                <a:prstGeom prst="ellipse">
                  <a:avLst/>
                </a:prstGeom>
                <a:gradFill rotWithShape="1">
                  <a:gsLst>
                    <a:gs pos="0">
                      <a:srgbClr val="C0C1C6"/>
                    </a:gs>
                    <a:gs pos="100000">
                      <a:srgbClr val="DFE0E5"/>
                    </a:gs>
                  </a:gsLst>
                  <a:lin ang="5400000" scaled="1"/>
                </a:gradFill>
                <a:ln w="9525" algn="ctr">
                  <a:noFill/>
                  <a:round/>
                  <a:headEnd/>
                  <a:tailEnd/>
                </a:ln>
              </p:spPr>
              <p:txBody>
                <a:bodyPr/>
                <a:lstStyle/>
                <a:p>
                  <a:pPr fontAlgn="auto">
                    <a:spcBef>
                      <a:spcPts val="0"/>
                    </a:spcBef>
                    <a:spcAft>
                      <a:spcPts val="0"/>
                    </a:spcAft>
                    <a:defRPr/>
                  </a:pPr>
                  <a:endParaRPr lang="en-GB" sz="1000" kern="0" dirty="0">
                    <a:solidFill>
                      <a:sysClr val="windowText" lastClr="000000"/>
                    </a:solidFill>
                  </a:endParaRPr>
                </a:p>
              </p:txBody>
            </p:sp>
            <p:sp>
              <p:nvSpPr>
                <p:cNvPr id="266" name="Freeform 179"/>
                <p:cNvSpPr>
                  <a:spLocks/>
                </p:cNvSpPr>
                <p:nvPr/>
              </p:nvSpPr>
              <p:spPr bwMode="auto">
                <a:xfrm>
                  <a:off x="3602" y="2850"/>
                  <a:ext cx="432" cy="68"/>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67" name="Freeform 180"/>
                <p:cNvSpPr>
                  <a:spLocks noEditPoints="1"/>
                </p:cNvSpPr>
                <p:nvPr/>
              </p:nvSpPr>
              <p:spPr bwMode="auto">
                <a:xfrm>
                  <a:off x="3595" y="2782"/>
                  <a:ext cx="450"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grpSp>
          <p:grpSp>
            <p:nvGrpSpPr>
              <p:cNvPr id="24827" name="Group 174"/>
              <p:cNvGrpSpPr>
                <a:grpSpLocks/>
              </p:cNvGrpSpPr>
              <p:nvPr/>
            </p:nvGrpSpPr>
            <p:grpSpPr bwMode="auto">
              <a:xfrm>
                <a:off x="2635201" y="6095999"/>
                <a:ext cx="225170" cy="300850"/>
                <a:chOff x="3571" y="2782"/>
                <a:chExt cx="477" cy="370"/>
              </a:xfrm>
            </p:grpSpPr>
            <p:sp>
              <p:nvSpPr>
                <p:cNvPr id="256" name="Freeform 175"/>
                <p:cNvSpPr>
                  <a:spLocks/>
                </p:cNvSpPr>
                <p:nvPr/>
              </p:nvSpPr>
              <p:spPr bwMode="auto">
                <a:xfrm>
                  <a:off x="3573" y="2855"/>
                  <a:ext cx="476" cy="291"/>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57" name="Freeform 176"/>
                <p:cNvSpPr>
                  <a:spLocks/>
                </p:cNvSpPr>
                <p:nvPr/>
              </p:nvSpPr>
              <p:spPr bwMode="auto">
                <a:xfrm>
                  <a:off x="4049" y="3078"/>
                  <a:ext cx="0" cy="5"/>
                </a:xfrm>
                <a:custGeom>
                  <a:avLst/>
                  <a:gdLst>
                    <a:gd name="T0" fmla="*/ 0 w 1"/>
                    <a:gd name="T1" fmla="*/ 0 h 1"/>
                    <a:gd name="T2" fmla="*/ 0 w 1"/>
                    <a:gd name="T3" fmla="*/ 0 h 1"/>
                    <a:gd name="T4" fmla="*/ 0 w 1"/>
                    <a:gd name="T5" fmla="*/ 33554432 h 1"/>
                    <a:gd name="T6" fmla="*/ 0 w 1"/>
                    <a:gd name="T7" fmla="*/ 33554432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58" name="Freeform 177"/>
                <p:cNvSpPr>
                  <a:spLocks/>
                </p:cNvSpPr>
                <p:nvPr/>
              </p:nvSpPr>
              <p:spPr bwMode="auto">
                <a:xfrm>
                  <a:off x="3573" y="3078"/>
                  <a:ext cx="476" cy="68"/>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59" name="Oval 178"/>
                <p:cNvSpPr>
                  <a:spLocks noChangeArrowheads="1"/>
                </p:cNvSpPr>
                <p:nvPr/>
              </p:nvSpPr>
              <p:spPr bwMode="auto">
                <a:xfrm>
                  <a:off x="3573" y="2787"/>
                  <a:ext cx="476" cy="133"/>
                </a:xfrm>
                <a:prstGeom prst="ellipse">
                  <a:avLst/>
                </a:prstGeom>
                <a:gradFill rotWithShape="1">
                  <a:gsLst>
                    <a:gs pos="0">
                      <a:srgbClr val="C0C1C6"/>
                    </a:gs>
                    <a:gs pos="100000">
                      <a:srgbClr val="DFE0E5"/>
                    </a:gs>
                  </a:gsLst>
                  <a:lin ang="5400000" scaled="1"/>
                </a:gradFill>
                <a:ln w="9525" algn="ctr">
                  <a:noFill/>
                  <a:round/>
                  <a:headEnd/>
                  <a:tailEnd/>
                </a:ln>
              </p:spPr>
              <p:txBody>
                <a:bodyPr/>
                <a:lstStyle/>
                <a:p>
                  <a:pPr fontAlgn="auto">
                    <a:spcBef>
                      <a:spcPts val="0"/>
                    </a:spcBef>
                    <a:spcAft>
                      <a:spcPts val="0"/>
                    </a:spcAft>
                    <a:defRPr/>
                  </a:pPr>
                  <a:endParaRPr lang="en-GB" sz="1000" kern="0" dirty="0">
                    <a:solidFill>
                      <a:sysClr val="windowText" lastClr="000000"/>
                    </a:solidFill>
                  </a:endParaRPr>
                </a:p>
              </p:txBody>
            </p:sp>
            <p:sp>
              <p:nvSpPr>
                <p:cNvPr id="260" name="Freeform 179"/>
                <p:cNvSpPr>
                  <a:spLocks/>
                </p:cNvSpPr>
                <p:nvPr/>
              </p:nvSpPr>
              <p:spPr bwMode="auto">
                <a:xfrm>
                  <a:off x="3573" y="2850"/>
                  <a:ext cx="476" cy="68"/>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sp>
              <p:nvSpPr>
                <p:cNvPr id="261" name="Freeform 180"/>
                <p:cNvSpPr>
                  <a:spLocks noEditPoints="1"/>
                </p:cNvSpPr>
                <p:nvPr/>
              </p:nvSpPr>
              <p:spPr bwMode="auto">
                <a:xfrm>
                  <a:off x="3566" y="2782"/>
                  <a:ext cx="483"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w="9525">
                  <a:noFill/>
                  <a:round/>
                  <a:headEnd/>
                  <a:tailEnd/>
                </a:ln>
              </p:spPr>
              <p:txBody>
                <a:bodyPr/>
                <a:lstStyle/>
                <a:p>
                  <a:pPr fontAlgn="auto">
                    <a:spcBef>
                      <a:spcPts val="0"/>
                    </a:spcBef>
                    <a:spcAft>
                      <a:spcPts val="0"/>
                    </a:spcAft>
                    <a:defRPr/>
                  </a:pPr>
                  <a:endParaRPr lang="en-US" kern="0" dirty="0">
                    <a:solidFill>
                      <a:sysClr val="windowText" lastClr="000000"/>
                    </a:solidFill>
                  </a:endParaRPr>
                </a:p>
              </p:txBody>
            </p:sp>
          </p:grpSp>
        </p:grpSp>
        <p:sp>
          <p:nvSpPr>
            <p:cNvPr id="253" name="Text Box 10"/>
            <p:cNvSpPr txBox="1">
              <a:spLocks noChangeArrowheads="1"/>
            </p:cNvSpPr>
            <p:nvPr/>
          </p:nvSpPr>
          <p:spPr bwMode="auto">
            <a:xfrm>
              <a:off x="2517204" y="6377000"/>
              <a:ext cx="1046004" cy="409882"/>
            </a:xfrm>
            <a:prstGeom prst="rect">
              <a:avLst/>
            </a:prstGeom>
            <a:noFill/>
            <a:ln w="9525">
              <a:noFill/>
              <a:miter lim="800000"/>
              <a:headEnd/>
              <a:tailEnd/>
            </a:ln>
          </p:spPr>
          <p:txBody>
            <a:bodyPr wrap="none" lIns="91392" tIns="45696" rIns="91392" bIns="45696">
              <a:spAutoFit/>
            </a:bodyPr>
            <a:lstStyle/>
            <a:p>
              <a:pPr algn="ctr" fontAlgn="auto">
                <a:spcBef>
                  <a:spcPts val="0"/>
                </a:spcBef>
                <a:spcAft>
                  <a:spcPts val="0"/>
                </a:spcAft>
                <a:defRPr/>
              </a:pPr>
              <a:r>
                <a:rPr lang="en-US" altLang="zh-CN" sz="700" kern="0" dirty="0">
                  <a:solidFill>
                    <a:srgbClr val="0040A8"/>
                  </a:solidFill>
                </a:rPr>
                <a:t>LUN1/LUN2</a:t>
              </a:r>
            </a:p>
            <a:p>
              <a:pPr algn="ctr" fontAlgn="auto">
                <a:spcBef>
                  <a:spcPts val="0"/>
                </a:spcBef>
                <a:spcAft>
                  <a:spcPts val="0"/>
                </a:spcAft>
                <a:defRPr/>
              </a:pPr>
              <a:r>
                <a:rPr lang="en-US" altLang="zh-CN" sz="700" kern="0" dirty="0">
                  <a:solidFill>
                    <a:srgbClr val="0040A8"/>
                  </a:solidFill>
                </a:rPr>
                <a:t>VM</a:t>
              </a:r>
              <a:r>
                <a:rPr lang="zh-CN" altLang="en-US" sz="700" kern="0" dirty="0">
                  <a:solidFill>
                    <a:srgbClr val="0040A8"/>
                  </a:solidFill>
                </a:rPr>
                <a:t> </a:t>
              </a:r>
              <a:r>
                <a:rPr lang="en-US" altLang="zh-CN" sz="700" kern="0" dirty="0">
                  <a:solidFill>
                    <a:srgbClr val="0040A8"/>
                  </a:solidFill>
                </a:rPr>
                <a:t>Image</a:t>
              </a:r>
              <a:r>
                <a:rPr lang="zh-CN" altLang="en-US" sz="700" kern="0" dirty="0">
                  <a:solidFill>
                    <a:srgbClr val="0040A8"/>
                  </a:solidFill>
                </a:rPr>
                <a:t> </a:t>
              </a:r>
              <a:r>
                <a:rPr lang="en-US" altLang="zh-CN" sz="700" kern="0" dirty="0">
                  <a:solidFill>
                    <a:srgbClr val="0040A8"/>
                  </a:solidFill>
                </a:rPr>
                <a:t>SR01/02</a:t>
              </a:r>
            </a:p>
          </p:txBody>
        </p:sp>
      </p:grpSp>
      <p:grpSp>
        <p:nvGrpSpPr>
          <p:cNvPr id="24596" name="Group 360"/>
          <p:cNvGrpSpPr>
            <a:grpSpLocks/>
          </p:cNvGrpSpPr>
          <p:nvPr/>
        </p:nvGrpSpPr>
        <p:grpSpPr bwMode="auto">
          <a:xfrm>
            <a:off x="4541838" y="858838"/>
            <a:ext cx="217487" cy="295275"/>
            <a:chOff x="2450" y="2494"/>
            <a:chExt cx="496" cy="652"/>
          </a:xfrm>
        </p:grpSpPr>
        <p:sp>
          <p:nvSpPr>
            <p:cNvPr id="363" name="Freeform 361"/>
            <p:cNvSpPr>
              <a:spLocks/>
            </p:cNvSpPr>
            <p:nvPr/>
          </p:nvSpPr>
          <p:spPr bwMode="auto">
            <a:xfrm>
              <a:off x="2454" y="2561"/>
              <a:ext cx="224" cy="578"/>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4" name="Freeform 362"/>
            <p:cNvSpPr>
              <a:spLocks/>
            </p:cNvSpPr>
            <p:nvPr/>
          </p:nvSpPr>
          <p:spPr bwMode="auto">
            <a:xfrm>
              <a:off x="2468" y="2589"/>
              <a:ext cx="199"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5" name="Freeform 363"/>
            <p:cNvSpPr>
              <a:spLocks/>
            </p:cNvSpPr>
            <p:nvPr/>
          </p:nvSpPr>
          <p:spPr bwMode="auto">
            <a:xfrm>
              <a:off x="2501" y="3030"/>
              <a:ext cx="109"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6" name="Freeform 364"/>
            <p:cNvSpPr>
              <a:spLocks/>
            </p:cNvSpPr>
            <p:nvPr/>
          </p:nvSpPr>
          <p:spPr bwMode="auto">
            <a:xfrm>
              <a:off x="2501" y="3027"/>
              <a:ext cx="109"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7" name="Freeform 365"/>
            <p:cNvSpPr>
              <a:spLocks/>
            </p:cNvSpPr>
            <p:nvPr/>
          </p:nvSpPr>
          <p:spPr bwMode="auto">
            <a:xfrm>
              <a:off x="2678" y="2564"/>
              <a:ext cx="264"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8" name="Freeform 366"/>
            <p:cNvSpPr>
              <a:spLocks/>
            </p:cNvSpPr>
            <p:nvPr/>
          </p:nvSpPr>
          <p:spPr bwMode="auto">
            <a:xfrm>
              <a:off x="2454"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69" name="Freeform 367"/>
            <p:cNvSpPr>
              <a:spLocks/>
            </p:cNvSpPr>
            <p:nvPr/>
          </p:nvSpPr>
          <p:spPr bwMode="auto">
            <a:xfrm>
              <a:off x="2479" y="2631"/>
              <a:ext cx="170"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70" name="Freeform 368"/>
            <p:cNvSpPr>
              <a:spLocks/>
            </p:cNvSpPr>
            <p:nvPr/>
          </p:nvSpPr>
          <p:spPr bwMode="auto">
            <a:xfrm>
              <a:off x="2479" y="2627"/>
              <a:ext cx="170"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371"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sp>
        <p:nvSpPr>
          <p:cNvPr id="24597" name="Text Box 10"/>
          <p:cNvSpPr txBox="1">
            <a:spLocks noChangeArrowheads="1"/>
          </p:cNvSpPr>
          <p:nvPr/>
        </p:nvSpPr>
        <p:spPr bwMode="auto">
          <a:xfrm>
            <a:off x="4364038" y="1144588"/>
            <a:ext cx="568325"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虚拟应用</a:t>
            </a:r>
            <a:endParaRPr lang="en-US" altLang="zh-CN" sz="800">
              <a:solidFill>
                <a:srgbClr val="0040A8"/>
              </a:solidFill>
            </a:endParaRPr>
          </a:p>
          <a:p>
            <a:pPr algn="ctr"/>
            <a:r>
              <a:rPr lang="en-US" altLang="zh-CN" sz="800">
                <a:solidFill>
                  <a:srgbClr val="0040A8"/>
                </a:solidFill>
              </a:rPr>
              <a:t>XA01</a:t>
            </a:r>
          </a:p>
        </p:txBody>
      </p:sp>
      <p:sp>
        <p:nvSpPr>
          <p:cNvPr id="24598" name="TextBox 413"/>
          <p:cNvSpPr txBox="1">
            <a:spLocks noChangeArrowheads="1"/>
          </p:cNvSpPr>
          <p:nvPr/>
        </p:nvSpPr>
        <p:spPr bwMode="auto">
          <a:xfrm>
            <a:off x="5316538" y="3651870"/>
            <a:ext cx="35020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buFont typeface="Arial" pitchFamily="34" charset="0"/>
              <a:buChar char="•"/>
            </a:pPr>
            <a:r>
              <a:rPr lang="zh-CN" altLang="en-US" sz="800" dirty="0"/>
              <a:t>该配置为采用服务器虚拟化架构部署的参考配置，未考虑高可用性</a:t>
            </a:r>
            <a:endParaRPr lang="en-US" altLang="zh-CN" sz="800" dirty="0"/>
          </a:p>
          <a:p>
            <a:pPr>
              <a:buFont typeface="Arial" pitchFamily="34" charset="0"/>
              <a:buChar char="•"/>
            </a:pPr>
            <a:r>
              <a:rPr lang="zh-CN" altLang="en-US" sz="800" dirty="0"/>
              <a:t>根据服务器硬件配置的不同及对可扩展性或高可用性的要求，作适当调整</a:t>
            </a:r>
            <a:endParaRPr lang="en-US" sz="800" dirty="0"/>
          </a:p>
        </p:txBody>
      </p:sp>
      <p:pic>
        <p:nvPicPr>
          <p:cNvPr id="419" name="Picture 12" descr="PNAgent.png"/>
          <p:cNvPicPr>
            <a:picLocks noChangeAspect="1"/>
          </p:cNvPicPr>
          <p:nvPr/>
        </p:nvPicPr>
        <p:blipFill>
          <a:blip r:embed="rId6"/>
          <a:srcRect/>
          <a:stretch>
            <a:fillRect/>
          </a:stretch>
        </p:blipFill>
        <p:spPr bwMode="auto">
          <a:xfrm>
            <a:off x="4679950" y="1001713"/>
            <a:ext cx="169863" cy="169862"/>
          </a:xfrm>
          <a:prstGeom prst="rect">
            <a:avLst/>
          </a:prstGeom>
          <a:noFill/>
          <a:ln w="9525">
            <a:noFill/>
            <a:miter lim="800000"/>
            <a:headEnd/>
            <a:tailEnd/>
          </a:ln>
          <a:effectLst>
            <a:outerShdw blurRad="152400" dir="5400000" sx="90000" sy="-19000" rotWithShape="0">
              <a:prstClr val="black">
                <a:alpha val="15000"/>
              </a:prstClr>
            </a:outerShdw>
          </a:effectLst>
        </p:spPr>
      </p:pic>
      <p:sp>
        <p:nvSpPr>
          <p:cNvPr id="24600" name="Text Box 10"/>
          <p:cNvSpPr txBox="1">
            <a:spLocks noChangeArrowheads="1"/>
          </p:cNvSpPr>
          <p:nvPr/>
        </p:nvSpPr>
        <p:spPr bwMode="auto">
          <a:xfrm>
            <a:off x="2916238" y="1965325"/>
            <a:ext cx="773112"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虚拟桌面管理</a:t>
            </a:r>
            <a:endParaRPr lang="en-US" altLang="zh-CN" sz="800">
              <a:solidFill>
                <a:srgbClr val="0040A8"/>
              </a:solidFill>
            </a:endParaRPr>
          </a:p>
          <a:p>
            <a:pPr algn="ctr"/>
            <a:r>
              <a:rPr lang="en-US" altLang="zh-CN" sz="800">
                <a:solidFill>
                  <a:srgbClr val="0040A8"/>
                </a:solidFill>
              </a:rPr>
              <a:t>DDC01</a:t>
            </a:r>
          </a:p>
        </p:txBody>
      </p:sp>
      <p:grpSp>
        <p:nvGrpSpPr>
          <p:cNvPr id="24601" name="Group 360"/>
          <p:cNvGrpSpPr>
            <a:grpSpLocks/>
          </p:cNvGrpSpPr>
          <p:nvPr/>
        </p:nvGrpSpPr>
        <p:grpSpPr bwMode="auto">
          <a:xfrm>
            <a:off x="3190875" y="1647825"/>
            <a:ext cx="217488" cy="295275"/>
            <a:chOff x="2450" y="2494"/>
            <a:chExt cx="496" cy="652"/>
          </a:xfrm>
        </p:grpSpPr>
        <p:sp>
          <p:nvSpPr>
            <p:cNvPr id="185" name="Freeform 361"/>
            <p:cNvSpPr>
              <a:spLocks/>
            </p:cNvSpPr>
            <p:nvPr/>
          </p:nvSpPr>
          <p:spPr bwMode="auto">
            <a:xfrm>
              <a:off x="2454" y="2561"/>
              <a:ext cx="224" cy="578"/>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86" name="Freeform 362"/>
            <p:cNvSpPr>
              <a:spLocks/>
            </p:cNvSpPr>
            <p:nvPr/>
          </p:nvSpPr>
          <p:spPr bwMode="auto">
            <a:xfrm>
              <a:off x="2468" y="2589"/>
              <a:ext cx="199"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87" name="Freeform 363"/>
            <p:cNvSpPr>
              <a:spLocks/>
            </p:cNvSpPr>
            <p:nvPr/>
          </p:nvSpPr>
          <p:spPr bwMode="auto">
            <a:xfrm>
              <a:off x="2501" y="3030"/>
              <a:ext cx="109"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88" name="Freeform 364"/>
            <p:cNvSpPr>
              <a:spLocks/>
            </p:cNvSpPr>
            <p:nvPr/>
          </p:nvSpPr>
          <p:spPr bwMode="auto">
            <a:xfrm>
              <a:off x="2501" y="3027"/>
              <a:ext cx="109"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89" name="Freeform 365"/>
            <p:cNvSpPr>
              <a:spLocks/>
            </p:cNvSpPr>
            <p:nvPr/>
          </p:nvSpPr>
          <p:spPr bwMode="auto">
            <a:xfrm>
              <a:off x="2678" y="2564"/>
              <a:ext cx="264"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0" name="Freeform 366"/>
            <p:cNvSpPr>
              <a:spLocks/>
            </p:cNvSpPr>
            <p:nvPr/>
          </p:nvSpPr>
          <p:spPr bwMode="auto">
            <a:xfrm>
              <a:off x="2454"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1" name="Freeform 367"/>
            <p:cNvSpPr>
              <a:spLocks/>
            </p:cNvSpPr>
            <p:nvPr/>
          </p:nvSpPr>
          <p:spPr bwMode="auto">
            <a:xfrm>
              <a:off x="2479" y="2631"/>
              <a:ext cx="170"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2" name="Freeform 368"/>
            <p:cNvSpPr>
              <a:spLocks/>
            </p:cNvSpPr>
            <p:nvPr/>
          </p:nvSpPr>
          <p:spPr bwMode="auto">
            <a:xfrm>
              <a:off x="2479" y="2627"/>
              <a:ext cx="170"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3"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pic>
        <p:nvPicPr>
          <p:cNvPr id="24602" name="Picture 25" descr="DesktopServer_icon"/>
          <p:cNvPicPr>
            <a:picLocks noChangeAspect="1" noChangeArrowheads="1"/>
          </p:cNvPicPr>
          <p:nvPr/>
        </p:nvPicPr>
        <p:blipFill>
          <a:blip r:embed="rId7">
            <a:lum bright="-6000" contrast="6000"/>
            <a:extLst>
              <a:ext uri="{28A0092B-C50C-407E-A947-70E740481C1C}">
                <a14:useLocalDpi xmlns:a14="http://schemas.microsoft.com/office/drawing/2010/main" val="0"/>
              </a:ext>
            </a:extLst>
          </a:blip>
          <a:srcRect/>
          <a:stretch>
            <a:fillRect/>
          </a:stretch>
        </p:blipFill>
        <p:spPr bwMode="auto">
          <a:xfrm>
            <a:off x="3317875" y="1806575"/>
            <a:ext cx="18256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3" name="Text Box 10"/>
          <p:cNvSpPr txBox="1">
            <a:spLocks noChangeArrowheads="1"/>
          </p:cNvSpPr>
          <p:nvPr/>
        </p:nvSpPr>
        <p:spPr bwMode="auto">
          <a:xfrm>
            <a:off x="3641725" y="1952625"/>
            <a:ext cx="5683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置备服务</a:t>
            </a:r>
            <a:endParaRPr lang="en-US" altLang="zh-CN" sz="800">
              <a:solidFill>
                <a:srgbClr val="0040A8"/>
              </a:solidFill>
            </a:endParaRPr>
          </a:p>
          <a:p>
            <a:pPr algn="ctr"/>
            <a:r>
              <a:rPr lang="en-US" altLang="zh-CN" sz="800">
                <a:solidFill>
                  <a:srgbClr val="0040A8"/>
                </a:solidFill>
              </a:rPr>
              <a:t>PVS01</a:t>
            </a:r>
          </a:p>
        </p:txBody>
      </p:sp>
      <p:grpSp>
        <p:nvGrpSpPr>
          <p:cNvPr id="24604" name="Group 360"/>
          <p:cNvGrpSpPr>
            <a:grpSpLocks/>
          </p:cNvGrpSpPr>
          <p:nvPr/>
        </p:nvGrpSpPr>
        <p:grpSpPr bwMode="auto">
          <a:xfrm>
            <a:off x="3805238" y="1647825"/>
            <a:ext cx="215900" cy="295275"/>
            <a:chOff x="2450" y="2494"/>
            <a:chExt cx="496" cy="652"/>
          </a:xfrm>
        </p:grpSpPr>
        <p:sp>
          <p:nvSpPr>
            <p:cNvPr id="197" name="Freeform 361"/>
            <p:cNvSpPr>
              <a:spLocks/>
            </p:cNvSpPr>
            <p:nvPr/>
          </p:nvSpPr>
          <p:spPr bwMode="auto">
            <a:xfrm>
              <a:off x="2454" y="2561"/>
              <a:ext cx="226" cy="578"/>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8" name="Freeform 362"/>
            <p:cNvSpPr>
              <a:spLocks/>
            </p:cNvSpPr>
            <p:nvPr/>
          </p:nvSpPr>
          <p:spPr bwMode="auto">
            <a:xfrm>
              <a:off x="2468" y="2589"/>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199" name="Freeform 363"/>
            <p:cNvSpPr>
              <a:spLocks/>
            </p:cNvSpPr>
            <p:nvPr/>
          </p:nvSpPr>
          <p:spPr bwMode="auto">
            <a:xfrm>
              <a:off x="2501" y="3030"/>
              <a:ext cx="109"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0" name="Freeform 364"/>
            <p:cNvSpPr>
              <a:spLocks/>
            </p:cNvSpPr>
            <p:nvPr/>
          </p:nvSpPr>
          <p:spPr bwMode="auto">
            <a:xfrm>
              <a:off x="2501" y="3027"/>
              <a:ext cx="109"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1" name="Freeform 365"/>
            <p:cNvSpPr>
              <a:spLocks/>
            </p:cNvSpPr>
            <p:nvPr/>
          </p:nvSpPr>
          <p:spPr bwMode="auto">
            <a:xfrm>
              <a:off x="2680" y="2564"/>
              <a:ext cx="263"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2" name="Freeform 366"/>
            <p:cNvSpPr>
              <a:spLocks/>
            </p:cNvSpPr>
            <p:nvPr/>
          </p:nvSpPr>
          <p:spPr bwMode="auto">
            <a:xfrm>
              <a:off x="2454"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3" name="Freeform 367"/>
            <p:cNvSpPr>
              <a:spLocks/>
            </p:cNvSpPr>
            <p:nvPr/>
          </p:nvSpPr>
          <p:spPr bwMode="auto">
            <a:xfrm>
              <a:off x="2479" y="2631"/>
              <a:ext cx="168"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4" name="Freeform 368"/>
            <p:cNvSpPr>
              <a:spLocks/>
            </p:cNvSpPr>
            <p:nvPr/>
          </p:nvSpPr>
          <p:spPr bwMode="auto">
            <a:xfrm>
              <a:off x="2479" y="2627"/>
              <a:ext cx="168"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05"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pic>
        <p:nvPicPr>
          <p:cNvPr id="24605" name="Picture 6"/>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48113" y="1790700"/>
            <a:ext cx="168275" cy="16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6" name="TextBox 331"/>
          <p:cNvSpPr txBox="1">
            <a:spLocks noChangeArrowheads="1"/>
          </p:cNvSpPr>
          <p:nvPr/>
        </p:nvSpPr>
        <p:spPr bwMode="auto">
          <a:xfrm>
            <a:off x="5105400" y="1677988"/>
            <a:ext cx="336550"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43" tIns="38972" rIns="77943" bIns="38972">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r>
              <a:rPr lang="en-US" altLang="zh-CN" b="1"/>
              <a:t>…</a:t>
            </a:r>
          </a:p>
        </p:txBody>
      </p:sp>
      <p:pic>
        <p:nvPicPr>
          <p:cNvPr id="24607" name="Picture 165" descr="pic6.png"/>
          <p:cNvPicPr preferRelativeResize="0">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732463" y="1689100"/>
            <a:ext cx="2444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8" name="Text Box 10"/>
          <p:cNvSpPr txBox="1">
            <a:spLocks noChangeArrowheads="1"/>
          </p:cNvSpPr>
          <p:nvPr/>
        </p:nvSpPr>
        <p:spPr bwMode="auto">
          <a:xfrm>
            <a:off x="5562600" y="1965325"/>
            <a:ext cx="5683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虚拟桌面</a:t>
            </a:r>
            <a:endParaRPr lang="en-US" altLang="zh-CN" sz="800">
              <a:solidFill>
                <a:srgbClr val="0040A8"/>
              </a:solidFill>
            </a:endParaRPr>
          </a:p>
          <a:p>
            <a:pPr algn="ctr"/>
            <a:r>
              <a:rPr lang="en-US" altLang="zh-CN" sz="800">
                <a:solidFill>
                  <a:srgbClr val="0040A8"/>
                </a:solidFill>
              </a:rPr>
              <a:t>XP10</a:t>
            </a:r>
          </a:p>
        </p:txBody>
      </p:sp>
      <p:pic>
        <p:nvPicPr>
          <p:cNvPr id="24609" name="Picture 165" descr="pic6.png"/>
          <p:cNvPicPr preferRelativeResize="0">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465638" y="1689100"/>
            <a:ext cx="2444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 Box 10"/>
          <p:cNvSpPr txBox="1">
            <a:spLocks noChangeArrowheads="1"/>
          </p:cNvSpPr>
          <p:nvPr/>
        </p:nvSpPr>
        <p:spPr bwMode="auto">
          <a:xfrm>
            <a:off x="4295775" y="1965325"/>
            <a:ext cx="5683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虚拟桌面</a:t>
            </a:r>
            <a:endParaRPr lang="en-US" altLang="zh-CN" sz="800">
              <a:solidFill>
                <a:srgbClr val="0040A8"/>
              </a:solidFill>
            </a:endParaRPr>
          </a:p>
          <a:p>
            <a:pPr algn="ctr"/>
            <a:r>
              <a:rPr lang="en-US" altLang="zh-CN" sz="800">
                <a:solidFill>
                  <a:srgbClr val="0040A8"/>
                </a:solidFill>
              </a:rPr>
              <a:t>XP01</a:t>
            </a:r>
          </a:p>
        </p:txBody>
      </p:sp>
      <p:grpSp>
        <p:nvGrpSpPr>
          <p:cNvPr id="24611" name="Group 360"/>
          <p:cNvGrpSpPr>
            <a:grpSpLocks/>
          </p:cNvGrpSpPr>
          <p:nvPr/>
        </p:nvGrpSpPr>
        <p:grpSpPr bwMode="auto">
          <a:xfrm>
            <a:off x="5118100" y="857250"/>
            <a:ext cx="217488" cy="295275"/>
            <a:chOff x="2450" y="2494"/>
            <a:chExt cx="496" cy="652"/>
          </a:xfrm>
        </p:grpSpPr>
        <p:sp>
          <p:nvSpPr>
            <p:cNvPr id="228" name="Freeform 361"/>
            <p:cNvSpPr>
              <a:spLocks/>
            </p:cNvSpPr>
            <p:nvPr/>
          </p:nvSpPr>
          <p:spPr bwMode="auto">
            <a:xfrm>
              <a:off x="2454" y="2561"/>
              <a:ext cx="224" cy="578"/>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29" name="Freeform 362"/>
            <p:cNvSpPr>
              <a:spLocks/>
            </p:cNvSpPr>
            <p:nvPr/>
          </p:nvSpPr>
          <p:spPr bwMode="auto">
            <a:xfrm>
              <a:off x="2468" y="2589"/>
              <a:ext cx="199"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0" name="Freeform 363"/>
            <p:cNvSpPr>
              <a:spLocks/>
            </p:cNvSpPr>
            <p:nvPr/>
          </p:nvSpPr>
          <p:spPr bwMode="auto">
            <a:xfrm>
              <a:off x="2501" y="3030"/>
              <a:ext cx="109"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1" name="Freeform 364"/>
            <p:cNvSpPr>
              <a:spLocks/>
            </p:cNvSpPr>
            <p:nvPr/>
          </p:nvSpPr>
          <p:spPr bwMode="auto">
            <a:xfrm>
              <a:off x="2501" y="3027"/>
              <a:ext cx="109"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2" name="Freeform 365"/>
            <p:cNvSpPr>
              <a:spLocks/>
            </p:cNvSpPr>
            <p:nvPr/>
          </p:nvSpPr>
          <p:spPr bwMode="auto">
            <a:xfrm>
              <a:off x="2678" y="2564"/>
              <a:ext cx="264"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3" name="Freeform 366"/>
            <p:cNvSpPr>
              <a:spLocks/>
            </p:cNvSpPr>
            <p:nvPr/>
          </p:nvSpPr>
          <p:spPr bwMode="auto">
            <a:xfrm>
              <a:off x="2454"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4" name="Freeform 367"/>
            <p:cNvSpPr>
              <a:spLocks/>
            </p:cNvSpPr>
            <p:nvPr/>
          </p:nvSpPr>
          <p:spPr bwMode="auto">
            <a:xfrm>
              <a:off x="2479" y="2631"/>
              <a:ext cx="170"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5" name="Freeform 368"/>
            <p:cNvSpPr>
              <a:spLocks/>
            </p:cNvSpPr>
            <p:nvPr/>
          </p:nvSpPr>
          <p:spPr bwMode="auto">
            <a:xfrm>
              <a:off x="2479" y="2627"/>
              <a:ext cx="170"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sp>
          <p:nvSpPr>
            <p:cNvPr id="236"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1039065" fontAlgn="auto">
                <a:spcBef>
                  <a:spcPts val="0"/>
                </a:spcBef>
                <a:spcAft>
                  <a:spcPts val="0"/>
                </a:spcAft>
                <a:buFont typeface="Wingdings" pitchFamily="2" charset="2"/>
                <a:buChar char="§"/>
                <a:defRPr/>
              </a:pPr>
              <a:endParaRPr lang="en-US" sz="900" kern="0" dirty="0">
                <a:solidFill>
                  <a:sysClr val="windowText" lastClr="000000"/>
                </a:solidFill>
                <a:latin typeface="Arial" charset="0"/>
                <a:cs typeface="Arial" charset="0"/>
              </a:endParaRPr>
            </a:p>
          </p:txBody>
        </p:sp>
      </p:grpSp>
      <p:sp>
        <p:nvSpPr>
          <p:cNvPr id="24612" name="Text Box 10"/>
          <p:cNvSpPr txBox="1">
            <a:spLocks noChangeArrowheads="1"/>
          </p:cNvSpPr>
          <p:nvPr/>
        </p:nvSpPr>
        <p:spPr bwMode="auto">
          <a:xfrm>
            <a:off x="4940300" y="1143000"/>
            <a:ext cx="5683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虚拟应用</a:t>
            </a:r>
            <a:endParaRPr lang="en-US" altLang="zh-CN" sz="800">
              <a:solidFill>
                <a:srgbClr val="0040A8"/>
              </a:solidFill>
            </a:endParaRPr>
          </a:p>
          <a:p>
            <a:pPr algn="ctr"/>
            <a:r>
              <a:rPr lang="en-US" altLang="zh-CN" sz="800">
                <a:solidFill>
                  <a:srgbClr val="0040A8"/>
                </a:solidFill>
              </a:rPr>
              <a:t>XA2</a:t>
            </a:r>
          </a:p>
        </p:txBody>
      </p:sp>
      <p:pic>
        <p:nvPicPr>
          <p:cNvPr id="240" name="Picture 12" descr="PNAgent.png"/>
          <p:cNvPicPr>
            <a:picLocks noChangeAspect="1"/>
          </p:cNvPicPr>
          <p:nvPr/>
        </p:nvPicPr>
        <p:blipFill>
          <a:blip r:embed="rId6"/>
          <a:srcRect/>
          <a:stretch>
            <a:fillRect/>
          </a:stretch>
        </p:blipFill>
        <p:spPr bwMode="auto">
          <a:xfrm>
            <a:off x="5256213" y="1000125"/>
            <a:ext cx="169862" cy="169863"/>
          </a:xfrm>
          <a:prstGeom prst="rect">
            <a:avLst/>
          </a:prstGeom>
          <a:noFill/>
          <a:ln w="9525">
            <a:noFill/>
            <a:miter lim="800000"/>
            <a:headEnd/>
            <a:tailEnd/>
          </a:ln>
          <a:effectLst>
            <a:outerShdw blurRad="152400" dir="5400000" sx="90000" sy="-19000" rotWithShape="0">
              <a:prstClr val="black">
                <a:alpha val="15000"/>
              </a:prstClr>
            </a:outerShdw>
          </a:effectLst>
        </p:spPr>
      </p:pic>
      <p:sp>
        <p:nvSpPr>
          <p:cNvPr id="24614" name="TextBox 331"/>
          <p:cNvSpPr txBox="1">
            <a:spLocks noChangeArrowheads="1"/>
          </p:cNvSpPr>
          <p:nvPr/>
        </p:nvSpPr>
        <p:spPr bwMode="auto">
          <a:xfrm>
            <a:off x="4789488" y="895350"/>
            <a:ext cx="336550" cy="29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43" tIns="38972" rIns="77943" bIns="38972">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r>
              <a:rPr lang="en-US" altLang="zh-CN" b="1"/>
              <a:t>…</a:t>
            </a:r>
          </a:p>
        </p:txBody>
      </p:sp>
      <p:graphicFrame>
        <p:nvGraphicFramePr>
          <p:cNvPr id="4" name="Table 3"/>
          <p:cNvGraphicFramePr>
            <a:graphicFrameLocks noGrp="1"/>
          </p:cNvGraphicFramePr>
          <p:nvPr/>
        </p:nvGraphicFramePr>
        <p:xfrm>
          <a:off x="323850" y="2355850"/>
          <a:ext cx="4968875" cy="2743200"/>
        </p:xfrm>
        <a:graphic>
          <a:graphicData uri="http://schemas.openxmlformats.org/drawingml/2006/table">
            <a:tbl>
              <a:tblPr firstRow="1" firstCol="1" bandRow="1">
                <a:tableStyleId>{5C22544A-7EE6-4342-B048-85BDC9FD1C3A}</a:tableStyleId>
              </a:tblPr>
              <a:tblGrid>
                <a:gridCol w="504089"/>
                <a:gridCol w="1008178"/>
                <a:gridCol w="432076"/>
                <a:gridCol w="432076"/>
                <a:gridCol w="432076"/>
                <a:gridCol w="432076"/>
                <a:gridCol w="1728304"/>
              </a:tblGrid>
              <a:tr h="144016">
                <a:tc>
                  <a:txBody>
                    <a:bodyPr/>
                    <a:lstStyle/>
                    <a:p>
                      <a:pPr marL="0" marR="0" algn="ctr">
                        <a:lnSpc>
                          <a:spcPct val="150000"/>
                        </a:lnSpc>
                        <a:spcBef>
                          <a:spcPts val="600"/>
                        </a:spcBef>
                        <a:spcAft>
                          <a:spcPts val="600"/>
                        </a:spcAft>
                      </a:pPr>
                      <a:r>
                        <a:rPr lang="zh-CN" sz="800" kern="100" spc="10" dirty="0">
                          <a:effectLst/>
                        </a:rPr>
                        <a:t>类型</a:t>
                      </a:r>
                      <a:endParaRPr lang="en-US" sz="800" kern="100" dirty="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zh-CN" sz="800" kern="100" spc="10" dirty="0">
                          <a:effectLst/>
                        </a:rPr>
                        <a:t>虚拟机</a:t>
                      </a:r>
                      <a:endParaRPr lang="en-US" sz="800" kern="100" dirty="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zh-CN" sz="800" kern="100" spc="10">
                          <a:effectLst/>
                        </a:rPr>
                        <a:t>数量</a:t>
                      </a:r>
                      <a:endParaRPr lang="en-US" sz="800" kern="10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en-US" altLang="zh-CN" sz="800" kern="100" spc="10" dirty="0" err="1" smtClean="0">
                          <a:effectLst/>
                        </a:rPr>
                        <a:t>v</a:t>
                      </a:r>
                      <a:r>
                        <a:rPr lang="en-US" sz="800" kern="100" spc="10" dirty="0" err="1" smtClean="0">
                          <a:effectLst/>
                        </a:rPr>
                        <a:t>CPU</a:t>
                      </a:r>
                      <a:endParaRPr lang="en-US" sz="800" kern="100" dirty="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zh-CN" sz="800" kern="100" spc="10">
                          <a:effectLst/>
                        </a:rPr>
                        <a:t>内存</a:t>
                      </a:r>
                      <a:endParaRPr lang="en-US" sz="800" kern="10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zh-CN" sz="800" kern="100" spc="10" dirty="0">
                          <a:effectLst/>
                        </a:rPr>
                        <a:t>硬</a:t>
                      </a:r>
                      <a:r>
                        <a:rPr lang="zh-CN" sz="800" kern="100" spc="10" dirty="0" smtClean="0">
                          <a:effectLst/>
                        </a:rPr>
                        <a:t>盘</a:t>
                      </a:r>
                      <a:endParaRPr lang="en-US" sz="800" kern="100" dirty="0">
                        <a:effectLst/>
                        <a:latin typeface="Times New Roman"/>
                        <a:ea typeface="宋体"/>
                      </a:endParaRPr>
                    </a:p>
                  </a:txBody>
                  <a:tcPr marL="13285" marR="13285" marT="0" marB="0" anchor="ctr"/>
                </a:tc>
                <a:tc>
                  <a:txBody>
                    <a:bodyPr/>
                    <a:lstStyle/>
                    <a:p>
                      <a:pPr marL="0" marR="0" algn="ctr">
                        <a:lnSpc>
                          <a:spcPct val="150000"/>
                        </a:lnSpc>
                        <a:spcBef>
                          <a:spcPts val="600"/>
                        </a:spcBef>
                        <a:spcAft>
                          <a:spcPts val="600"/>
                        </a:spcAft>
                      </a:pPr>
                      <a:r>
                        <a:rPr lang="zh-CN" sz="800" kern="100" spc="10">
                          <a:effectLst/>
                        </a:rPr>
                        <a:t>备注</a:t>
                      </a:r>
                      <a:endParaRPr lang="en-US" sz="800" kern="100">
                        <a:effectLst/>
                        <a:latin typeface="Times New Roman"/>
                        <a:ea typeface="宋体"/>
                      </a:endParaRPr>
                    </a:p>
                  </a:txBody>
                  <a:tcPr marL="13285" marR="13285" marT="0" marB="0" anchor="ctr"/>
                </a:tc>
              </a:tr>
              <a:tr h="144016">
                <a:tc rowSpan="9">
                  <a:txBody>
                    <a:bodyPr/>
                    <a:lstStyle/>
                    <a:p>
                      <a:pPr marL="0" marR="0" algn="ctr">
                        <a:lnSpc>
                          <a:spcPct val="150000"/>
                        </a:lnSpc>
                        <a:spcBef>
                          <a:spcPts val="600"/>
                        </a:spcBef>
                        <a:spcAft>
                          <a:spcPts val="600"/>
                        </a:spcAft>
                      </a:pPr>
                      <a:r>
                        <a:rPr lang="zh-CN" sz="800" kern="100" spc="10" dirty="0">
                          <a:effectLst/>
                        </a:rPr>
                        <a:t>服务器</a:t>
                      </a:r>
                      <a:endParaRPr lang="en-US" sz="800" kern="100" dirty="0">
                        <a:effectLst/>
                        <a:latin typeface="Times New Roman"/>
                        <a:ea typeface="宋体"/>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AD</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1</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活动目录域控制器</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Web</a:t>
                      </a:r>
                      <a:r>
                        <a:rPr lang="zh-CN" altLang="en-US" sz="800" kern="100" spc="10" dirty="0" smtClean="0">
                          <a:solidFill>
                            <a:schemeClr val="dk1"/>
                          </a:solidFill>
                          <a:effectLst/>
                          <a:latin typeface="+mn-lt"/>
                          <a:ea typeface="+mn-ea"/>
                          <a:cs typeface="+mn-cs"/>
                        </a:rPr>
                        <a:t> </a:t>
                      </a:r>
                      <a:r>
                        <a:rPr lang="en-US" sz="800" kern="100" spc="10" dirty="0" smtClean="0">
                          <a:solidFill>
                            <a:schemeClr val="dk1"/>
                          </a:solidFill>
                          <a:effectLst/>
                          <a:latin typeface="+mn-lt"/>
                          <a:ea typeface="+mn-ea"/>
                          <a:cs typeface="+mn-cs"/>
                        </a:rPr>
                        <a:t>Interface</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2</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sz="800" kern="100" spc="10" dirty="0">
                          <a:solidFill>
                            <a:schemeClr val="dk1"/>
                          </a:solidFill>
                          <a:effectLst/>
                          <a:latin typeface="+mn-lt"/>
                          <a:ea typeface="+mn-ea"/>
                          <a:cs typeface="+mn-cs"/>
                        </a:rPr>
                        <a:t>用户接</a:t>
                      </a:r>
                      <a:r>
                        <a:rPr lang="zh-CN" sz="800" kern="100" spc="10" dirty="0" smtClean="0">
                          <a:solidFill>
                            <a:schemeClr val="dk1"/>
                          </a:solidFill>
                          <a:effectLst/>
                          <a:latin typeface="+mn-lt"/>
                          <a:ea typeface="+mn-ea"/>
                          <a:cs typeface="+mn-cs"/>
                        </a:rPr>
                        <a:t>入服</a:t>
                      </a:r>
                      <a:r>
                        <a:rPr lang="zh-CN" sz="800" kern="100" spc="10" dirty="0">
                          <a:solidFill>
                            <a:schemeClr val="dk1"/>
                          </a:solidFill>
                          <a:effectLst/>
                          <a:latin typeface="+mn-lt"/>
                          <a:ea typeface="+mn-ea"/>
                          <a:cs typeface="+mn-cs"/>
                        </a:rPr>
                        <a:t>务器</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DB</a:t>
                      </a:r>
                      <a:r>
                        <a:rPr lang="en-US" altLang="zh-CN" sz="800" kern="100" spc="10" dirty="0" smtClean="0">
                          <a:solidFill>
                            <a:schemeClr val="dk1"/>
                          </a:solidFill>
                          <a:effectLst/>
                          <a:latin typeface="+mn-lt"/>
                          <a:ea typeface="+mn-ea"/>
                          <a:cs typeface="+mn-cs"/>
                        </a:rPr>
                        <a:t>/LIC/FS</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8</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sz="800" kern="100" spc="10" dirty="0">
                          <a:solidFill>
                            <a:schemeClr val="dk1"/>
                          </a:solidFill>
                          <a:effectLst/>
                          <a:latin typeface="+mn-lt"/>
                          <a:ea typeface="+mn-ea"/>
                          <a:cs typeface="+mn-cs"/>
                        </a:rPr>
                        <a:t>数据</a:t>
                      </a:r>
                      <a:r>
                        <a:rPr lang="zh-CN" sz="800" kern="100" spc="10" dirty="0" smtClean="0">
                          <a:solidFill>
                            <a:schemeClr val="dk1"/>
                          </a:solidFill>
                          <a:effectLst/>
                          <a:latin typeface="+mn-lt"/>
                          <a:ea typeface="+mn-ea"/>
                          <a:cs typeface="+mn-cs"/>
                        </a:rPr>
                        <a:t>库</a:t>
                      </a:r>
                      <a:r>
                        <a:rPr lang="zh-CN" altLang="en-US" sz="800" kern="100" spc="10" dirty="0" smtClean="0">
                          <a:solidFill>
                            <a:schemeClr val="dk1"/>
                          </a:solidFill>
                          <a:effectLst/>
                          <a:latin typeface="+mn-lt"/>
                          <a:ea typeface="+mn-ea"/>
                          <a:cs typeface="+mn-cs"/>
                        </a:rPr>
                        <a:t>、许可证、文件</a:t>
                      </a:r>
                      <a:r>
                        <a:rPr lang="zh-CN" sz="800" kern="100" spc="10" dirty="0" smtClean="0">
                          <a:solidFill>
                            <a:schemeClr val="dk1"/>
                          </a:solidFill>
                          <a:effectLst/>
                          <a:latin typeface="+mn-lt"/>
                          <a:ea typeface="+mn-ea"/>
                          <a:cs typeface="+mn-cs"/>
                        </a:rPr>
                        <a:t>服</a:t>
                      </a:r>
                      <a:r>
                        <a:rPr lang="zh-CN" sz="800" kern="100" spc="10" dirty="0">
                          <a:solidFill>
                            <a:schemeClr val="dk1"/>
                          </a:solidFill>
                          <a:effectLst/>
                          <a:latin typeface="+mn-lt"/>
                          <a:ea typeface="+mn-ea"/>
                          <a:cs typeface="+mn-cs"/>
                        </a:rPr>
                        <a:t>务器</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sz="800" kern="100" spc="10" dirty="0" err="1" smtClean="0">
                          <a:solidFill>
                            <a:schemeClr val="dk1"/>
                          </a:solidFill>
                          <a:effectLst/>
                          <a:latin typeface="+mn-lt"/>
                          <a:ea typeface="+mn-ea"/>
                          <a:cs typeface="+mn-cs"/>
                        </a:rPr>
                        <a:t>XenDesktop</a:t>
                      </a:r>
                      <a:r>
                        <a:rPr lang="zh-CN" altLang="en-US" sz="800" kern="100" spc="10" dirty="0" smtClean="0">
                          <a:solidFill>
                            <a:schemeClr val="dk1"/>
                          </a:solidFill>
                          <a:effectLst/>
                          <a:latin typeface="+mn-lt"/>
                          <a:ea typeface="+mn-ea"/>
                          <a:cs typeface="+mn-cs"/>
                        </a:rPr>
                        <a:t> </a:t>
                      </a:r>
                      <a:r>
                        <a:rPr lang="en-US" altLang="zh-CN" sz="800" kern="100" spc="10" dirty="0" smtClean="0">
                          <a:solidFill>
                            <a:schemeClr val="dk1"/>
                          </a:solidFill>
                          <a:effectLst/>
                          <a:latin typeface="+mn-lt"/>
                          <a:ea typeface="+mn-ea"/>
                          <a:cs typeface="+mn-cs"/>
                        </a:rPr>
                        <a:t>DDC</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2</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a:solidFill>
                            <a:schemeClr val="dk1"/>
                          </a:solidFill>
                          <a:effectLst/>
                          <a:latin typeface="+mn-lt"/>
                          <a:ea typeface="+mn-ea"/>
                          <a:cs typeface="+mn-cs"/>
                        </a:rPr>
                        <a:t>4</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sz="800" kern="100" spc="10">
                          <a:solidFill>
                            <a:schemeClr val="dk1"/>
                          </a:solidFill>
                          <a:effectLst/>
                          <a:latin typeface="+mn-lt"/>
                          <a:ea typeface="+mn-ea"/>
                          <a:cs typeface="+mn-cs"/>
                        </a:rPr>
                        <a:t>虚拟桌面服务器</a:t>
                      </a:r>
                      <a:endParaRPr lang="en-US" sz="800" kern="100" spc="1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sz="800" kern="100" spc="10" dirty="0" err="1">
                          <a:solidFill>
                            <a:schemeClr val="dk1"/>
                          </a:solidFill>
                          <a:effectLst/>
                          <a:latin typeface="+mn-lt"/>
                          <a:ea typeface="+mn-ea"/>
                          <a:cs typeface="+mn-cs"/>
                        </a:rPr>
                        <a:t>XenApp</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8</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sz="800" kern="100" spc="10">
                          <a:solidFill>
                            <a:schemeClr val="dk1"/>
                          </a:solidFill>
                          <a:effectLst/>
                          <a:latin typeface="+mn-lt"/>
                          <a:ea typeface="+mn-ea"/>
                          <a:cs typeface="+mn-cs"/>
                        </a:rPr>
                        <a:t>虚拟应用服务器</a:t>
                      </a:r>
                      <a:endParaRPr lang="en-US" sz="800" kern="100" spc="1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PVS</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2</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4</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16</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流模式</a:t>
                      </a:r>
                      <a:r>
                        <a:rPr lang="zh-CN" sz="800" kern="100" spc="10" dirty="0" smtClean="0">
                          <a:solidFill>
                            <a:schemeClr val="dk1"/>
                          </a:solidFill>
                          <a:effectLst/>
                          <a:latin typeface="+mn-lt"/>
                          <a:ea typeface="+mn-ea"/>
                          <a:cs typeface="+mn-cs"/>
                        </a:rPr>
                        <a:t>虚</a:t>
                      </a:r>
                      <a:r>
                        <a:rPr lang="zh-CN" sz="800" kern="100" spc="10" dirty="0">
                          <a:solidFill>
                            <a:schemeClr val="dk1"/>
                          </a:solidFill>
                          <a:effectLst/>
                          <a:latin typeface="+mn-lt"/>
                          <a:ea typeface="+mn-ea"/>
                          <a:cs typeface="+mn-cs"/>
                        </a:rPr>
                        <a:t>拟桌面镜像管理</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endParaRPr lang="en-US"/>
                    </a:p>
                  </a:txBody>
                  <a:tcPr/>
                </a:tc>
                <a:tc>
                  <a:txBody>
                    <a:bodyPr/>
                    <a:lstStyle/>
                    <a:p>
                      <a:pPr marL="0" marR="0" algn="ctr" defTabSz="914172" rtl="0" eaLnBrk="1" latinLnBrk="0" hangingPunct="1">
                        <a:lnSpc>
                          <a:spcPct val="150000"/>
                        </a:lnSpc>
                        <a:spcBef>
                          <a:spcPts val="600"/>
                        </a:spcBef>
                        <a:spcAft>
                          <a:spcPts val="600"/>
                        </a:spcAft>
                      </a:pPr>
                      <a:r>
                        <a:rPr lang="en-US" altLang="zh-CN" sz="800" kern="100" spc="10" dirty="0" err="1" smtClean="0">
                          <a:solidFill>
                            <a:schemeClr val="dk1"/>
                          </a:solidFill>
                          <a:effectLst/>
                          <a:latin typeface="+mn-lt"/>
                          <a:ea typeface="+mn-ea"/>
                          <a:cs typeface="+mn-cs"/>
                        </a:rPr>
                        <a:t>SmartAuditor</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80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应用审计操作录像服务器（可选）</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pPr marL="0" marR="0" algn="ctr">
                        <a:lnSpc>
                          <a:spcPct val="150000"/>
                        </a:lnSpc>
                        <a:spcBef>
                          <a:spcPts val="600"/>
                        </a:spcBef>
                        <a:spcAft>
                          <a:spcPts val="600"/>
                        </a:spcAft>
                      </a:pPr>
                      <a:endParaRPr lang="en-US" sz="900" kern="100" dirty="0">
                        <a:effectLst/>
                        <a:latin typeface="Times New Roman"/>
                        <a:ea typeface="宋体"/>
                      </a:endParaRPr>
                    </a:p>
                  </a:txBody>
                  <a:tcPr marL="13284" marR="13284"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SSO</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40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单点登录服务器（可选）</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pPr marL="0" marR="0" algn="ctr">
                        <a:lnSpc>
                          <a:spcPct val="150000"/>
                        </a:lnSpc>
                        <a:spcBef>
                          <a:spcPts val="600"/>
                        </a:spcBef>
                        <a:spcAft>
                          <a:spcPts val="600"/>
                        </a:spcAft>
                      </a:pPr>
                      <a:endParaRPr lang="en-US" sz="900" kern="100" dirty="0">
                        <a:effectLst/>
                        <a:latin typeface="Times New Roman"/>
                        <a:ea typeface="宋体"/>
                      </a:endParaRPr>
                    </a:p>
                  </a:txBody>
                  <a:tcPr marL="13284" marR="13284"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err="1" smtClean="0">
                          <a:solidFill>
                            <a:schemeClr val="dk1"/>
                          </a:solidFill>
                          <a:effectLst/>
                          <a:latin typeface="+mn-lt"/>
                          <a:ea typeface="+mn-ea"/>
                          <a:cs typeface="+mn-cs"/>
                        </a:rPr>
                        <a:t>EdgeSight</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80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性能监控服务器（可选）</a:t>
                      </a:r>
                      <a:endParaRPr lang="en-US" sz="800" kern="100" spc="10" dirty="0">
                        <a:solidFill>
                          <a:schemeClr val="dk1"/>
                        </a:solidFill>
                        <a:effectLst/>
                        <a:latin typeface="+mn-lt"/>
                        <a:ea typeface="+mn-ea"/>
                        <a:cs typeface="+mn-cs"/>
                      </a:endParaRPr>
                    </a:p>
                  </a:txBody>
                  <a:tcPr marL="13285" marR="13285" marT="0" marB="0" anchor="ctr"/>
                </a:tc>
              </a:tr>
              <a:tr h="144016">
                <a:tc rowSpan="2">
                  <a:txBody>
                    <a:bodyPr/>
                    <a:lstStyle/>
                    <a:p>
                      <a:pPr marL="0" marR="0" algn="ctr">
                        <a:lnSpc>
                          <a:spcPct val="150000"/>
                        </a:lnSpc>
                        <a:spcBef>
                          <a:spcPts val="600"/>
                        </a:spcBef>
                        <a:spcAft>
                          <a:spcPts val="600"/>
                        </a:spcAft>
                      </a:pPr>
                      <a:r>
                        <a:rPr lang="zh-CN" sz="800" kern="100" spc="10" dirty="0">
                          <a:effectLst/>
                        </a:rPr>
                        <a:t>桌面</a:t>
                      </a:r>
                      <a:endParaRPr lang="en-US" sz="800" kern="100" dirty="0">
                        <a:effectLst/>
                        <a:latin typeface="Times New Roman"/>
                        <a:ea typeface="宋体"/>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a:solidFill>
                            <a:schemeClr val="dk1"/>
                          </a:solidFill>
                          <a:effectLst/>
                          <a:latin typeface="+mn-lt"/>
                          <a:ea typeface="+mn-ea"/>
                          <a:cs typeface="+mn-cs"/>
                        </a:rPr>
                        <a:t>Windows XP</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5</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2</a:t>
                      </a: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3</a:t>
                      </a:r>
                      <a:r>
                        <a:rPr lang="en-US" sz="800" kern="100" spc="10" dirty="0" smtClean="0">
                          <a:solidFill>
                            <a:schemeClr val="dk1"/>
                          </a:solidFill>
                          <a:effectLst/>
                          <a:latin typeface="+mn-lt"/>
                          <a:ea typeface="+mn-ea"/>
                          <a:cs typeface="+mn-cs"/>
                        </a:rPr>
                        <a:t>0</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smtClean="0">
                          <a:solidFill>
                            <a:schemeClr val="dk1"/>
                          </a:solidFill>
                          <a:effectLst/>
                          <a:latin typeface="+mn-lt"/>
                          <a:ea typeface="+mn-ea"/>
                          <a:cs typeface="+mn-cs"/>
                        </a:rPr>
                        <a:t>专属</a:t>
                      </a:r>
                      <a:r>
                        <a:rPr lang="zh-CN" sz="800" kern="100" spc="10" smtClean="0">
                          <a:solidFill>
                            <a:schemeClr val="dk1"/>
                          </a:solidFill>
                          <a:effectLst/>
                          <a:latin typeface="+mn-lt"/>
                          <a:ea typeface="+mn-ea"/>
                          <a:cs typeface="+mn-cs"/>
                        </a:rPr>
                        <a:t>模式</a:t>
                      </a:r>
                      <a:r>
                        <a:rPr lang="zh-CN" altLang="en-US" sz="800" kern="100" spc="10" smtClean="0">
                          <a:solidFill>
                            <a:schemeClr val="dk1"/>
                          </a:solidFill>
                          <a:effectLst/>
                          <a:latin typeface="+mn-lt"/>
                          <a:ea typeface="+mn-ea"/>
                          <a:cs typeface="+mn-cs"/>
                        </a:rPr>
                        <a:t>虚拟桌面</a:t>
                      </a:r>
                      <a:endParaRPr lang="en-US" sz="800" kern="100" spc="10" dirty="0">
                        <a:solidFill>
                          <a:schemeClr val="dk1"/>
                        </a:solidFill>
                        <a:effectLst/>
                        <a:latin typeface="+mn-lt"/>
                        <a:ea typeface="+mn-ea"/>
                        <a:cs typeface="+mn-cs"/>
                      </a:endParaRPr>
                    </a:p>
                  </a:txBody>
                  <a:tcPr marL="13285" marR="13285" marT="0" marB="0" anchor="ctr"/>
                </a:tc>
              </a:tr>
              <a:tr h="144016">
                <a:tc vMerge="1">
                  <a:txBody>
                    <a:bodyPr/>
                    <a:lstStyle/>
                    <a:p>
                      <a:pPr marL="0" marR="0" algn="ctr">
                        <a:lnSpc>
                          <a:spcPct val="150000"/>
                        </a:lnSpc>
                        <a:spcBef>
                          <a:spcPts val="600"/>
                        </a:spcBef>
                        <a:spcAft>
                          <a:spcPts val="600"/>
                        </a:spcAft>
                      </a:pPr>
                      <a:endParaRPr lang="en-US" sz="1000" kern="100" dirty="0">
                        <a:effectLst/>
                        <a:latin typeface="Times New Roman"/>
                        <a:ea typeface="宋体"/>
                      </a:endParaRPr>
                    </a:p>
                  </a:txBody>
                  <a:tcPr marL="13284" marR="13284"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Windows</a:t>
                      </a:r>
                      <a:r>
                        <a:rPr lang="zh-CN" altLang="en-US" sz="800" kern="100" spc="10" dirty="0" smtClean="0">
                          <a:solidFill>
                            <a:schemeClr val="dk1"/>
                          </a:solidFill>
                          <a:effectLst/>
                          <a:latin typeface="+mn-lt"/>
                          <a:ea typeface="+mn-ea"/>
                          <a:cs typeface="+mn-cs"/>
                        </a:rPr>
                        <a:t> </a:t>
                      </a:r>
                      <a:r>
                        <a:rPr lang="en-US" altLang="zh-CN" sz="800" kern="100" spc="10" dirty="0" smtClean="0">
                          <a:solidFill>
                            <a:schemeClr val="dk1"/>
                          </a:solidFill>
                          <a:effectLst/>
                          <a:latin typeface="+mn-lt"/>
                          <a:ea typeface="+mn-ea"/>
                          <a:cs typeface="+mn-cs"/>
                        </a:rPr>
                        <a:t>XP</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5</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流模式无盘虚拟桌面</a:t>
                      </a:r>
                      <a:endParaRPr lang="en-US" sz="800" kern="100" spc="10" dirty="0">
                        <a:solidFill>
                          <a:schemeClr val="dk1"/>
                        </a:solidFill>
                        <a:effectLst/>
                        <a:latin typeface="+mn-lt"/>
                        <a:ea typeface="+mn-ea"/>
                        <a:cs typeface="+mn-cs"/>
                      </a:endParaRPr>
                    </a:p>
                  </a:txBody>
                  <a:tcPr marL="13285" marR="13285" marT="0" marB="0" anchor="ctr"/>
                </a:tc>
              </a:tr>
              <a:tr h="144016">
                <a:tc rowSpan="3">
                  <a:txBody>
                    <a:bodyPr/>
                    <a:lstStyle/>
                    <a:p>
                      <a:pPr marL="0" marR="0" algn="ctr">
                        <a:lnSpc>
                          <a:spcPct val="150000"/>
                        </a:lnSpc>
                        <a:spcBef>
                          <a:spcPts val="600"/>
                        </a:spcBef>
                        <a:spcAft>
                          <a:spcPts val="600"/>
                        </a:spcAft>
                      </a:pPr>
                      <a:r>
                        <a:rPr lang="zh-CN" sz="800" b="1" kern="100" spc="10" dirty="0">
                          <a:effectLst/>
                        </a:rPr>
                        <a:t>总计</a:t>
                      </a:r>
                      <a:endParaRPr lang="en-US" sz="800" b="1" kern="100" dirty="0">
                        <a:effectLst/>
                        <a:latin typeface="Times New Roman"/>
                        <a:ea typeface="宋体"/>
                      </a:endParaRPr>
                    </a:p>
                  </a:txBody>
                  <a:tcPr marL="13285" marR="13285" marT="0" marB="0" anchor="ctr"/>
                </a:tc>
                <a:tc>
                  <a:txBody>
                    <a:bodyPr/>
                    <a:lstStyle/>
                    <a:p>
                      <a:pPr marL="0" marR="0" indent="266700" algn="l" defTabSz="914172" rtl="0" eaLnBrk="1" latinLnBrk="0" hangingPunct="1">
                        <a:lnSpc>
                          <a:spcPct val="150000"/>
                        </a:lnSpc>
                        <a:spcBef>
                          <a:spcPts val="600"/>
                        </a:spcBef>
                        <a:spcAft>
                          <a:spcPts val="600"/>
                        </a:spcAft>
                      </a:pPr>
                      <a:r>
                        <a:rPr lang="zh-CN" altLang="en-US" sz="800" b="1" kern="100" spc="10" dirty="0" smtClean="0">
                          <a:solidFill>
                            <a:schemeClr val="dk1"/>
                          </a:solidFill>
                          <a:effectLst/>
                          <a:latin typeface="+mn-lt"/>
                          <a:ea typeface="+mn-ea"/>
                          <a:cs typeface="+mn-cs"/>
                        </a:rPr>
                        <a:t>单一</a:t>
                      </a:r>
                      <a:r>
                        <a:rPr lang="en-US" altLang="zh-CN" sz="800" b="1" kern="100" spc="10" dirty="0" smtClean="0">
                          <a:solidFill>
                            <a:schemeClr val="dk1"/>
                          </a:solidFill>
                          <a:effectLst/>
                          <a:latin typeface="+mn-lt"/>
                          <a:ea typeface="+mn-ea"/>
                          <a:cs typeface="+mn-cs"/>
                        </a:rPr>
                        <a:t>VDI</a:t>
                      </a:r>
                      <a:r>
                        <a:rPr lang="zh-CN" altLang="en-US" sz="800" b="1" kern="100" spc="10" dirty="0" smtClean="0">
                          <a:solidFill>
                            <a:schemeClr val="dk1"/>
                          </a:solidFill>
                          <a:effectLst/>
                          <a:latin typeface="+mn-lt"/>
                          <a:ea typeface="+mn-ea"/>
                          <a:cs typeface="+mn-cs"/>
                        </a:rPr>
                        <a:t>场景</a:t>
                      </a:r>
                      <a:endParaRPr lang="en-US" sz="800" b="1" kern="100" spc="10" dirty="0">
                        <a:solidFill>
                          <a:schemeClr val="dk1"/>
                        </a:solidFill>
                        <a:effectLst/>
                        <a:latin typeface="+mn-lt"/>
                        <a:ea typeface="+mn-ea"/>
                        <a:cs typeface="+mn-cs"/>
                      </a:endParaRPr>
                    </a:p>
                  </a:txBody>
                  <a:tcPr marL="18289"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9</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13</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22</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350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sz="800" b="1" kern="100" spc="10" dirty="0">
                          <a:solidFill>
                            <a:schemeClr val="dk1"/>
                          </a:solidFill>
                          <a:effectLst/>
                          <a:latin typeface="+mn-lt"/>
                          <a:ea typeface="+mn-ea"/>
                          <a:cs typeface="+mn-cs"/>
                        </a:rPr>
                        <a:t> </a:t>
                      </a:r>
                      <a:r>
                        <a:rPr lang="zh-CN" altLang="en-US" sz="800" b="1" kern="100" spc="10" dirty="0" smtClean="0">
                          <a:solidFill>
                            <a:schemeClr val="dk1"/>
                          </a:solidFill>
                          <a:effectLst/>
                          <a:latin typeface="+mn-lt"/>
                          <a:ea typeface="+mn-ea"/>
                          <a:cs typeface="+mn-cs"/>
                        </a:rPr>
                        <a:t>仅专属模式虚拟桌面</a:t>
                      </a:r>
                      <a:endParaRPr lang="en-US" sz="800" b="1" kern="100" spc="10" dirty="0">
                        <a:solidFill>
                          <a:schemeClr val="dk1"/>
                        </a:solidFill>
                        <a:effectLst/>
                        <a:latin typeface="+mn-lt"/>
                        <a:ea typeface="+mn-ea"/>
                        <a:cs typeface="+mn-cs"/>
                      </a:endParaRPr>
                    </a:p>
                  </a:txBody>
                  <a:tcPr marL="13285" marR="13285" marT="0" marB="0" anchor="ctr"/>
                </a:tc>
              </a:tr>
              <a:tr h="144016">
                <a:tc vMerge="1">
                  <a:txBody>
                    <a:bodyPr/>
                    <a:lstStyle/>
                    <a:p>
                      <a:pPr marL="0" marR="0" algn="ctr">
                        <a:lnSpc>
                          <a:spcPct val="150000"/>
                        </a:lnSpc>
                        <a:spcBef>
                          <a:spcPts val="600"/>
                        </a:spcBef>
                        <a:spcAft>
                          <a:spcPts val="600"/>
                        </a:spcAft>
                      </a:pPr>
                      <a:endParaRPr lang="en-US" sz="900" kern="100" dirty="0">
                        <a:effectLst/>
                        <a:latin typeface="Times New Roman"/>
                        <a:ea typeface="宋体"/>
                      </a:endParaRPr>
                    </a:p>
                  </a:txBody>
                  <a:tcPr marL="13284" marR="13284" marT="0" marB="0" anchor="ctr"/>
                </a:tc>
                <a:tc>
                  <a:txBody>
                    <a:bodyPr/>
                    <a:lstStyle/>
                    <a:p>
                      <a:pPr marL="0" marR="0" indent="266700" algn="l"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VDI+PVS+XA</a:t>
                      </a:r>
                      <a:endParaRPr lang="en-US" sz="800" b="1" kern="100" spc="10" dirty="0">
                        <a:solidFill>
                          <a:schemeClr val="dk1"/>
                        </a:solidFill>
                        <a:effectLst/>
                        <a:latin typeface="+mn-lt"/>
                        <a:ea typeface="+mn-ea"/>
                        <a:cs typeface="+mn-cs"/>
                      </a:endParaRPr>
                    </a:p>
                  </a:txBody>
                  <a:tcPr marL="18289"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17</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24</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44</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670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b="1" kern="100" spc="10" dirty="0" smtClean="0">
                          <a:solidFill>
                            <a:schemeClr val="dk1"/>
                          </a:solidFill>
                          <a:effectLst/>
                          <a:latin typeface="+mn-lt"/>
                          <a:ea typeface="+mn-ea"/>
                          <a:cs typeface="+mn-cs"/>
                        </a:rPr>
                        <a:t>专属、流模式虚拟桌面</a:t>
                      </a:r>
                      <a:r>
                        <a:rPr lang="en-US" altLang="zh-CN" sz="800" b="1" kern="100" spc="10" dirty="0" smtClean="0">
                          <a:solidFill>
                            <a:schemeClr val="dk1"/>
                          </a:solidFill>
                          <a:effectLst/>
                          <a:latin typeface="+mn-lt"/>
                          <a:ea typeface="+mn-ea"/>
                          <a:cs typeface="+mn-cs"/>
                        </a:rPr>
                        <a:t>+</a:t>
                      </a:r>
                      <a:r>
                        <a:rPr lang="zh-CN" altLang="en-US" sz="800" b="1" kern="100" spc="10" dirty="0" smtClean="0">
                          <a:solidFill>
                            <a:schemeClr val="dk1"/>
                          </a:solidFill>
                          <a:effectLst/>
                          <a:latin typeface="+mn-lt"/>
                          <a:ea typeface="+mn-ea"/>
                          <a:cs typeface="+mn-cs"/>
                        </a:rPr>
                        <a:t>虚拟应用</a:t>
                      </a:r>
                      <a:endParaRPr lang="en-US" sz="800" b="1" kern="100" spc="10" dirty="0">
                        <a:solidFill>
                          <a:schemeClr val="dk1"/>
                        </a:solidFill>
                        <a:effectLst/>
                        <a:latin typeface="+mn-lt"/>
                        <a:ea typeface="+mn-ea"/>
                        <a:cs typeface="+mn-cs"/>
                      </a:endParaRPr>
                    </a:p>
                  </a:txBody>
                  <a:tcPr marL="13285" marR="13285" marT="0" marB="0" anchor="ctr"/>
                </a:tc>
              </a:tr>
              <a:tr h="144016">
                <a:tc vMerge="1">
                  <a:txBody>
                    <a:bodyPr/>
                    <a:lstStyle/>
                    <a:p>
                      <a:pPr marL="0" marR="0" algn="ctr">
                        <a:lnSpc>
                          <a:spcPct val="150000"/>
                        </a:lnSpc>
                        <a:spcBef>
                          <a:spcPts val="600"/>
                        </a:spcBef>
                        <a:spcAft>
                          <a:spcPts val="600"/>
                        </a:spcAft>
                      </a:pPr>
                      <a:endParaRPr lang="en-US" sz="800" kern="100" dirty="0">
                        <a:effectLst/>
                        <a:latin typeface="Times New Roman"/>
                        <a:ea typeface="宋体"/>
                      </a:endParaRPr>
                    </a:p>
                  </a:txBody>
                  <a:tcPr marL="13284" marR="13284" marT="0" marB="0" anchor="ctr"/>
                </a:tc>
                <a:tc>
                  <a:txBody>
                    <a:bodyPr/>
                    <a:lstStyle/>
                    <a:p>
                      <a:pPr marL="0" marR="0" indent="266700" algn="l" defTabSz="914172" rtl="0" eaLnBrk="1" latinLnBrk="0" hangingPunct="1">
                        <a:lnSpc>
                          <a:spcPct val="150000"/>
                        </a:lnSpc>
                        <a:spcBef>
                          <a:spcPts val="600"/>
                        </a:spcBef>
                        <a:spcAft>
                          <a:spcPts val="600"/>
                        </a:spcAft>
                      </a:pPr>
                      <a:r>
                        <a:rPr lang="zh-CN" altLang="en-US" sz="800" b="1" kern="100" spc="10" dirty="0" smtClean="0">
                          <a:solidFill>
                            <a:schemeClr val="dk1"/>
                          </a:solidFill>
                          <a:effectLst/>
                          <a:latin typeface="+mn-lt"/>
                          <a:ea typeface="+mn-ea"/>
                          <a:cs typeface="+mn-cs"/>
                        </a:rPr>
                        <a:t>建议</a:t>
                      </a:r>
                      <a:endParaRPr lang="en-US" sz="800" b="1" kern="100" spc="10" dirty="0">
                        <a:solidFill>
                          <a:schemeClr val="dk1"/>
                        </a:solidFill>
                        <a:effectLst/>
                        <a:latin typeface="+mn-lt"/>
                        <a:ea typeface="+mn-ea"/>
                        <a:cs typeface="+mn-cs"/>
                      </a:endParaRPr>
                    </a:p>
                  </a:txBody>
                  <a:tcPr marL="18289"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20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30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50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en-US" altLang="zh-CN" sz="800" b="1" kern="100" spc="10" dirty="0" smtClean="0">
                          <a:solidFill>
                            <a:schemeClr val="dk1"/>
                          </a:solidFill>
                          <a:effectLst/>
                          <a:latin typeface="+mn-lt"/>
                          <a:ea typeface="+mn-ea"/>
                          <a:cs typeface="+mn-cs"/>
                        </a:rPr>
                        <a:t>870</a:t>
                      </a:r>
                      <a:endParaRPr lang="en-US" sz="800" b="1" kern="100" spc="10" dirty="0">
                        <a:solidFill>
                          <a:schemeClr val="dk1"/>
                        </a:solidFill>
                        <a:effectLst/>
                        <a:latin typeface="+mn-lt"/>
                        <a:ea typeface="+mn-ea"/>
                        <a:cs typeface="+mn-cs"/>
                      </a:endParaRPr>
                    </a:p>
                  </a:txBody>
                  <a:tcPr marL="13285" marR="13285" marT="0" marB="0" anchor="ctr"/>
                </a:tc>
                <a:tc>
                  <a:txBody>
                    <a:bodyPr/>
                    <a:lstStyle/>
                    <a:p>
                      <a:pPr marL="0" marR="0" algn="ctr" defTabSz="914172" rtl="0" eaLnBrk="1" latinLnBrk="0" hangingPunct="1">
                        <a:lnSpc>
                          <a:spcPct val="150000"/>
                        </a:lnSpc>
                        <a:spcBef>
                          <a:spcPts val="600"/>
                        </a:spcBef>
                        <a:spcAft>
                          <a:spcPts val="600"/>
                        </a:spcAft>
                      </a:pPr>
                      <a:r>
                        <a:rPr lang="zh-CN" altLang="en-US" sz="800" b="1" kern="100" spc="10" dirty="0" smtClean="0">
                          <a:solidFill>
                            <a:schemeClr val="dk1"/>
                          </a:solidFill>
                          <a:effectLst/>
                          <a:latin typeface="+mn-lt"/>
                          <a:ea typeface="+mn-ea"/>
                          <a:cs typeface="+mn-cs"/>
                        </a:rPr>
                        <a:t>包含可选功能</a:t>
                      </a:r>
                      <a:endParaRPr lang="en-US" sz="800" b="1" kern="100" spc="10" dirty="0">
                        <a:solidFill>
                          <a:schemeClr val="dk1"/>
                        </a:solidFill>
                        <a:effectLst/>
                        <a:latin typeface="+mn-lt"/>
                        <a:ea typeface="+mn-ea"/>
                        <a:cs typeface="+mn-cs"/>
                      </a:endParaRPr>
                    </a:p>
                  </a:txBody>
                  <a:tcPr marL="13285" marR="13285" marT="0" marB="0" anchor="ctr"/>
                </a:tc>
              </a:tr>
            </a:tbl>
          </a:graphicData>
        </a:graphic>
      </p:graphicFrame>
      <p:grpSp>
        <p:nvGrpSpPr>
          <p:cNvPr id="24734" name="Group 360"/>
          <p:cNvGrpSpPr>
            <a:grpSpLocks/>
          </p:cNvGrpSpPr>
          <p:nvPr/>
        </p:nvGrpSpPr>
        <p:grpSpPr bwMode="auto">
          <a:xfrm>
            <a:off x="5830888" y="863600"/>
            <a:ext cx="228600" cy="295275"/>
            <a:chOff x="2450" y="2494"/>
            <a:chExt cx="496" cy="652"/>
          </a:xfrm>
        </p:grpSpPr>
        <p:sp>
          <p:nvSpPr>
            <p:cNvPr id="207" name="Freeform 361"/>
            <p:cNvSpPr>
              <a:spLocks/>
            </p:cNvSpPr>
            <p:nvPr/>
          </p:nvSpPr>
          <p:spPr bwMode="auto">
            <a:xfrm>
              <a:off x="2453" y="2561"/>
              <a:ext cx="224" cy="582"/>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08" name="Freeform 362"/>
            <p:cNvSpPr>
              <a:spLocks/>
            </p:cNvSpPr>
            <p:nvPr/>
          </p:nvSpPr>
          <p:spPr bwMode="auto">
            <a:xfrm>
              <a:off x="2467" y="2589"/>
              <a:ext cx="200"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09" name="Freeform 363"/>
            <p:cNvSpPr>
              <a:spLocks/>
            </p:cNvSpPr>
            <p:nvPr/>
          </p:nvSpPr>
          <p:spPr bwMode="auto">
            <a:xfrm>
              <a:off x="2502"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0" name="Freeform 364"/>
            <p:cNvSpPr>
              <a:spLocks/>
            </p:cNvSpPr>
            <p:nvPr/>
          </p:nvSpPr>
          <p:spPr bwMode="auto">
            <a:xfrm>
              <a:off x="2502" y="3027"/>
              <a:ext cx="110" cy="49"/>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1" name="Freeform 365"/>
            <p:cNvSpPr>
              <a:spLocks/>
            </p:cNvSpPr>
            <p:nvPr/>
          </p:nvSpPr>
          <p:spPr bwMode="auto">
            <a:xfrm>
              <a:off x="2677" y="2564"/>
              <a:ext cx="265" cy="578"/>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2" name="Freeform 366"/>
            <p:cNvSpPr>
              <a:spLocks/>
            </p:cNvSpPr>
            <p:nvPr/>
          </p:nvSpPr>
          <p:spPr bwMode="auto">
            <a:xfrm>
              <a:off x="2453" y="2498"/>
              <a:ext cx="489"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3" name="Freeform 367"/>
            <p:cNvSpPr>
              <a:spLocks/>
            </p:cNvSpPr>
            <p:nvPr/>
          </p:nvSpPr>
          <p:spPr bwMode="auto">
            <a:xfrm>
              <a:off x="2478" y="2631"/>
              <a:ext cx="169" cy="67"/>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4" name="Freeform 368"/>
            <p:cNvSpPr>
              <a:spLocks/>
            </p:cNvSpPr>
            <p:nvPr/>
          </p:nvSpPr>
          <p:spPr bwMode="auto">
            <a:xfrm>
              <a:off x="2478" y="2627"/>
              <a:ext cx="169" cy="67"/>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215"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24735" name="Picture 28"/>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73763" y="1025525"/>
            <a:ext cx="198437"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736" name="Text Box 10"/>
          <p:cNvSpPr txBox="1">
            <a:spLocks noChangeArrowheads="1"/>
          </p:cNvSpPr>
          <p:nvPr/>
        </p:nvSpPr>
        <p:spPr bwMode="auto">
          <a:xfrm>
            <a:off x="5653088" y="1144588"/>
            <a:ext cx="566737"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7903" tIns="38951" rIns="77903" bIns="38951">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800">
                <a:solidFill>
                  <a:srgbClr val="0040A8"/>
                </a:solidFill>
              </a:rPr>
              <a:t>活动目录</a:t>
            </a:r>
            <a:endParaRPr lang="en-US" altLang="zh-CN" sz="800">
              <a:solidFill>
                <a:srgbClr val="0040A8"/>
              </a:solidFill>
            </a:endParaRPr>
          </a:p>
          <a:p>
            <a:pPr algn="ctr"/>
            <a:r>
              <a:rPr lang="en-US" altLang="zh-CN" sz="800">
                <a:solidFill>
                  <a:srgbClr val="0040A8"/>
                </a:solidFill>
              </a:rPr>
              <a:t>PDC</a:t>
            </a:r>
          </a:p>
        </p:txBody>
      </p:sp>
      <p:graphicFrame>
        <p:nvGraphicFramePr>
          <p:cNvPr id="10" name="Table 9"/>
          <p:cNvGraphicFramePr>
            <a:graphicFrameLocks noGrp="1"/>
          </p:cNvGraphicFramePr>
          <p:nvPr>
            <p:extLst>
              <p:ext uri="{D42A27DB-BD31-4B8C-83A1-F6EECF244321}">
                <p14:modId xmlns:p14="http://schemas.microsoft.com/office/powerpoint/2010/main" val="1876698579"/>
              </p:ext>
            </p:extLst>
          </p:nvPr>
        </p:nvGraphicFramePr>
        <p:xfrm>
          <a:off x="5364163" y="2344738"/>
          <a:ext cx="3600325" cy="1280160"/>
        </p:xfrm>
        <a:graphic>
          <a:graphicData uri="http://schemas.openxmlformats.org/drawingml/2006/table">
            <a:tbl>
              <a:tblPr firstRow="1" firstCol="1" bandRow="1">
                <a:tableStyleId>{5C22544A-7EE6-4342-B048-85BDC9FD1C3A}</a:tableStyleId>
              </a:tblPr>
              <a:tblGrid>
                <a:gridCol w="647958"/>
                <a:gridCol w="791948"/>
                <a:gridCol w="359977"/>
                <a:gridCol w="431972"/>
                <a:gridCol w="863944"/>
                <a:gridCol w="504526"/>
              </a:tblGrid>
              <a:tr h="0">
                <a:tc>
                  <a:txBody>
                    <a:bodyPr/>
                    <a:lstStyle/>
                    <a:p>
                      <a:pPr marL="0" marR="0" algn="ctr">
                        <a:lnSpc>
                          <a:spcPct val="150000"/>
                        </a:lnSpc>
                        <a:spcBef>
                          <a:spcPts val="600"/>
                        </a:spcBef>
                        <a:spcAft>
                          <a:spcPts val="600"/>
                        </a:spcAft>
                      </a:pPr>
                      <a:r>
                        <a:rPr lang="zh-CN" sz="800" kern="100" spc="10" dirty="0">
                          <a:effectLst/>
                        </a:rPr>
                        <a:t>硬件</a:t>
                      </a:r>
                      <a:endParaRPr lang="en-US" sz="800" kern="100" dirty="0">
                        <a:effectLst/>
                        <a:latin typeface="Times New Roman"/>
                        <a:ea typeface="宋体"/>
                      </a:endParaRPr>
                    </a:p>
                  </a:txBody>
                  <a:tcPr marL="68568" marR="68568" marT="0" marB="0" anchor="ctr"/>
                </a:tc>
                <a:tc>
                  <a:txBody>
                    <a:bodyPr/>
                    <a:lstStyle/>
                    <a:p>
                      <a:pPr marL="0" marR="0" algn="ctr">
                        <a:lnSpc>
                          <a:spcPct val="150000"/>
                        </a:lnSpc>
                        <a:spcBef>
                          <a:spcPts val="600"/>
                        </a:spcBef>
                        <a:spcAft>
                          <a:spcPts val="600"/>
                        </a:spcAft>
                      </a:pPr>
                      <a:r>
                        <a:rPr lang="zh-CN" altLang="en-US" sz="800" kern="100" dirty="0" smtClean="0">
                          <a:effectLst/>
                          <a:latin typeface="Times New Roman"/>
                          <a:ea typeface="宋体"/>
                        </a:rPr>
                        <a:t>配置</a:t>
                      </a:r>
                      <a:endParaRPr lang="en-US" sz="800" kern="100" dirty="0">
                        <a:effectLst/>
                        <a:latin typeface="Times New Roman"/>
                        <a:ea typeface="宋体"/>
                      </a:endParaRPr>
                    </a:p>
                  </a:txBody>
                  <a:tcPr marL="68568" marR="68568" marT="0" marB="0" anchor="ctr"/>
                </a:tc>
                <a:tc>
                  <a:txBody>
                    <a:bodyPr/>
                    <a:lstStyle/>
                    <a:p>
                      <a:pPr marL="0" marR="0" algn="ctr">
                        <a:lnSpc>
                          <a:spcPct val="150000"/>
                        </a:lnSpc>
                        <a:spcBef>
                          <a:spcPts val="600"/>
                        </a:spcBef>
                        <a:spcAft>
                          <a:spcPts val="600"/>
                        </a:spcAft>
                      </a:pPr>
                      <a:r>
                        <a:rPr lang="en-US" sz="800" kern="100" spc="10">
                          <a:effectLst/>
                        </a:rPr>
                        <a:t>CPU</a:t>
                      </a:r>
                      <a:endParaRPr lang="en-US" sz="800" kern="100">
                        <a:effectLst/>
                        <a:latin typeface="Times New Roman"/>
                        <a:ea typeface="宋体"/>
                      </a:endParaRPr>
                    </a:p>
                  </a:txBody>
                  <a:tcPr marL="68568" marR="68568" marT="0" marB="0" anchor="ctr"/>
                </a:tc>
                <a:tc>
                  <a:txBody>
                    <a:bodyPr/>
                    <a:lstStyle/>
                    <a:p>
                      <a:pPr marL="0" marR="0" algn="ctr">
                        <a:lnSpc>
                          <a:spcPct val="150000"/>
                        </a:lnSpc>
                        <a:spcBef>
                          <a:spcPts val="600"/>
                        </a:spcBef>
                        <a:spcAft>
                          <a:spcPts val="600"/>
                        </a:spcAft>
                      </a:pPr>
                      <a:r>
                        <a:rPr lang="zh-CN" sz="800" kern="100" spc="10">
                          <a:effectLst/>
                        </a:rPr>
                        <a:t>内存</a:t>
                      </a:r>
                      <a:endParaRPr lang="en-US" sz="800" kern="100">
                        <a:effectLst/>
                        <a:latin typeface="Times New Roman"/>
                        <a:ea typeface="宋体"/>
                      </a:endParaRPr>
                    </a:p>
                  </a:txBody>
                  <a:tcPr marL="68568" marR="68568" marT="0" marB="0" anchor="ctr"/>
                </a:tc>
                <a:tc>
                  <a:txBody>
                    <a:bodyPr/>
                    <a:lstStyle/>
                    <a:p>
                      <a:pPr marL="0" marR="0" algn="ctr">
                        <a:lnSpc>
                          <a:spcPct val="150000"/>
                        </a:lnSpc>
                        <a:spcBef>
                          <a:spcPts val="600"/>
                        </a:spcBef>
                        <a:spcAft>
                          <a:spcPts val="600"/>
                        </a:spcAft>
                      </a:pPr>
                      <a:r>
                        <a:rPr lang="zh-CN" sz="800" kern="100" spc="10">
                          <a:effectLst/>
                        </a:rPr>
                        <a:t>网卡</a:t>
                      </a:r>
                      <a:endParaRPr lang="en-US" sz="800" kern="100">
                        <a:effectLst/>
                        <a:latin typeface="Times New Roman"/>
                        <a:ea typeface="宋体"/>
                      </a:endParaRPr>
                    </a:p>
                  </a:txBody>
                  <a:tcPr marL="68568" marR="68568" marT="0" marB="0" anchor="ctr"/>
                </a:tc>
                <a:tc>
                  <a:txBody>
                    <a:bodyPr/>
                    <a:lstStyle/>
                    <a:p>
                      <a:pPr marL="0" marR="0" algn="ctr">
                        <a:lnSpc>
                          <a:spcPct val="150000"/>
                        </a:lnSpc>
                        <a:spcBef>
                          <a:spcPts val="600"/>
                        </a:spcBef>
                        <a:spcAft>
                          <a:spcPts val="600"/>
                        </a:spcAft>
                      </a:pPr>
                      <a:r>
                        <a:rPr lang="zh-CN" sz="800" kern="100" spc="10" dirty="0">
                          <a:effectLst/>
                        </a:rPr>
                        <a:t>数量</a:t>
                      </a:r>
                      <a:endParaRPr lang="en-US" sz="800" kern="100" dirty="0">
                        <a:effectLst/>
                        <a:latin typeface="Times New Roman"/>
                        <a:ea typeface="宋体"/>
                      </a:endParaRPr>
                    </a:p>
                  </a:txBody>
                  <a:tcPr marL="68568" marR="68568" marT="0" marB="0" anchor="ctr"/>
                </a:tc>
              </a:tr>
              <a:tr h="106045">
                <a:tc rowSpan="3">
                  <a:txBody>
                    <a:bodyPr/>
                    <a:lstStyle/>
                    <a:p>
                      <a:pPr marL="0" marR="0" algn="ctr">
                        <a:lnSpc>
                          <a:spcPct val="150000"/>
                        </a:lnSpc>
                        <a:spcBef>
                          <a:spcPts val="600"/>
                        </a:spcBef>
                        <a:spcAft>
                          <a:spcPts val="600"/>
                        </a:spcAft>
                      </a:pPr>
                      <a:r>
                        <a:rPr lang="en-US" altLang="zh-CN" sz="800" kern="100" spc="10" dirty="0" smtClean="0">
                          <a:effectLst/>
                        </a:rPr>
                        <a:t>PC</a:t>
                      </a:r>
                      <a:r>
                        <a:rPr lang="zh-CN" sz="800" kern="100" spc="10" dirty="0" smtClean="0">
                          <a:effectLst/>
                        </a:rPr>
                        <a:t>服</a:t>
                      </a:r>
                      <a:r>
                        <a:rPr lang="zh-CN" sz="800" kern="100" spc="10" dirty="0">
                          <a:effectLst/>
                        </a:rPr>
                        <a:t>务器</a:t>
                      </a:r>
                      <a:endParaRPr lang="en-US" sz="800" kern="100" dirty="0">
                        <a:effectLst/>
                        <a:latin typeface="Times New Roman"/>
                        <a:ea typeface="宋体"/>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单一</a:t>
                      </a:r>
                      <a:r>
                        <a:rPr lang="en-US" altLang="zh-CN" sz="800" kern="100" spc="10" dirty="0" smtClean="0">
                          <a:solidFill>
                            <a:schemeClr val="dk1"/>
                          </a:solidFill>
                          <a:effectLst/>
                          <a:latin typeface="+mn-lt"/>
                          <a:ea typeface="+mn-ea"/>
                          <a:cs typeface="+mn-cs"/>
                        </a:rPr>
                        <a:t>VDI</a:t>
                      </a:r>
                      <a:r>
                        <a:rPr lang="zh-CN" altLang="en-US" sz="800" kern="100" spc="10" dirty="0" smtClean="0">
                          <a:solidFill>
                            <a:schemeClr val="dk1"/>
                          </a:solidFill>
                          <a:effectLst/>
                          <a:latin typeface="+mn-lt"/>
                          <a:ea typeface="+mn-ea"/>
                          <a:cs typeface="+mn-cs"/>
                        </a:rPr>
                        <a:t>场景</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r>
                        <a:rPr lang="en-US" altLang="zh-CN" sz="800" kern="100" spc="10" dirty="0" smtClean="0">
                          <a:solidFill>
                            <a:schemeClr val="dk1"/>
                          </a:solidFill>
                          <a:effectLst/>
                          <a:latin typeface="+mn-lt"/>
                          <a:ea typeface="+mn-ea"/>
                          <a:cs typeface="+mn-cs"/>
                        </a:rPr>
                        <a:t>4</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16GB</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4</a:t>
                      </a:r>
                      <a:r>
                        <a:rPr lang="zh-CN" sz="800" kern="100" spc="10" dirty="0">
                          <a:solidFill>
                            <a:schemeClr val="dk1"/>
                          </a:solidFill>
                          <a:effectLst/>
                          <a:latin typeface="+mn-lt"/>
                          <a:ea typeface="+mn-ea"/>
                          <a:cs typeface="+mn-cs"/>
                        </a:rPr>
                        <a:t>块或更多千兆</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68568" marR="68568" marT="0" marB="0" anchor="ctr"/>
                </a:tc>
              </a:tr>
              <a:tr h="106045">
                <a:tc vMerge="1">
                  <a:txBody>
                    <a:bodyPr/>
                    <a:lstStyle/>
                    <a:p>
                      <a:pPr marL="0" marR="0" algn="ctr">
                        <a:lnSpc>
                          <a:spcPct val="150000"/>
                        </a:lnSpc>
                        <a:spcBef>
                          <a:spcPts val="600"/>
                        </a:spcBef>
                        <a:spcAft>
                          <a:spcPts val="600"/>
                        </a:spcAft>
                      </a:pPr>
                      <a:endParaRPr lang="en-US" sz="800" kern="100" dirty="0">
                        <a:effectLst/>
                        <a:latin typeface="Times New Roman"/>
                        <a:ea typeface="宋体"/>
                      </a:endParaRPr>
                    </a:p>
                  </a:txBody>
                  <a:tcPr marL="68580" marR="68580"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VDI+PVS+XA</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r>
                        <a:rPr lang="en-US" altLang="zh-CN" sz="800" kern="100" spc="10" dirty="0" smtClean="0">
                          <a:solidFill>
                            <a:schemeClr val="dk1"/>
                          </a:solidFill>
                          <a:effectLst/>
                          <a:latin typeface="+mn-lt"/>
                          <a:ea typeface="+mn-ea"/>
                          <a:cs typeface="+mn-cs"/>
                        </a:rPr>
                        <a:t>4</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smtClean="0">
                          <a:solidFill>
                            <a:schemeClr val="dk1"/>
                          </a:solidFill>
                          <a:effectLst/>
                          <a:latin typeface="+mn-lt"/>
                          <a:ea typeface="+mn-ea"/>
                          <a:cs typeface="+mn-cs"/>
                        </a:rPr>
                        <a:t>24GB</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4</a:t>
                      </a:r>
                      <a:r>
                        <a:rPr lang="zh-CN" sz="800" kern="100" spc="10" dirty="0">
                          <a:solidFill>
                            <a:schemeClr val="dk1"/>
                          </a:solidFill>
                          <a:effectLst/>
                          <a:latin typeface="+mn-lt"/>
                          <a:ea typeface="+mn-ea"/>
                          <a:cs typeface="+mn-cs"/>
                        </a:rPr>
                        <a:t>块或更多千兆</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68568" marR="68568" marT="0" marB="0" anchor="ctr"/>
                </a:tc>
              </a:tr>
              <a:tr h="106045">
                <a:tc vMerge="1">
                  <a:txBody>
                    <a:bodyPr/>
                    <a:lstStyle/>
                    <a:p>
                      <a:pPr marL="0" marR="0" algn="ctr">
                        <a:lnSpc>
                          <a:spcPct val="150000"/>
                        </a:lnSpc>
                        <a:spcBef>
                          <a:spcPts val="600"/>
                        </a:spcBef>
                        <a:spcAft>
                          <a:spcPts val="600"/>
                        </a:spcAft>
                      </a:pPr>
                      <a:endParaRPr lang="en-US" sz="800" kern="100" dirty="0">
                        <a:effectLst/>
                        <a:latin typeface="Times New Roman"/>
                        <a:ea typeface="宋体"/>
                      </a:endParaRPr>
                    </a:p>
                  </a:txBody>
                  <a:tcPr marL="68580" marR="68580"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建议</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r>
                        <a:rPr lang="en-US" altLang="zh-CN" sz="800" kern="100" spc="10" dirty="0" smtClean="0">
                          <a:solidFill>
                            <a:schemeClr val="dk1"/>
                          </a:solidFill>
                          <a:effectLst/>
                          <a:latin typeface="+mn-lt"/>
                          <a:ea typeface="+mn-ea"/>
                          <a:cs typeface="+mn-cs"/>
                        </a:rPr>
                        <a:t>4</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32GB</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a:solidFill>
                            <a:schemeClr val="dk1"/>
                          </a:solidFill>
                          <a:effectLst/>
                          <a:latin typeface="+mn-lt"/>
                          <a:ea typeface="+mn-ea"/>
                          <a:cs typeface="+mn-cs"/>
                        </a:rPr>
                        <a:t>4</a:t>
                      </a:r>
                      <a:r>
                        <a:rPr lang="zh-CN" sz="800" kern="100" spc="10" dirty="0">
                          <a:solidFill>
                            <a:schemeClr val="dk1"/>
                          </a:solidFill>
                          <a:effectLst/>
                          <a:latin typeface="+mn-lt"/>
                          <a:ea typeface="+mn-ea"/>
                          <a:cs typeface="+mn-cs"/>
                        </a:rPr>
                        <a:t>块或更多千兆</a:t>
                      </a: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2</a:t>
                      </a:r>
                      <a:endParaRPr lang="en-US" sz="800" kern="100" spc="10" dirty="0">
                        <a:solidFill>
                          <a:schemeClr val="dk1"/>
                        </a:solidFill>
                        <a:effectLst/>
                        <a:latin typeface="+mn-lt"/>
                        <a:ea typeface="+mn-ea"/>
                        <a:cs typeface="+mn-cs"/>
                      </a:endParaRPr>
                    </a:p>
                  </a:txBody>
                  <a:tcPr marL="68568" marR="68568" marT="0" marB="0" anchor="ctr"/>
                </a:tc>
              </a:tr>
              <a:tr h="0">
                <a:tc rowSpan="3">
                  <a:txBody>
                    <a:bodyPr/>
                    <a:lstStyle/>
                    <a:p>
                      <a:pPr marL="0" marR="0" algn="ctr">
                        <a:lnSpc>
                          <a:spcPct val="150000"/>
                        </a:lnSpc>
                        <a:spcBef>
                          <a:spcPts val="600"/>
                        </a:spcBef>
                        <a:spcAft>
                          <a:spcPts val="600"/>
                        </a:spcAft>
                      </a:pPr>
                      <a:r>
                        <a:rPr lang="zh-CN" altLang="en-US" sz="800" kern="100" dirty="0" smtClean="0">
                          <a:effectLst/>
                          <a:latin typeface="Times New Roman"/>
                          <a:ea typeface="宋体"/>
                        </a:rPr>
                        <a:t>存储</a:t>
                      </a:r>
                      <a:endParaRPr lang="en-US" sz="800" kern="100" dirty="0">
                        <a:effectLst/>
                        <a:latin typeface="Times New Roman"/>
                        <a:ea typeface="宋体"/>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单一</a:t>
                      </a:r>
                      <a:r>
                        <a:rPr lang="en-US" altLang="zh-CN" sz="800" kern="100" spc="10" dirty="0" smtClean="0">
                          <a:solidFill>
                            <a:schemeClr val="dk1"/>
                          </a:solidFill>
                          <a:effectLst/>
                          <a:latin typeface="+mn-lt"/>
                          <a:ea typeface="+mn-ea"/>
                          <a:cs typeface="+mn-cs"/>
                        </a:rPr>
                        <a:t>VDI</a:t>
                      </a:r>
                      <a:r>
                        <a:rPr lang="zh-CN" altLang="en-US" sz="800" kern="100" spc="10" dirty="0" smtClean="0">
                          <a:solidFill>
                            <a:schemeClr val="dk1"/>
                          </a:solidFill>
                          <a:effectLst/>
                          <a:latin typeface="+mn-lt"/>
                          <a:ea typeface="+mn-ea"/>
                          <a:cs typeface="+mn-cs"/>
                        </a:rPr>
                        <a:t>场景</a:t>
                      </a:r>
                      <a:endParaRPr lang="en-US" sz="800" kern="100" spc="10" dirty="0">
                        <a:solidFill>
                          <a:schemeClr val="dk1"/>
                        </a:solidFill>
                        <a:effectLst/>
                        <a:latin typeface="+mn-lt"/>
                        <a:ea typeface="+mn-ea"/>
                        <a:cs typeface="+mn-cs"/>
                      </a:endParaRPr>
                    </a:p>
                  </a:txBody>
                  <a:tcPr marL="68568" marR="68568" marT="0" marB="0" anchor="ctr"/>
                </a:tc>
                <a:tc gridSpan="3">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NAS</a:t>
                      </a: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400GB</a:t>
                      </a:r>
                      <a:endParaRPr lang="en-US" sz="800" kern="100" spc="10" dirty="0">
                        <a:solidFill>
                          <a:schemeClr val="dk1"/>
                        </a:solidFill>
                        <a:effectLst/>
                        <a:latin typeface="+mn-lt"/>
                        <a:ea typeface="+mn-ea"/>
                        <a:cs typeface="+mn-cs"/>
                      </a:endParaRPr>
                    </a:p>
                  </a:txBody>
                  <a:tcPr marL="68568" marR="68568" marT="0" marB="0" anchor="ctr"/>
                </a:tc>
              </a:tr>
              <a:tr h="0">
                <a:tc vMerge="1">
                  <a:txBody>
                    <a:bodyPr/>
                    <a:lstStyle/>
                    <a:p>
                      <a:pPr marL="0" marR="0" algn="ctr">
                        <a:lnSpc>
                          <a:spcPct val="150000"/>
                        </a:lnSpc>
                        <a:spcBef>
                          <a:spcPts val="600"/>
                        </a:spcBef>
                        <a:spcAft>
                          <a:spcPts val="600"/>
                        </a:spcAft>
                      </a:pPr>
                      <a:endParaRPr lang="en-US" sz="800" kern="100" dirty="0">
                        <a:effectLst/>
                        <a:latin typeface="Times New Roman"/>
                        <a:ea typeface="宋体"/>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altLang="zh-CN" sz="800" kern="100" spc="10" dirty="0" smtClean="0">
                          <a:solidFill>
                            <a:schemeClr val="dk1"/>
                          </a:solidFill>
                          <a:effectLst/>
                          <a:latin typeface="+mn-lt"/>
                          <a:ea typeface="+mn-ea"/>
                          <a:cs typeface="+mn-cs"/>
                        </a:rPr>
                        <a:t>VDI+PVS+XA</a:t>
                      </a:r>
                      <a:endParaRPr lang="en-US" sz="800" kern="100" spc="10" dirty="0">
                        <a:solidFill>
                          <a:schemeClr val="dk1"/>
                        </a:solidFill>
                        <a:effectLst/>
                        <a:latin typeface="+mn-lt"/>
                        <a:ea typeface="+mn-ea"/>
                        <a:cs typeface="+mn-cs"/>
                      </a:endParaRPr>
                    </a:p>
                  </a:txBody>
                  <a:tcPr marL="68568" marR="68568" marT="0" marB="0" anchor="ctr"/>
                </a:tc>
                <a:tc gridSpan="3">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NAS</a:t>
                      </a: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700GB</a:t>
                      </a:r>
                      <a:endParaRPr lang="en-US" sz="800" kern="100" spc="10" dirty="0">
                        <a:solidFill>
                          <a:schemeClr val="dk1"/>
                        </a:solidFill>
                        <a:effectLst/>
                        <a:latin typeface="+mn-lt"/>
                        <a:ea typeface="+mn-ea"/>
                        <a:cs typeface="+mn-cs"/>
                      </a:endParaRPr>
                    </a:p>
                  </a:txBody>
                  <a:tcPr marL="68568" marR="68568" marT="0" marB="0" anchor="ctr"/>
                </a:tc>
              </a:tr>
              <a:tr h="0">
                <a:tc vMerge="1">
                  <a:txBody>
                    <a:bodyPr/>
                    <a:lstStyle/>
                    <a:p>
                      <a:pPr marL="0" marR="0" algn="ctr">
                        <a:lnSpc>
                          <a:spcPct val="150000"/>
                        </a:lnSpc>
                        <a:spcBef>
                          <a:spcPts val="600"/>
                        </a:spcBef>
                        <a:spcAft>
                          <a:spcPts val="600"/>
                        </a:spcAft>
                      </a:pPr>
                      <a:endParaRPr lang="en-US" sz="800" kern="100" dirty="0">
                        <a:effectLst/>
                        <a:latin typeface="Times New Roman"/>
                        <a:ea typeface="宋体"/>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zh-CN" altLang="en-US" sz="800" kern="100" spc="10" dirty="0" smtClean="0">
                          <a:solidFill>
                            <a:schemeClr val="dk1"/>
                          </a:solidFill>
                          <a:effectLst/>
                          <a:latin typeface="+mn-lt"/>
                          <a:ea typeface="+mn-ea"/>
                          <a:cs typeface="+mn-cs"/>
                        </a:rPr>
                        <a:t>建议</a:t>
                      </a:r>
                      <a:endParaRPr lang="en-US" sz="800" kern="100" spc="10" dirty="0">
                        <a:solidFill>
                          <a:schemeClr val="dk1"/>
                        </a:solidFill>
                        <a:effectLst/>
                        <a:latin typeface="+mn-lt"/>
                        <a:ea typeface="+mn-ea"/>
                        <a:cs typeface="+mn-cs"/>
                      </a:endParaRPr>
                    </a:p>
                  </a:txBody>
                  <a:tcPr marL="68568" marR="68568" marT="0" marB="0" anchor="ctr"/>
                </a:tc>
                <a:tc gridSpan="3">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NAS</a:t>
                      </a: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hMerge="1">
                  <a:txBody>
                    <a:bodyPr/>
                    <a:lstStyle/>
                    <a:p>
                      <a:pPr marL="0" marR="0" algn="ctr" defTabSz="914172" rtl="0" eaLnBrk="1" latinLnBrk="0" hangingPunct="1">
                        <a:lnSpc>
                          <a:spcPct val="150000"/>
                        </a:lnSpc>
                        <a:spcBef>
                          <a:spcPts val="600"/>
                        </a:spcBef>
                        <a:spcAft>
                          <a:spcPts val="600"/>
                        </a:spcAft>
                      </a:pPr>
                      <a:endParaRPr lang="en-US" sz="800" kern="100" spc="10" dirty="0">
                        <a:solidFill>
                          <a:schemeClr val="dk1"/>
                        </a:solidFill>
                        <a:effectLst/>
                        <a:latin typeface="+mn-lt"/>
                        <a:ea typeface="+mn-ea"/>
                        <a:cs typeface="+mn-cs"/>
                      </a:endParaRPr>
                    </a:p>
                  </a:txBody>
                  <a:tcPr marL="68568" marR="68568" marT="0" marB="0" anchor="ctr"/>
                </a:tc>
                <a:tc>
                  <a:txBody>
                    <a:bodyPr/>
                    <a:lstStyle/>
                    <a:p>
                      <a:pPr marL="0" marR="0" algn="ctr" defTabSz="914172" rtl="0" eaLnBrk="1" latinLnBrk="0" hangingPunct="1">
                        <a:lnSpc>
                          <a:spcPct val="150000"/>
                        </a:lnSpc>
                        <a:spcBef>
                          <a:spcPts val="600"/>
                        </a:spcBef>
                        <a:spcAft>
                          <a:spcPts val="600"/>
                        </a:spcAft>
                      </a:pPr>
                      <a:r>
                        <a:rPr lang="en-US" sz="800" kern="100" spc="10" dirty="0" smtClean="0">
                          <a:solidFill>
                            <a:schemeClr val="dk1"/>
                          </a:solidFill>
                          <a:effectLst/>
                          <a:latin typeface="+mn-lt"/>
                          <a:ea typeface="+mn-ea"/>
                          <a:cs typeface="+mn-cs"/>
                        </a:rPr>
                        <a:t>1TB</a:t>
                      </a:r>
                      <a:endParaRPr lang="en-US" sz="800" kern="100" spc="10" dirty="0">
                        <a:solidFill>
                          <a:schemeClr val="dk1"/>
                        </a:solidFill>
                        <a:effectLst/>
                        <a:latin typeface="+mn-lt"/>
                        <a:ea typeface="+mn-ea"/>
                        <a:cs typeface="+mn-cs"/>
                      </a:endParaRPr>
                    </a:p>
                  </a:txBody>
                  <a:tcPr marL="68568" marR="68568" marT="0" marB="0" anchor="ctr"/>
                </a:tc>
              </a:tr>
            </a:tbl>
          </a:graphicData>
        </a:graphic>
      </p:graphicFrame>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zh-CN" altLang="en-US" smtClean="0">
                <a:ea typeface="宋体" pitchFamily="2" charset="-122"/>
              </a:rPr>
              <a:t>应用虚拟化发布软件需求</a:t>
            </a:r>
            <a:endParaRPr smtClean="0"/>
          </a:p>
        </p:txBody>
      </p:sp>
      <p:graphicFrame>
        <p:nvGraphicFramePr>
          <p:cNvPr id="7" name="Table 4"/>
          <p:cNvGraphicFramePr>
            <a:graphicFrameLocks noGrp="1"/>
          </p:cNvGraphicFramePr>
          <p:nvPr/>
        </p:nvGraphicFramePr>
        <p:xfrm>
          <a:off x="714375" y="914400"/>
          <a:ext cx="7786688" cy="1851660"/>
        </p:xfrm>
        <a:graphic>
          <a:graphicData uri="http://schemas.openxmlformats.org/drawingml/2006/table">
            <a:tbl>
              <a:tblPr/>
              <a:tblGrid>
                <a:gridCol w="2443163"/>
                <a:gridCol w="5343525"/>
              </a:tblGrid>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Citrix</a:t>
                      </a:r>
                      <a:r>
                        <a:rPr kumimoji="0" lang="zh-CN" altLang="en-US"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架构</a:t>
                      </a:r>
                      <a:r>
                        <a:rPr kumimoji="0" lang="zh-CN"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所需软件许可</a:t>
                      </a:r>
                      <a:endParaRPr kumimoji="0" lang="en-US" sz="900" b="1"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1" i="0" u="none" strike="noStrike" cap="none" normalizeH="0" baseline="0" smtClean="0">
                          <a:ln>
                            <a:noFill/>
                          </a:ln>
                          <a:solidFill>
                            <a:srgbClr val="FFFFFF"/>
                          </a:solidFill>
                          <a:effectLst/>
                          <a:latin typeface="Arial" pitchFamily="34" charset="0"/>
                          <a:ea typeface="宋体" pitchFamily="2" charset="-122"/>
                          <a:cs typeface="Arial" pitchFamily="34" charset="0"/>
                        </a:rPr>
                        <a:t>说明</a:t>
                      </a:r>
                      <a:endParaRPr kumimoji="0" lang="en-US" sz="900" b="1" i="0" u="none" strike="noStrike" cap="none" normalizeH="0" baseline="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smtClean="0">
                          <a:ln>
                            <a:noFill/>
                          </a:ln>
                          <a:solidFill>
                            <a:srgbClr val="3E4554"/>
                          </a:solidFill>
                          <a:effectLst/>
                          <a:latin typeface="Arial" pitchFamily="34" charset="0"/>
                          <a:cs typeface="Arial" pitchFamily="34" charset="0"/>
                        </a:rPr>
                        <a:t>Microsoft Windows Server </a:t>
                      </a:r>
                      <a:r>
                        <a:rPr kumimoji="0" lang="en-US" alt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Enterprise</a:t>
                      </a:r>
                      <a:endParaRPr kumimoji="0" lang="en-US" sz="900" b="0" i="0" u="none" strike="noStrike" cap="none" normalizeH="0" baseline="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Windows Server </a:t>
                      </a: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企业版操作系统许可，按照服务器数计算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smtClean="0">
                          <a:ln>
                            <a:noFill/>
                          </a:ln>
                          <a:solidFill>
                            <a:srgbClr val="3E4554"/>
                          </a:solidFill>
                          <a:effectLst/>
                          <a:latin typeface="Arial" pitchFamily="34" charset="0"/>
                          <a:cs typeface="Arial" pitchFamily="34" charset="0"/>
                        </a:rPr>
                        <a:t>Microsoft Windows Server CAL </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Windows Server </a:t>
                      </a: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客户端访问许可，按照用户</a:t>
                      </a:r>
                      <a:r>
                        <a:rPr kumimoji="0" lang="en-US" sz="900" b="0" i="0" u="none" strike="noStrike" cap="none" normalizeH="0" baseline="0" dirty="0" smtClean="0">
                          <a:ln>
                            <a:noFill/>
                          </a:ln>
                          <a:solidFill>
                            <a:srgbClr val="3E4554"/>
                          </a:solidFill>
                          <a:effectLst/>
                          <a:latin typeface="Arial" pitchFamily="34" charset="0"/>
                          <a:cs typeface="Arial" pitchFamily="34" charset="0"/>
                        </a:rPr>
                        <a:t>/</a:t>
                      </a: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设备数计算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smtClean="0">
                          <a:ln>
                            <a:noFill/>
                          </a:ln>
                          <a:solidFill>
                            <a:srgbClr val="3E4554"/>
                          </a:solidFill>
                          <a:effectLst/>
                          <a:latin typeface="Arial" pitchFamily="34" charset="0"/>
                          <a:cs typeface="Arial" pitchFamily="34" charset="0"/>
                        </a:rPr>
                        <a:t>Microsoft Windows </a:t>
                      </a:r>
                      <a:r>
                        <a:rPr kumimoji="0" lang="en-US" alt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RDS</a:t>
                      </a:r>
                      <a:r>
                        <a:rPr kumimoji="0" lang="zh-CN" altLang="en-US" sz="900" b="0" i="0" u="none" strike="noStrike" cap="none" normalizeH="0" baseline="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CAL</a:t>
                      </a:r>
                      <a:endParaRPr kumimoji="0" lang="en-US" sz="900" b="0" i="0" u="none" strike="noStrike" cap="none" normalizeH="0" baseline="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smtClean="0">
                          <a:ln>
                            <a:noFill/>
                          </a:ln>
                          <a:solidFill>
                            <a:srgbClr val="3E4554"/>
                          </a:solidFill>
                          <a:effectLst/>
                          <a:latin typeface="Arial" pitchFamily="34" charset="0"/>
                          <a:cs typeface="Arial" pitchFamily="34" charset="0"/>
                        </a:rPr>
                        <a:t>Windows Server </a:t>
                      </a:r>
                      <a:r>
                        <a:rPr kumimoji="0" lang="zh-CN" altLang="en-US" sz="900" b="0" i="0" u="none" strike="noStrike" cap="none" normalizeH="0" baseline="0" smtClean="0">
                          <a:ln>
                            <a:noFill/>
                          </a:ln>
                          <a:solidFill>
                            <a:srgbClr val="3E4554"/>
                          </a:solidFill>
                          <a:effectLst/>
                          <a:latin typeface="Arial" pitchFamily="34" charset="0"/>
                          <a:ea typeface="宋体" pitchFamily="2" charset="-122"/>
                          <a:cs typeface="Arial" pitchFamily="34" charset="0"/>
                        </a:rPr>
                        <a:t>远程桌面</a:t>
                      </a:r>
                      <a:r>
                        <a:rPr kumimoji="0" 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服务客户端访问许可，按照用户</a:t>
                      </a:r>
                      <a:r>
                        <a:rPr kumimoji="0" lang="en-US" sz="900" b="0" i="0" u="none" strike="noStrike" cap="none" normalizeH="0" baseline="0" smtClean="0">
                          <a:ln>
                            <a:noFill/>
                          </a:ln>
                          <a:solidFill>
                            <a:srgbClr val="3E4554"/>
                          </a:solidFill>
                          <a:effectLst/>
                          <a:latin typeface="Arial" pitchFamily="34" charset="0"/>
                          <a:cs typeface="Arial" pitchFamily="34" charset="0"/>
                        </a:rPr>
                        <a:t>/</a:t>
                      </a:r>
                      <a:r>
                        <a:rPr kumimoji="0" 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设备数计算，需与微软激活，宽限期</a:t>
                      </a:r>
                      <a:r>
                        <a:rPr kumimoji="0" lang="en-US" sz="900" b="0" i="0" u="none" strike="noStrike" cap="none" normalizeH="0" baseline="0" smtClean="0">
                          <a:ln>
                            <a:noFill/>
                          </a:ln>
                          <a:solidFill>
                            <a:srgbClr val="3E4554"/>
                          </a:solidFill>
                          <a:effectLst/>
                          <a:latin typeface="Arial" pitchFamily="34" charset="0"/>
                          <a:cs typeface="Arial" pitchFamily="34" charset="0"/>
                        </a:rPr>
                        <a:t>120</a:t>
                      </a:r>
                      <a:r>
                        <a:rPr kumimoji="0" lang="zh-CN" sz="900" b="0" i="0" u="none" strike="noStrike" cap="none" normalizeH="0" baseline="0" smtClean="0">
                          <a:ln>
                            <a:noFill/>
                          </a:ln>
                          <a:solidFill>
                            <a:srgbClr val="3E4554"/>
                          </a:solidFill>
                          <a:effectLst/>
                          <a:latin typeface="Arial" pitchFamily="34" charset="0"/>
                          <a:ea typeface="宋体" pitchFamily="2" charset="-122"/>
                          <a:cs typeface="Arial" pitchFamily="34" charset="0"/>
                        </a:rPr>
                        <a:t>天</a:t>
                      </a:r>
                      <a:endParaRPr kumimoji="0" lang="en-US" sz="900" b="0" i="0" u="none" strike="noStrike" cap="none" normalizeH="0" baseline="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Microsoft</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Virtual</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Desktop</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Access</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Windows</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虚拟桌面访问许可，按照设备数计算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Microsoft</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SQL</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Server</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数据库许可，按照</a:t>
                      </a:r>
                      <a:r>
                        <a:rPr kumimoji="0" lang="en-US" sz="900" b="0" i="0" u="none" strike="noStrike" cap="none" normalizeH="0" baseline="0" dirty="0" smtClean="0">
                          <a:ln>
                            <a:noFill/>
                          </a:ln>
                          <a:solidFill>
                            <a:srgbClr val="3E4554"/>
                          </a:solidFill>
                          <a:effectLst/>
                          <a:latin typeface="Arial" pitchFamily="34" charset="0"/>
                          <a:cs typeface="Arial" pitchFamily="34" charset="0"/>
                        </a:rPr>
                        <a:t>CPU</a:t>
                      </a: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Citrix</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err="1" smtClean="0">
                          <a:ln>
                            <a:noFill/>
                          </a:ln>
                          <a:solidFill>
                            <a:srgbClr val="3E4554"/>
                          </a:solidFill>
                          <a:effectLst/>
                          <a:latin typeface="Arial" pitchFamily="34" charset="0"/>
                          <a:ea typeface="宋体" pitchFamily="2" charset="-122"/>
                          <a:cs typeface="Arial" pitchFamily="34" charset="0"/>
                        </a:rPr>
                        <a:t>XenServer</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虚拟化服务器许可，按照服务器数计算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Citrix </a:t>
                      </a:r>
                      <a:r>
                        <a:rPr kumimoji="0" lang="en-US" sz="900" b="0" i="0" u="none" strike="noStrike" cap="none" normalizeH="0" baseline="0" dirty="0" err="1" smtClean="0">
                          <a:ln>
                            <a:noFill/>
                          </a:ln>
                          <a:solidFill>
                            <a:srgbClr val="3E4554"/>
                          </a:solidFill>
                          <a:effectLst/>
                          <a:latin typeface="Arial" pitchFamily="34" charset="0"/>
                          <a:cs typeface="Arial" pitchFamily="34" charset="0"/>
                        </a:rPr>
                        <a:t>XenApp</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虚拟应用发布许可，按照并发用户数计算</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66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Citrix</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err="1" smtClean="0">
                          <a:ln>
                            <a:noFill/>
                          </a:ln>
                          <a:solidFill>
                            <a:srgbClr val="3E4554"/>
                          </a:solidFill>
                          <a:effectLst/>
                          <a:latin typeface="Arial" pitchFamily="34" charset="0"/>
                          <a:ea typeface="宋体" pitchFamily="2" charset="-122"/>
                          <a:cs typeface="Arial" pitchFamily="34" charset="0"/>
                        </a:rPr>
                        <a:t>XenDesktop</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defRPr/>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虚拟桌面发布许可，按照用户数计算，包含</a:t>
                      </a:r>
                      <a:r>
                        <a:rPr kumimoji="0" lang="en-US" altLang="zh-CN" sz="900" b="0" i="0" u="none" strike="noStrike" cap="none" normalizeH="0" baseline="0" dirty="0" err="1" smtClean="0">
                          <a:ln>
                            <a:noFill/>
                          </a:ln>
                          <a:solidFill>
                            <a:srgbClr val="3E4554"/>
                          </a:solidFill>
                          <a:effectLst/>
                          <a:latin typeface="Arial" pitchFamily="34" charset="0"/>
                          <a:ea typeface="宋体" pitchFamily="2" charset="-122"/>
                          <a:cs typeface="Arial" pitchFamily="34" charset="0"/>
                        </a:rPr>
                        <a:t>XenServer</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和</a:t>
                      </a:r>
                      <a:r>
                        <a:rPr kumimoji="0" lang="en-US" altLang="zh-CN" sz="900" b="0" i="0" u="none" strike="noStrike" cap="none" normalizeH="0" baseline="0" dirty="0" err="1" smtClean="0">
                          <a:ln>
                            <a:noFill/>
                          </a:ln>
                          <a:solidFill>
                            <a:srgbClr val="3E4554"/>
                          </a:solidFill>
                          <a:effectLst/>
                          <a:latin typeface="Arial" pitchFamily="34" charset="0"/>
                          <a:ea typeface="宋体" pitchFamily="2" charset="-122"/>
                          <a:cs typeface="Arial" pitchFamily="34" charset="0"/>
                        </a:rPr>
                        <a:t>XenApp</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bl>
          </a:graphicData>
        </a:graphic>
      </p:graphicFrame>
      <p:graphicFrame>
        <p:nvGraphicFramePr>
          <p:cNvPr id="8" name="Table 5"/>
          <p:cNvGraphicFramePr>
            <a:graphicFrameLocks noGrp="1"/>
          </p:cNvGraphicFramePr>
          <p:nvPr/>
        </p:nvGraphicFramePr>
        <p:xfrm>
          <a:off x="711200" y="2932113"/>
          <a:ext cx="7786688" cy="2058990"/>
        </p:xfrm>
        <a:graphic>
          <a:graphicData uri="http://schemas.openxmlformats.org/drawingml/2006/table">
            <a:tbl>
              <a:tblPr/>
              <a:tblGrid>
                <a:gridCol w="2443163"/>
                <a:gridCol w="5343525"/>
              </a:tblGrid>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Citrix</a:t>
                      </a:r>
                      <a:r>
                        <a:rPr kumimoji="0" lang="zh-CN" altLang="en-US"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架构</a:t>
                      </a:r>
                      <a:r>
                        <a:rPr kumimoji="0" lang="zh-CN"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所需软件安装介质</a:t>
                      </a:r>
                      <a:endParaRPr kumimoji="0" lang="en-US" sz="900" b="1"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说</a:t>
                      </a:r>
                      <a:r>
                        <a:rPr kumimoji="0" lang="zh-CN" sz="900" b="1" i="0" u="none" strike="noStrike" cap="none" normalizeH="0" baseline="0" dirty="0" smtClean="0">
                          <a:ln>
                            <a:noFill/>
                          </a:ln>
                          <a:solidFill>
                            <a:srgbClr val="FFFFFF"/>
                          </a:solidFill>
                          <a:effectLst/>
                          <a:latin typeface="Arial" pitchFamily="34" charset="0"/>
                          <a:ea typeface="宋体" pitchFamily="2" charset="-122"/>
                          <a:cs typeface="Arial" pitchFamily="34" charset="0"/>
                        </a:rPr>
                        <a:t>明</a:t>
                      </a:r>
                      <a:endParaRPr kumimoji="0" lang="en-US" sz="900" b="1"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Microsoft Windows Server 200</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8</a:t>
                      </a:r>
                      <a:r>
                        <a:rPr kumimoji="0" lang="zh-CN" altLang="en-US" sz="900" b="0" i="0" u="none" strike="noStrike" cap="none" normalizeH="0" baseline="0" dirty="0" smtClean="0">
                          <a:ln>
                            <a:noFill/>
                          </a:ln>
                          <a:solidFill>
                            <a:srgbClr val="3E4554"/>
                          </a:solidFill>
                          <a:effectLst/>
                          <a:latin typeface="Arial" pitchFamily="34" charset="0"/>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R2/2003</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Windows Server 200</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8</a:t>
                      </a:r>
                      <a:r>
                        <a:rPr kumimoji="0" lang="zh-CN" altLang="en-US" sz="900" b="0" i="0" u="none" strike="noStrike" cap="none" normalizeH="0" baseline="0" dirty="0" smtClean="0">
                          <a:ln>
                            <a:noFill/>
                          </a:ln>
                          <a:solidFill>
                            <a:srgbClr val="3E4554"/>
                          </a:solidFill>
                          <a:effectLst/>
                          <a:latin typeface="Arial" pitchFamily="34" charset="0"/>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R2/2003</a:t>
                      </a: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操作系统</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Microsoft SQL Server 2008</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/Express</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数据库</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SQL</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Server</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2008</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或</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Express</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版</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Microsoft</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Windows</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XP</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虚拟桌面操作系统</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Citrix</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err="1" smtClean="0">
                          <a:ln>
                            <a:noFill/>
                          </a:ln>
                          <a:solidFill>
                            <a:srgbClr val="3E4554"/>
                          </a:solidFill>
                          <a:effectLst/>
                          <a:latin typeface="Arial" pitchFamily="34" charset="0"/>
                          <a:ea typeface="宋体" pitchFamily="2" charset="-122"/>
                          <a:cs typeface="Arial" pitchFamily="34" charset="0"/>
                        </a:rPr>
                        <a:t>XenServer</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5.6</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SP2</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服务器</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虚拟化架构</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Citrix </a:t>
                      </a:r>
                      <a:r>
                        <a:rPr kumimoji="0" lang="en-US" sz="900" b="0" i="0" u="none" strike="noStrike" cap="none" normalizeH="0" baseline="0" dirty="0" err="1" smtClean="0">
                          <a:ln>
                            <a:noFill/>
                          </a:ln>
                          <a:solidFill>
                            <a:srgbClr val="3E4554"/>
                          </a:solidFill>
                          <a:effectLst/>
                          <a:latin typeface="Arial" pitchFamily="34" charset="0"/>
                          <a:cs typeface="Arial" pitchFamily="34" charset="0"/>
                        </a:rPr>
                        <a:t>Xen</a:t>
                      </a:r>
                      <a:r>
                        <a:rPr kumimoji="0" lang="en-US" altLang="zh-CN" sz="900" b="0" i="0" u="none" strike="noStrike" cap="none" normalizeH="0" baseline="0" dirty="0" err="1" smtClean="0">
                          <a:ln>
                            <a:noFill/>
                          </a:ln>
                          <a:solidFill>
                            <a:srgbClr val="3E4554"/>
                          </a:solidFill>
                          <a:effectLst/>
                          <a:latin typeface="Arial" pitchFamily="34" charset="0"/>
                          <a:cs typeface="Arial" pitchFamily="34" charset="0"/>
                        </a:rPr>
                        <a:t>Center</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虚拟服务器管理</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客户端</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Citrix </a:t>
                      </a:r>
                      <a:r>
                        <a:rPr kumimoji="0" lang="en-US" sz="900" b="0" i="0" u="none" strike="noStrike" cap="none" normalizeH="0" baseline="0" dirty="0" err="1" smtClean="0">
                          <a:ln>
                            <a:noFill/>
                          </a:ln>
                          <a:solidFill>
                            <a:srgbClr val="3E4554"/>
                          </a:solidFill>
                          <a:effectLst/>
                          <a:latin typeface="Arial" pitchFamily="34" charset="0"/>
                          <a:cs typeface="Arial" pitchFamily="34" charset="0"/>
                        </a:rPr>
                        <a:t>XenApp</a:t>
                      </a:r>
                      <a:r>
                        <a:rPr kumimoji="0" lang="en-US" sz="900" b="0" i="0" u="none" strike="noStrike" cap="none" normalizeH="0" baseline="0" dirty="0" smtClean="0">
                          <a:ln>
                            <a:noFill/>
                          </a:ln>
                          <a:solidFill>
                            <a:srgbClr val="3E4554"/>
                          </a:solidFill>
                          <a:effectLst/>
                          <a:latin typeface="Arial" pitchFamily="34" charset="0"/>
                          <a:cs typeface="Arial" pitchFamily="34" charset="0"/>
                        </a:rPr>
                        <a:t> 5/</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6.5</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应用发布</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Citrix </a:t>
                      </a:r>
                      <a:r>
                        <a:rPr kumimoji="0" lang="en-US" altLang="zh-CN" sz="900" b="0" i="0" u="none" strike="noStrike" cap="none" normalizeH="0" baseline="0" dirty="0" err="1" smtClean="0">
                          <a:ln>
                            <a:noFill/>
                          </a:ln>
                          <a:solidFill>
                            <a:srgbClr val="3E4554"/>
                          </a:solidFill>
                          <a:effectLst/>
                          <a:latin typeface="Arial" pitchFamily="34" charset="0"/>
                          <a:cs typeface="Arial" pitchFamily="34" charset="0"/>
                        </a:rPr>
                        <a:t>XenDesktop</a:t>
                      </a:r>
                      <a:r>
                        <a:rPr kumimoji="0" lang="en-US" altLang="zh-CN" sz="900" b="0" i="0" u="none" strike="noStrike" cap="none" normalizeH="0" baseline="0" dirty="0" smtClean="0">
                          <a:ln>
                            <a:noFill/>
                          </a:ln>
                          <a:solidFill>
                            <a:srgbClr val="3E4554"/>
                          </a:solidFill>
                          <a:effectLst/>
                          <a:latin typeface="Arial" pitchFamily="34" charset="0"/>
                          <a:cs typeface="Arial" pitchFamily="34" charset="0"/>
                        </a:rPr>
                        <a:t> 5.5</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defRPr/>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虚拟桌面发布控制器</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sz="900" b="0" i="0" u="none" strike="noStrike" cap="none" normalizeH="0" baseline="0" dirty="0" smtClean="0">
                          <a:ln>
                            <a:noFill/>
                          </a:ln>
                          <a:solidFill>
                            <a:srgbClr val="3E4554"/>
                          </a:solidFill>
                          <a:effectLst/>
                          <a:latin typeface="Arial" pitchFamily="34" charset="0"/>
                          <a:cs typeface="Arial" pitchFamily="34" charset="0"/>
                        </a:rPr>
                        <a:t>Citrix </a:t>
                      </a:r>
                      <a:r>
                        <a:rPr kumimoji="0" 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Provisioning Service 6.0</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流模式虚拟桌面景象管理</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CF2"/>
                    </a:solidFill>
                  </a:tcPr>
                </a:tc>
              </a:tr>
              <a:tr h="205899">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Citrix</a:t>
                      </a: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 </a:t>
                      </a:r>
                      <a:r>
                        <a:rPr kumimoji="0" lang="en-US" altLang="zh-CN"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Receiver</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0" i="0" u="none" strike="noStrike" cap="none" normalizeH="0" baseline="0" dirty="0" smtClean="0">
                          <a:ln>
                            <a:noFill/>
                          </a:ln>
                          <a:solidFill>
                            <a:srgbClr val="3E4554"/>
                          </a:solidFill>
                          <a:effectLst/>
                          <a:latin typeface="Arial" pitchFamily="34" charset="0"/>
                          <a:ea typeface="宋体" pitchFamily="2" charset="-122"/>
                          <a:cs typeface="Arial" pitchFamily="34" charset="0"/>
                        </a:rPr>
                        <a:t>应用接收客户端</a:t>
                      </a:r>
                      <a:endParaRPr kumimoji="0" lang="en-US" sz="900" b="0" i="0" u="none" strike="noStrike" cap="none" normalizeH="0" baseline="0" dirty="0" smtClean="0">
                        <a:ln>
                          <a:noFill/>
                        </a:ln>
                        <a:solidFill>
                          <a:srgbClr val="3E4554"/>
                        </a:solidFill>
                        <a:effectLst/>
                        <a:latin typeface="Arial" pitchFamily="34" charset="0"/>
                        <a:cs typeface="Arial"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6E4"/>
                    </a:solidFill>
                  </a:tcPr>
                </a:tc>
              </a:tr>
            </a:tbl>
          </a:graphicData>
        </a:graphic>
      </p:graphicFrame>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075" y="234950"/>
            <a:ext cx="5934075"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3"/>
          <p:cNvSpPr>
            <a:spLocks noGrp="1"/>
          </p:cNvSpPr>
          <p:nvPr>
            <p:ph idx="1"/>
          </p:nvPr>
        </p:nvSpPr>
        <p:spPr>
          <a:xfrm>
            <a:off x="285750" y="1181100"/>
            <a:ext cx="3709988" cy="3489325"/>
          </a:xfrm>
        </p:spPr>
        <p:txBody>
          <a:bodyPr vert="horz" wrap="square" numCol="1" anchor="t" anchorCtr="0" compatLnSpc="1">
            <a:prstTxWarp prst="textNoShape">
              <a:avLst/>
            </a:prstTxWarp>
          </a:bodyPr>
          <a:lstStyle/>
          <a:p>
            <a:pPr>
              <a:spcAft>
                <a:spcPct val="0"/>
              </a:spcAft>
              <a:buClr>
                <a:srgbClr val="7F7F7F"/>
              </a:buClr>
              <a:buFontTx/>
              <a:buChar char="•"/>
              <a:defRPr/>
            </a:pPr>
            <a:r>
              <a:rPr lang="zh-CN" altLang="en-US" sz="1800" smtClean="0">
                <a:ea typeface="宋体" pitchFamily="2" charset="-122"/>
              </a:rPr>
              <a:t>用户接入</a:t>
            </a:r>
            <a:r>
              <a:rPr altLang="zh-CN" sz="1800" smtClean="0">
                <a:ea typeface="宋体" pitchFamily="2" charset="-122"/>
              </a:rPr>
              <a:t>Citrix</a:t>
            </a:r>
            <a:r>
              <a:rPr lang="zh-CN" altLang="en-US" sz="1800" smtClean="0">
                <a:ea typeface="宋体" pitchFamily="2" charset="-122"/>
              </a:rPr>
              <a:t>测试区需开通</a:t>
            </a:r>
            <a:r>
              <a:rPr altLang="zh-CN" sz="1800" smtClean="0">
                <a:ea typeface="宋体" pitchFamily="2" charset="-122"/>
              </a:rPr>
              <a:t>80</a:t>
            </a:r>
            <a:r>
              <a:rPr lang="zh-CN" altLang="en-US" sz="1800" smtClean="0">
                <a:ea typeface="宋体" pitchFamily="2" charset="-122"/>
              </a:rPr>
              <a:t>、</a:t>
            </a:r>
            <a:r>
              <a:rPr altLang="zh-CN" sz="1800" smtClean="0">
                <a:ea typeface="宋体" pitchFamily="2" charset="-122"/>
              </a:rPr>
              <a:t>1494</a:t>
            </a:r>
            <a:r>
              <a:rPr lang="zh-CN" altLang="en-US" sz="1800" smtClean="0">
                <a:ea typeface="宋体" pitchFamily="2" charset="-122"/>
              </a:rPr>
              <a:t>、</a:t>
            </a:r>
            <a:r>
              <a:rPr altLang="zh-CN" sz="1800" smtClean="0">
                <a:ea typeface="宋体" pitchFamily="2" charset="-122"/>
              </a:rPr>
              <a:t>2598</a:t>
            </a:r>
            <a:r>
              <a:rPr lang="zh-CN" altLang="en-US" sz="1800" smtClean="0">
                <a:ea typeface="宋体" pitchFamily="2" charset="-122"/>
              </a:rPr>
              <a:t>网络访问端口</a:t>
            </a:r>
            <a:endParaRPr altLang="zh-CN" sz="1800" smtClean="0">
              <a:ea typeface="宋体" pitchFamily="2" charset="-122"/>
            </a:endParaRPr>
          </a:p>
          <a:p>
            <a:pPr>
              <a:spcAft>
                <a:spcPct val="0"/>
              </a:spcAft>
              <a:buClr>
                <a:srgbClr val="7F7F7F"/>
              </a:buClr>
              <a:buFontTx/>
              <a:buChar char="•"/>
              <a:defRPr/>
            </a:pPr>
            <a:r>
              <a:rPr altLang="zh-CN" sz="1800" smtClean="0">
                <a:ea typeface="宋体" pitchFamily="2" charset="-122"/>
              </a:rPr>
              <a:t>Citrix</a:t>
            </a:r>
            <a:r>
              <a:rPr lang="zh-CN" altLang="en-US" sz="1800" smtClean="0">
                <a:ea typeface="宋体" pitchFamily="2" charset="-122"/>
              </a:rPr>
              <a:t>测试区访问</a:t>
            </a:r>
            <a:r>
              <a:rPr altLang="zh-CN" sz="1800" smtClean="0">
                <a:ea typeface="宋体" pitchFamily="2" charset="-122"/>
              </a:rPr>
              <a:t>AD</a:t>
            </a:r>
            <a:r>
              <a:rPr lang="zh-CN" altLang="en-US" sz="1800" smtClean="0">
                <a:ea typeface="宋体" pitchFamily="2" charset="-122"/>
              </a:rPr>
              <a:t>域开通相应网络访问端口</a:t>
            </a:r>
            <a:endParaRPr altLang="zh-CN" sz="1800" smtClean="0">
              <a:ea typeface="宋体" pitchFamily="2" charset="-122"/>
            </a:endParaRPr>
          </a:p>
          <a:p>
            <a:pPr>
              <a:spcAft>
                <a:spcPct val="0"/>
              </a:spcAft>
              <a:buClr>
                <a:srgbClr val="7F7F7F"/>
              </a:buClr>
              <a:buFontTx/>
              <a:buChar char="•"/>
              <a:defRPr/>
            </a:pPr>
            <a:endParaRPr altLang="zh-CN" sz="1800" smtClean="0">
              <a:ea typeface="宋体" pitchFamily="2" charset="-122"/>
            </a:endParaRPr>
          </a:p>
          <a:p>
            <a:pPr>
              <a:spcAft>
                <a:spcPct val="0"/>
              </a:spcAft>
              <a:buClr>
                <a:srgbClr val="7F7F7F"/>
              </a:buClr>
              <a:buFontTx/>
              <a:buChar char="•"/>
              <a:defRPr/>
            </a:pPr>
            <a:endParaRPr altLang="zh-CN" sz="1800" smtClean="0">
              <a:ea typeface="宋体" pitchFamily="2" charset="-122"/>
            </a:endParaRPr>
          </a:p>
          <a:p>
            <a:pPr>
              <a:spcAft>
                <a:spcPct val="0"/>
              </a:spcAft>
              <a:buClr>
                <a:srgbClr val="7F7F7F"/>
              </a:buClr>
              <a:buFontTx/>
              <a:buChar char="•"/>
              <a:defRPr/>
            </a:pPr>
            <a:r>
              <a:rPr altLang="zh-CN" sz="1800" smtClean="0">
                <a:ea typeface="宋体" pitchFamily="2" charset="-122"/>
              </a:rPr>
              <a:t>Citrix</a:t>
            </a:r>
            <a:r>
              <a:rPr lang="zh-CN" altLang="en-US" sz="1800" smtClean="0">
                <a:ea typeface="宋体" pitchFamily="2" charset="-122"/>
              </a:rPr>
              <a:t>测试区其他内部网络访问需求如图所示</a:t>
            </a:r>
            <a:endParaRPr sz="1800" smtClean="0"/>
          </a:p>
        </p:txBody>
      </p:sp>
      <p:sp>
        <p:nvSpPr>
          <p:cNvPr id="26628" name="Title 1"/>
          <p:cNvSpPr>
            <a:spLocks noGrp="1"/>
          </p:cNvSpPr>
          <p:nvPr>
            <p:ph type="title"/>
          </p:nvPr>
        </p:nvSpPr>
        <p:spPr>
          <a:xfrm>
            <a:off x="285750" y="463550"/>
            <a:ext cx="8534400" cy="381000"/>
          </a:xfrm>
        </p:spPr>
        <p:txBody>
          <a:bodyPr/>
          <a:lstStyle/>
          <a:p>
            <a:r>
              <a:rPr altLang="zh-CN" smtClean="0">
                <a:ea typeface="宋体" pitchFamily="2" charset="-122"/>
              </a:rPr>
              <a:t>Citrix</a:t>
            </a:r>
            <a:r>
              <a:rPr lang="zh-CN" altLang="en-US" smtClean="0">
                <a:ea typeface="宋体" pitchFamily="2" charset="-122"/>
              </a:rPr>
              <a:t> 网络需求</a:t>
            </a:r>
            <a:endParaRPr smtClean="0"/>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181100"/>
            <a:ext cx="8534400" cy="3489325"/>
          </a:xfrm>
        </p:spPr>
        <p:txBody>
          <a:bodyPr vert="horz" wrap="square" numCol="1" anchor="t" anchorCtr="0" compatLnSpc="1">
            <a:prstTxWarp prst="textNoShape">
              <a:avLst/>
            </a:prstTxWarp>
          </a:bodyPr>
          <a:lstStyle/>
          <a:p>
            <a:pPr>
              <a:spcAft>
                <a:spcPct val="0"/>
              </a:spcAft>
              <a:buClr>
                <a:srgbClr val="7F7F7F"/>
              </a:buClr>
              <a:buFontTx/>
              <a:buChar char="•"/>
              <a:defRPr/>
            </a:pPr>
            <a:r>
              <a:rPr altLang="zh-CN" sz="1800" smtClean="0">
                <a:ea typeface="宋体" pitchFamily="2" charset="-122"/>
              </a:rPr>
              <a:t>Citrix</a:t>
            </a:r>
            <a:r>
              <a:rPr lang="zh-CN" altLang="en-US" sz="1800" smtClean="0">
                <a:ea typeface="宋体" pitchFamily="2" charset="-122"/>
              </a:rPr>
              <a:t>测试区需针对下列应用的访问需求开通访问生产网的相应防火墙端口</a:t>
            </a:r>
            <a:endParaRPr sz="1800" smtClean="0"/>
          </a:p>
        </p:txBody>
      </p:sp>
      <p:sp>
        <p:nvSpPr>
          <p:cNvPr id="27651" name="标题 1"/>
          <p:cNvSpPr>
            <a:spLocks noGrp="1"/>
          </p:cNvSpPr>
          <p:nvPr>
            <p:ph type="title"/>
          </p:nvPr>
        </p:nvSpPr>
        <p:spPr>
          <a:xfrm>
            <a:off x="285750" y="463550"/>
            <a:ext cx="8534400" cy="381000"/>
          </a:xfrm>
        </p:spPr>
        <p:txBody>
          <a:bodyPr/>
          <a:lstStyle/>
          <a:p>
            <a:r>
              <a:rPr lang="zh-CN" altLang="en-US" smtClean="0">
                <a:ea typeface="宋体" pitchFamily="2" charset="-122"/>
              </a:rPr>
              <a:t>应用访问网络需求</a:t>
            </a:r>
          </a:p>
        </p:txBody>
      </p:sp>
      <p:graphicFrame>
        <p:nvGraphicFramePr>
          <p:cNvPr id="2" name="Table 1"/>
          <p:cNvGraphicFramePr>
            <a:graphicFrameLocks noGrp="1"/>
          </p:cNvGraphicFramePr>
          <p:nvPr/>
        </p:nvGraphicFramePr>
        <p:xfrm>
          <a:off x="395288" y="1563688"/>
          <a:ext cx="8353426" cy="2925761"/>
        </p:xfrm>
        <a:graphic>
          <a:graphicData uri="http://schemas.openxmlformats.org/drawingml/2006/table">
            <a:tbl>
              <a:tblPr firstRow="1" bandRow="1">
                <a:tableStyleId>{5C22544A-7EE6-4342-B048-85BDC9FD1C3A}</a:tableStyleId>
              </a:tblPr>
              <a:tblGrid>
                <a:gridCol w="720123"/>
                <a:gridCol w="1008172"/>
                <a:gridCol w="936160"/>
                <a:gridCol w="936160"/>
                <a:gridCol w="1224209"/>
                <a:gridCol w="1728295"/>
                <a:gridCol w="1008172"/>
                <a:gridCol w="792135"/>
              </a:tblGrid>
              <a:tr h="297170">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测试环境</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应用客户端需求</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B/S</a:t>
                      </a: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或</a:t>
                      </a:r>
                      <a:r>
                        <a:rPr kumimoji="0" lang="en-US" altLang="zh-CN"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C/S</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应用认证方式</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单点登录方式</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访问地址</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en-US" altLang="zh-CN"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IP</a:t>
                      </a: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地址</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r>
                        <a:rPr kumimoji="0" lang="zh-CN" altLang="en-US" sz="900" b="1" i="0" u="none" strike="noStrike" kern="1200" cap="none" normalizeH="0" baseline="0" dirty="0" smtClean="0">
                          <a:ln>
                            <a:noFill/>
                          </a:ln>
                          <a:solidFill>
                            <a:srgbClr val="FFFFFF"/>
                          </a:solidFill>
                          <a:effectLst/>
                          <a:latin typeface="Arial" pitchFamily="34" charset="0"/>
                          <a:ea typeface="宋体" pitchFamily="2" charset="-122"/>
                          <a:cs typeface="Arial" pitchFamily="34" charset="0"/>
                        </a:rPr>
                        <a:t>端口</a:t>
                      </a:r>
                      <a:endParaRPr kumimoji="0" lang="en-US" sz="900" b="1" i="0" u="none" strike="noStrike" kern="1200" cap="none" normalizeH="0" baseline="0" dirty="0">
                        <a:ln>
                          <a:noFill/>
                        </a:ln>
                        <a:solidFill>
                          <a:srgbClr val="FFFFFF"/>
                        </a:solidFill>
                        <a:effectLst/>
                        <a:latin typeface="Arial" pitchFamily="34" charset="0"/>
                        <a:ea typeface="宋体" pitchFamily="2" charset="-122"/>
                        <a:cs typeface="Arial" pitchFamily="34" charset="0"/>
                      </a:endParaRPr>
                    </a:p>
                  </a:txBody>
                  <a:tcPr marL="91445" marR="91445" marT="45715" marB="45715"/>
                </a:tc>
              </a:tr>
              <a:tr h="708577">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defRPr/>
                      </a:pPr>
                      <a:endParaRPr kumimoji="0" lang="en-US" sz="900" b="0" i="0" u="none" strike="noStrike" kern="1200" cap="none" normalizeH="0" baseline="0" dirty="0" smtClean="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r>
              <a:tr h="502860">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r>
              <a:tr h="708577">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r>
              <a:tr h="708577">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c>
                  <a:txBody>
                    <a:bodyPr/>
                    <a:lstStyle/>
                    <a:p>
                      <a:pPr marL="0" marR="0" lvl="0" indent="0" algn="ctr" defTabSz="912813" rtl="0" eaLnBrk="1" fontAlgn="base" latinLnBrk="0" hangingPunct="1">
                        <a:lnSpc>
                          <a:spcPct val="150000"/>
                        </a:lnSpc>
                        <a:spcBef>
                          <a:spcPts val="600"/>
                        </a:spcBef>
                        <a:spcAft>
                          <a:spcPct val="0"/>
                        </a:spcAft>
                        <a:buClrTx/>
                        <a:buSzTx/>
                        <a:buFontTx/>
                        <a:buNone/>
                        <a:tabLst/>
                      </a:pPr>
                      <a:endParaRPr kumimoji="0" lang="en-US" sz="900" b="0" i="0" u="none" strike="noStrike" kern="1200" cap="none" normalizeH="0" baseline="0" dirty="0">
                        <a:ln>
                          <a:noFill/>
                        </a:ln>
                        <a:solidFill>
                          <a:srgbClr val="3E4554"/>
                        </a:solidFill>
                        <a:effectLst/>
                        <a:latin typeface="Arial" pitchFamily="34" charset="0"/>
                        <a:ea typeface="宋体" pitchFamily="2" charset="-122"/>
                        <a:cs typeface="Arial" pitchFamily="34" charset="0"/>
                      </a:endParaRPr>
                    </a:p>
                  </a:txBody>
                  <a:tcPr marL="91445" marR="91445" marT="45715" marB="45715"/>
                </a:tc>
              </a:tr>
            </a:tbl>
          </a:graphicData>
        </a:graphic>
      </p:graphicFrame>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ctrTitle"/>
          </p:nvPr>
        </p:nvSpPr>
        <p:spPr>
          <a:xfrm>
            <a:off x="2055813" y="2951163"/>
            <a:ext cx="5011737" cy="542925"/>
          </a:xfrm>
        </p:spPr>
        <p:txBody>
          <a:bodyPr/>
          <a:lstStyle/>
          <a:p>
            <a:r>
              <a:rPr lang="zh-CN" altLang="en-US" smtClean="0">
                <a:ea typeface="宋体" pitchFamily="2" charset="-122"/>
              </a:rPr>
              <a:t>思杰解决方案简介</a:t>
            </a:r>
            <a:endParaRPr smtClean="0">
              <a:ea typeface="宋体" pitchFamily="2" charset="-122"/>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
          <p:cNvGrpSpPr>
            <a:grpSpLocks/>
          </p:cNvGrpSpPr>
          <p:nvPr/>
        </p:nvGrpSpPr>
        <p:grpSpPr bwMode="auto">
          <a:xfrm>
            <a:off x="3902075" y="4306888"/>
            <a:ext cx="4813300" cy="765175"/>
            <a:chOff x="1385" y="3312"/>
            <a:chExt cx="3032" cy="706"/>
          </a:xfrm>
        </p:grpSpPr>
        <p:sp>
          <p:nvSpPr>
            <p:cNvPr id="29734" name="AutoShape 11"/>
            <p:cNvSpPr>
              <a:spLocks noChangeArrowheads="1"/>
            </p:cNvSpPr>
            <p:nvPr/>
          </p:nvSpPr>
          <p:spPr bwMode="auto">
            <a:xfrm>
              <a:off x="1385" y="3312"/>
              <a:ext cx="3032" cy="706"/>
            </a:xfrm>
            <a:prstGeom prst="roundRect">
              <a:avLst>
                <a:gd name="adj" fmla="val 7435"/>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endParaRPr lang="en-GB" altLang="zh-CN">
                <a:latin typeface="宋体" pitchFamily="2" charset="-122"/>
              </a:endParaRPr>
            </a:p>
          </p:txBody>
        </p:sp>
        <p:sp>
          <p:nvSpPr>
            <p:cNvPr id="151564" name="Rectangle 12"/>
            <p:cNvSpPr>
              <a:spLocks noChangeArrowheads="1"/>
            </p:cNvSpPr>
            <p:nvPr/>
          </p:nvSpPr>
          <p:spPr bwMode="auto">
            <a:xfrm>
              <a:off x="1385" y="3343"/>
              <a:ext cx="3032" cy="340"/>
            </a:xfrm>
            <a:prstGeom prst="rect">
              <a:avLst/>
            </a:prstGeom>
            <a:gradFill rotWithShape="1">
              <a:gsLst>
                <a:gs pos="0">
                  <a:schemeClr val="bg1">
                    <a:gamma/>
                    <a:tint val="93725"/>
                    <a:invGamma/>
                    <a:alpha val="0"/>
                  </a:schemeClr>
                </a:gs>
                <a:gs pos="100000">
                  <a:schemeClr val="bg1">
                    <a:alpha val="14999"/>
                  </a:schemeClr>
                </a:gs>
              </a:gsLst>
              <a:lin ang="5400000" scaled="1"/>
            </a:gradFill>
            <a:ln w="9525">
              <a:noFill/>
              <a:miter lim="800000"/>
              <a:headEnd/>
              <a:tailEnd/>
            </a:ln>
            <a:effectLst/>
          </p:spPr>
          <p:txBody>
            <a:bodyPr wrap="none" anchor="ctr"/>
            <a:lstStyle/>
            <a:p>
              <a:pPr algn="ctr">
                <a:defRPr/>
              </a:pPr>
              <a:endParaRPr lang="en-AU" altLang="zh-CN" dirty="0">
                <a:latin typeface="宋体" pitchFamily="2" charset="-122"/>
              </a:endParaRPr>
            </a:p>
          </p:txBody>
        </p:sp>
      </p:grpSp>
      <p:sp>
        <p:nvSpPr>
          <p:cNvPr id="29699" name="Line 2"/>
          <p:cNvSpPr>
            <a:spLocks noChangeShapeType="1"/>
          </p:cNvSpPr>
          <p:nvPr/>
        </p:nvSpPr>
        <p:spPr bwMode="auto">
          <a:xfrm flipV="1">
            <a:off x="3143250" y="3644900"/>
            <a:ext cx="2211388" cy="428625"/>
          </a:xfrm>
          <a:prstGeom prst="line">
            <a:avLst/>
          </a:prstGeom>
          <a:noFill/>
          <a:ln w="63500">
            <a:solidFill>
              <a:schemeClr val="tx1"/>
            </a:solidFill>
            <a:prstDash val="sysDot"/>
            <a:round/>
            <a:headEnd/>
            <a:tailEnd/>
          </a:ln>
          <a:extLst>
            <a:ext uri="{909E8E84-426E-40DD-AFC4-6F175D3DCCD1}">
              <a14:hiddenFill xmlns:a14="http://schemas.microsoft.com/office/drawing/2010/main">
                <a:noFill/>
              </a14:hiddenFill>
            </a:ext>
          </a:extLst>
        </p:spPr>
        <p:txBody>
          <a:bodyPr lIns="68589" tIns="34295" rIns="68589" bIns="34295"/>
          <a:lstStyle/>
          <a:p>
            <a:endParaRPr lang="en-US"/>
          </a:p>
        </p:txBody>
      </p:sp>
      <p:pic>
        <p:nvPicPr>
          <p:cNvPr id="29700" name="Picture 3" descr="virt-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2838" y="2813050"/>
            <a:ext cx="4953000"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403783" name="Text Box 5"/>
          <p:cNvSpPr txBox="1">
            <a:spLocks noChangeArrowheads="1"/>
          </p:cNvSpPr>
          <p:nvPr/>
        </p:nvSpPr>
        <p:spPr bwMode="auto">
          <a:xfrm>
            <a:off x="4027488" y="4357688"/>
            <a:ext cx="44926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a:solidFill>
                  <a:schemeClr val="bg1"/>
                </a:solidFill>
                <a:latin typeface="宋体" pitchFamily="2" charset="-122"/>
              </a:rPr>
              <a:t>所有指定应用全部集中在数据中心</a:t>
            </a:r>
          </a:p>
          <a:p>
            <a:pPr algn="ctr"/>
            <a:r>
              <a:rPr lang="zh-CN" altLang="en-US">
                <a:solidFill>
                  <a:schemeClr val="bg1"/>
                </a:solidFill>
                <a:latin typeface="宋体" pitchFamily="2" charset="-122"/>
              </a:rPr>
              <a:t>简便安装、管理、支持</a:t>
            </a:r>
          </a:p>
          <a:p>
            <a:pPr algn="ctr"/>
            <a:r>
              <a:rPr lang="zh-CN" altLang="en-US">
                <a:solidFill>
                  <a:schemeClr val="bg1"/>
                </a:solidFill>
                <a:latin typeface="宋体" pitchFamily="2" charset="-122"/>
              </a:rPr>
              <a:t>到达终端的应用与数据从一开始就是被集中管理的</a:t>
            </a:r>
          </a:p>
        </p:txBody>
      </p:sp>
      <p:grpSp>
        <p:nvGrpSpPr>
          <p:cNvPr id="29702" name="Group 6"/>
          <p:cNvGrpSpPr>
            <a:grpSpLocks/>
          </p:cNvGrpSpPr>
          <p:nvPr/>
        </p:nvGrpSpPr>
        <p:grpSpPr bwMode="auto">
          <a:xfrm>
            <a:off x="4572000" y="3074988"/>
            <a:ext cx="2509838" cy="669925"/>
            <a:chOff x="2551" y="2305"/>
            <a:chExt cx="1581" cy="563"/>
          </a:xfrm>
        </p:grpSpPr>
        <p:sp>
          <p:nvSpPr>
            <p:cNvPr id="29732" name="Line 7"/>
            <p:cNvSpPr>
              <a:spLocks noChangeShapeType="1"/>
            </p:cNvSpPr>
            <p:nvPr/>
          </p:nvSpPr>
          <p:spPr bwMode="gray">
            <a:xfrm>
              <a:off x="2551" y="2305"/>
              <a:ext cx="1580" cy="46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en-US"/>
            </a:p>
          </p:txBody>
        </p:sp>
        <p:sp>
          <p:nvSpPr>
            <p:cNvPr id="29733" name="Line 8"/>
            <p:cNvSpPr>
              <a:spLocks noChangeShapeType="1"/>
            </p:cNvSpPr>
            <p:nvPr/>
          </p:nvSpPr>
          <p:spPr bwMode="gray">
            <a:xfrm>
              <a:off x="4132" y="2774"/>
              <a:ext cx="0" cy="9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spAutoFit/>
            </a:bodyPr>
            <a:lstStyle/>
            <a:p>
              <a:endParaRPr lang="en-US"/>
            </a:p>
          </p:txBody>
        </p:sp>
      </p:grpSp>
      <p:sp>
        <p:nvSpPr>
          <p:cNvPr id="39" name="Text Placeholder 38"/>
          <p:cNvSpPr>
            <a:spLocks noGrp="1"/>
          </p:cNvSpPr>
          <p:nvPr>
            <p:ph type="body" sz="quarter" idx="10"/>
          </p:nvPr>
        </p:nvSpPr>
        <p:spPr>
          <a:xfrm>
            <a:off x="284163" y="819150"/>
            <a:ext cx="7250112" cy="336550"/>
          </a:xfrm>
        </p:spPr>
        <p:txBody>
          <a:bodyPr vert="horz" wrap="square" numCol="1" anchor="t" anchorCtr="0" compatLnSpc="1">
            <a:prstTxWarp prst="textNoShape">
              <a:avLst/>
            </a:prstTxWarp>
          </a:bodyPr>
          <a:lstStyle/>
          <a:p>
            <a:pPr marL="0" indent="0">
              <a:defRPr/>
            </a:pPr>
            <a:r>
              <a:rPr lang="zh-CN" altLang="en-US" sz="1800">
                <a:latin typeface="宋体" pitchFamily="2" charset="-122"/>
                <a:ea typeface="宋体" pitchFamily="2" charset="-122"/>
              </a:rPr>
              <a:t> 集中式“交付”：安全、便捷、节能、随需而动</a:t>
            </a:r>
            <a:endParaRPr sz="1800">
              <a:latin typeface="宋体" pitchFamily="2" charset="-122"/>
              <a:ea typeface="宋体" pitchFamily="2" charset="-122"/>
            </a:endParaRPr>
          </a:p>
        </p:txBody>
      </p:sp>
      <p:sp>
        <p:nvSpPr>
          <p:cNvPr id="29704" name="Rectangle 9"/>
          <p:cNvSpPr>
            <a:spLocks noGrp="1" noChangeArrowheads="1"/>
          </p:cNvSpPr>
          <p:nvPr>
            <p:ph type="title"/>
          </p:nvPr>
        </p:nvSpPr>
        <p:spPr>
          <a:xfrm>
            <a:off x="285750" y="463550"/>
            <a:ext cx="8534400" cy="381000"/>
          </a:xfrm>
        </p:spPr>
        <p:txBody>
          <a:bodyPr/>
          <a:lstStyle/>
          <a:p>
            <a:pPr eaLnBrk="1" hangingPunct="1">
              <a:lnSpc>
                <a:spcPct val="105000"/>
              </a:lnSpc>
            </a:pPr>
            <a:r>
              <a:rPr lang="zh-CN" altLang="en-US" smtClean="0">
                <a:latin typeface="宋体" pitchFamily="2" charset="-122"/>
                <a:ea typeface="宋体" pitchFamily="2" charset="-122"/>
              </a:rPr>
              <a:t>虚拟化支撑新型业务体系架构</a:t>
            </a:r>
            <a:endParaRPr lang="zh-CN" altLang="en-US" sz="2700" smtClean="0">
              <a:latin typeface="宋体" pitchFamily="2" charset="-122"/>
              <a:ea typeface="宋体" pitchFamily="2" charset="-122"/>
            </a:endParaRPr>
          </a:p>
        </p:txBody>
      </p:sp>
      <p:sp>
        <p:nvSpPr>
          <p:cNvPr id="29705" name="Text Box 10"/>
          <p:cNvSpPr txBox="1">
            <a:spLocks noChangeArrowheads="1"/>
          </p:cNvSpPr>
          <p:nvPr/>
        </p:nvSpPr>
        <p:spPr bwMode="gray">
          <a:xfrm>
            <a:off x="7697788" y="3636963"/>
            <a:ext cx="1166812"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200">
                <a:latin typeface="宋体" pitchFamily="2" charset="-122"/>
              </a:rPr>
              <a:t>应用服务器</a:t>
            </a:r>
          </a:p>
        </p:txBody>
      </p:sp>
      <p:sp>
        <p:nvSpPr>
          <p:cNvPr id="29706" name="Text Box 11"/>
          <p:cNvSpPr txBox="1">
            <a:spLocks noChangeArrowheads="1"/>
          </p:cNvSpPr>
          <p:nvPr/>
        </p:nvSpPr>
        <p:spPr bwMode="gray">
          <a:xfrm>
            <a:off x="5886450" y="3848100"/>
            <a:ext cx="240665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200"/>
              <a:t>应用交付服务器环境</a:t>
            </a:r>
            <a:endParaRPr lang="en-US" altLang="zh-CN" sz="1200"/>
          </a:p>
          <a:p>
            <a:pPr algn="ctr"/>
            <a:r>
              <a:rPr lang="en-US" altLang="zh-CN" sz="1200"/>
              <a:t>XenApp, XenServer, XenDesktop</a:t>
            </a:r>
          </a:p>
        </p:txBody>
      </p:sp>
      <p:pic>
        <p:nvPicPr>
          <p:cNvPr id="29707" name="Picture 12" descr="appNetworkF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8050" y="2808288"/>
            <a:ext cx="62388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3" descr="appHTMLwe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2471738"/>
            <a:ext cx="623888"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9" name="Picture 14" descr="appGre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2640013"/>
            <a:ext cx="623888"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0" name="Picture 1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27800" y="2640013"/>
            <a:ext cx="622300"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1" name="Picture 16" descr="appDa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2225" y="2803525"/>
            <a:ext cx="623888" cy="60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712" name="Group 17"/>
          <p:cNvGrpSpPr>
            <a:grpSpLocks/>
          </p:cNvGrpSpPr>
          <p:nvPr/>
        </p:nvGrpSpPr>
        <p:grpSpPr bwMode="auto">
          <a:xfrm>
            <a:off x="6484938" y="1963738"/>
            <a:ext cx="417512" cy="752475"/>
            <a:chOff x="1494" y="971"/>
            <a:chExt cx="263" cy="1246"/>
          </a:xfrm>
        </p:grpSpPr>
        <p:sp>
          <p:nvSpPr>
            <p:cNvPr id="29730" name="Freeform 18"/>
            <p:cNvSpPr>
              <a:spLocks/>
            </p:cNvSpPr>
            <p:nvPr/>
          </p:nvSpPr>
          <p:spPr bwMode="gray">
            <a:xfrm flipH="1">
              <a:off x="1505" y="1348"/>
              <a:ext cx="252" cy="869"/>
            </a:xfrm>
            <a:custGeom>
              <a:avLst/>
              <a:gdLst>
                <a:gd name="T0" fmla="*/ 0 w 585"/>
                <a:gd name="T1" fmla="*/ 0 h 241"/>
                <a:gd name="T2" fmla="*/ 0 w 585"/>
                <a:gd name="T3" fmla="*/ 0 h 241"/>
                <a:gd name="T4" fmla="*/ 0 w 585"/>
                <a:gd name="T5" fmla="*/ 2147483647 h 241"/>
                <a:gd name="T6" fmla="*/ 0 60000 65536"/>
                <a:gd name="T7" fmla="*/ 0 60000 65536"/>
                <a:gd name="T8" fmla="*/ 0 60000 65536"/>
                <a:gd name="T9" fmla="*/ 0 w 585"/>
                <a:gd name="T10" fmla="*/ 0 h 241"/>
                <a:gd name="T11" fmla="*/ 585 w 585"/>
                <a:gd name="T12" fmla="*/ 241 h 241"/>
              </a:gdLst>
              <a:ahLst/>
              <a:cxnLst>
                <a:cxn ang="T6">
                  <a:pos x="T0" y="T1"/>
                </a:cxn>
                <a:cxn ang="T7">
                  <a:pos x="T2" y="T3"/>
                </a:cxn>
                <a:cxn ang="T8">
                  <a:pos x="T4" y="T5"/>
                </a:cxn>
              </a:cxnLst>
              <a:rect l="T9" t="T10" r="T11" b="T12"/>
              <a:pathLst>
                <a:path w="585" h="241">
                  <a:moveTo>
                    <a:pt x="585" y="0"/>
                  </a:moveTo>
                  <a:lnTo>
                    <a:pt x="0" y="0"/>
                  </a:lnTo>
                  <a:lnTo>
                    <a:pt x="0" y="241"/>
                  </a:lnTo>
                </a:path>
              </a:pathLst>
            </a:custGeom>
            <a:noFill/>
            <a:ln w="19050">
              <a:solidFill>
                <a:schemeClr val="tx1"/>
              </a:solidFill>
              <a:round/>
              <a:headEnd/>
              <a:tailEnd type="oval"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731" name="Line 19"/>
            <p:cNvSpPr>
              <a:spLocks noChangeShapeType="1"/>
            </p:cNvSpPr>
            <p:nvPr/>
          </p:nvSpPr>
          <p:spPr bwMode="gray">
            <a:xfrm flipV="1">
              <a:off x="1494" y="971"/>
              <a:ext cx="0" cy="784"/>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9713" name="Rectangle 20"/>
          <p:cNvSpPr>
            <a:spLocks noChangeArrowheads="1"/>
          </p:cNvSpPr>
          <p:nvPr/>
        </p:nvSpPr>
        <p:spPr bwMode="gray">
          <a:xfrm>
            <a:off x="4795838" y="1928813"/>
            <a:ext cx="17049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68589" tIns="34295" rIns="68589" bIns="34295">
            <a:spAutoFit/>
          </a:bodyPr>
          <a:lstStyle/>
          <a:p>
            <a:pPr algn="r">
              <a:lnSpc>
                <a:spcPct val="105000"/>
              </a:lnSpc>
            </a:pPr>
            <a:r>
              <a:rPr lang="zh-CN" altLang="en-US" sz="900">
                <a:latin typeface="宋体" pitchFamily="2" charset="-122"/>
              </a:rPr>
              <a:t>服务器端元件</a:t>
            </a:r>
          </a:p>
          <a:p>
            <a:pPr algn="r">
              <a:lnSpc>
                <a:spcPct val="105000"/>
              </a:lnSpc>
            </a:pPr>
            <a:r>
              <a:rPr lang="zh-CN" altLang="en-US" sz="900">
                <a:latin typeface="宋体" pitchFamily="2" charset="-122"/>
              </a:rPr>
              <a:t>网络应用</a:t>
            </a:r>
          </a:p>
          <a:p>
            <a:pPr algn="r">
              <a:lnSpc>
                <a:spcPct val="105000"/>
              </a:lnSpc>
            </a:pPr>
            <a:r>
              <a:rPr lang="zh-CN" altLang="en-US" sz="900">
                <a:latin typeface="宋体" pitchFamily="2" charset="-122"/>
              </a:rPr>
              <a:t>订制化应用</a:t>
            </a:r>
          </a:p>
        </p:txBody>
      </p:sp>
      <p:sp>
        <p:nvSpPr>
          <p:cNvPr id="29714" name="Text Box 21"/>
          <p:cNvSpPr txBox="1">
            <a:spLocks noChangeArrowheads="1"/>
          </p:cNvSpPr>
          <p:nvPr/>
        </p:nvSpPr>
        <p:spPr bwMode="gray">
          <a:xfrm>
            <a:off x="7880350" y="2601913"/>
            <a:ext cx="105727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r>
              <a:rPr lang="zh-CN" altLang="en-US">
                <a:latin typeface="宋体" pitchFamily="2" charset="-122"/>
              </a:rPr>
              <a:t>数据中心</a:t>
            </a:r>
          </a:p>
        </p:txBody>
      </p:sp>
      <p:pic>
        <p:nvPicPr>
          <p:cNvPr id="29715"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gray">
          <a:xfrm>
            <a:off x="1201738" y="3895725"/>
            <a:ext cx="2613025"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6" name="Text Box 13"/>
          <p:cNvSpPr txBox="1">
            <a:spLocks noChangeArrowheads="1"/>
          </p:cNvSpPr>
          <p:nvPr/>
        </p:nvSpPr>
        <p:spPr bwMode="gray">
          <a:xfrm>
            <a:off x="911225" y="4441825"/>
            <a:ext cx="123190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a:latin typeface="宋体" pitchFamily="2" charset="-122"/>
              </a:rPr>
              <a:t>桌面</a:t>
            </a:r>
            <a:r>
              <a:rPr lang="en-US" altLang="zh-CN">
                <a:latin typeface="宋体" pitchFamily="2" charset="-122"/>
              </a:rPr>
              <a:t>/</a:t>
            </a:r>
            <a:r>
              <a:rPr lang="zh-CN" altLang="en-US">
                <a:latin typeface="宋体" pitchFamily="2" charset="-122"/>
              </a:rPr>
              <a:t>终端</a:t>
            </a:r>
          </a:p>
        </p:txBody>
      </p:sp>
      <p:pic>
        <p:nvPicPr>
          <p:cNvPr id="309272" name="Picture 24" descr="Down:  app16Bi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74863" y="3371850"/>
            <a:ext cx="6238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273" name="Picture 25" descr="Down:  app32Bit"/>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132013" y="3455988"/>
            <a:ext cx="6238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274" name="Picture 26" descr="Down:  appHTMLwe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8688" y="3554413"/>
            <a:ext cx="623887"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275" name="Picture 27" descr="Down:  app16Bi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82800" y="3370263"/>
            <a:ext cx="62388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276" name="Picture 28" descr="Down:  app32Bit"/>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139950" y="3455988"/>
            <a:ext cx="62388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277" name="Picture 29" descr="Down:  appHTMLwe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6625" y="3552825"/>
            <a:ext cx="623888" cy="60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23" name="Picture 30" descr="monito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38325" y="3171825"/>
            <a:ext cx="1133475"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31"/>
          <p:cNvGrpSpPr>
            <a:grpSpLocks/>
          </p:cNvGrpSpPr>
          <p:nvPr/>
        </p:nvGrpSpPr>
        <p:grpSpPr bwMode="auto">
          <a:xfrm>
            <a:off x="2058988" y="2097088"/>
            <a:ext cx="2106612" cy="787400"/>
            <a:chOff x="928" y="1234"/>
            <a:chExt cx="1327" cy="661"/>
          </a:xfrm>
        </p:grpSpPr>
        <p:grpSp>
          <p:nvGrpSpPr>
            <p:cNvPr id="29726" name="Group 32"/>
            <p:cNvGrpSpPr>
              <a:grpSpLocks/>
            </p:cNvGrpSpPr>
            <p:nvPr/>
          </p:nvGrpSpPr>
          <p:grpSpPr bwMode="auto">
            <a:xfrm>
              <a:off x="1992" y="1263"/>
              <a:ext cx="263" cy="632"/>
              <a:chOff x="1494" y="971"/>
              <a:chExt cx="263" cy="1246"/>
            </a:xfrm>
          </p:grpSpPr>
          <p:sp>
            <p:nvSpPr>
              <p:cNvPr id="29728" name="Freeform 33"/>
              <p:cNvSpPr>
                <a:spLocks/>
              </p:cNvSpPr>
              <p:nvPr/>
            </p:nvSpPr>
            <p:spPr bwMode="gray">
              <a:xfrm flipH="1">
                <a:off x="1505" y="1348"/>
                <a:ext cx="252" cy="869"/>
              </a:xfrm>
              <a:custGeom>
                <a:avLst/>
                <a:gdLst>
                  <a:gd name="T0" fmla="*/ 0 w 585"/>
                  <a:gd name="T1" fmla="*/ 0 h 241"/>
                  <a:gd name="T2" fmla="*/ 0 w 585"/>
                  <a:gd name="T3" fmla="*/ 0 h 241"/>
                  <a:gd name="T4" fmla="*/ 0 w 585"/>
                  <a:gd name="T5" fmla="*/ 2147483647 h 241"/>
                  <a:gd name="T6" fmla="*/ 0 60000 65536"/>
                  <a:gd name="T7" fmla="*/ 0 60000 65536"/>
                  <a:gd name="T8" fmla="*/ 0 60000 65536"/>
                  <a:gd name="T9" fmla="*/ 0 w 585"/>
                  <a:gd name="T10" fmla="*/ 0 h 241"/>
                  <a:gd name="T11" fmla="*/ 585 w 585"/>
                  <a:gd name="T12" fmla="*/ 241 h 241"/>
                </a:gdLst>
                <a:ahLst/>
                <a:cxnLst>
                  <a:cxn ang="T6">
                    <a:pos x="T0" y="T1"/>
                  </a:cxn>
                  <a:cxn ang="T7">
                    <a:pos x="T2" y="T3"/>
                  </a:cxn>
                  <a:cxn ang="T8">
                    <a:pos x="T4" y="T5"/>
                  </a:cxn>
                </a:cxnLst>
                <a:rect l="T9" t="T10" r="T11" b="T12"/>
                <a:pathLst>
                  <a:path w="585" h="241">
                    <a:moveTo>
                      <a:pt x="585" y="0"/>
                    </a:moveTo>
                    <a:lnTo>
                      <a:pt x="0" y="0"/>
                    </a:lnTo>
                    <a:lnTo>
                      <a:pt x="0" y="241"/>
                    </a:lnTo>
                  </a:path>
                </a:pathLst>
              </a:custGeom>
              <a:noFill/>
              <a:ln w="19050">
                <a:solidFill>
                  <a:schemeClr val="tx1"/>
                </a:solidFill>
                <a:round/>
                <a:headEnd/>
                <a:tailEnd type="oval"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729" name="Line 34"/>
              <p:cNvSpPr>
                <a:spLocks noChangeShapeType="1"/>
              </p:cNvSpPr>
              <p:nvPr/>
            </p:nvSpPr>
            <p:spPr bwMode="gray">
              <a:xfrm flipV="1">
                <a:off x="1494" y="971"/>
                <a:ext cx="0" cy="784"/>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9727" name="Rectangle 35"/>
            <p:cNvSpPr>
              <a:spLocks noChangeArrowheads="1"/>
            </p:cNvSpPr>
            <p:nvPr/>
          </p:nvSpPr>
          <p:spPr bwMode="gray">
            <a:xfrm>
              <a:off x="928" y="1234"/>
              <a:ext cx="1074" cy="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p>
              <a:pPr algn="r">
                <a:lnSpc>
                  <a:spcPct val="105000"/>
                </a:lnSpc>
              </a:pPr>
              <a:r>
                <a:rPr lang="zh-CN" altLang="en-US" sz="900">
                  <a:latin typeface="宋体" pitchFamily="2" charset="-122"/>
                </a:rPr>
                <a:t>客户端元件</a:t>
              </a:r>
            </a:p>
            <a:p>
              <a:pPr algn="r">
                <a:lnSpc>
                  <a:spcPct val="105000"/>
                </a:lnSpc>
              </a:pPr>
              <a:r>
                <a:rPr lang="zh-CN" altLang="en-US" sz="900">
                  <a:latin typeface="宋体" pitchFamily="2" charset="-122"/>
                </a:rPr>
                <a:t>网络应用</a:t>
              </a:r>
            </a:p>
            <a:p>
              <a:pPr algn="r">
                <a:lnSpc>
                  <a:spcPct val="105000"/>
                </a:lnSpc>
              </a:pPr>
              <a:r>
                <a:rPr lang="zh-CN" altLang="en-US" sz="900">
                  <a:latin typeface="宋体" pitchFamily="2" charset="-122"/>
                </a:rPr>
                <a:t>桌面应用</a:t>
              </a:r>
            </a:p>
          </p:txBody>
        </p:sp>
      </p:grpSp>
      <p:sp>
        <p:nvSpPr>
          <p:cNvPr id="29725" name="AutoShape 39"/>
          <p:cNvSpPr>
            <a:spLocks noChangeArrowheads="1"/>
          </p:cNvSpPr>
          <p:nvPr/>
        </p:nvSpPr>
        <p:spPr bwMode="auto">
          <a:xfrm>
            <a:off x="250825" y="1133475"/>
            <a:ext cx="4752975" cy="938213"/>
          </a:xfrm>
          <a:prstGeom prst="roundRect">
            <a:avLst>
              <a:gd name="adj" fmla="val 16667"/>
            </a:avLst>
          </a:prstGeom>
          <a:noFill/>
          <a:ln w="9525" algn="ctr">
            <a:solidFill>
              <a:schemeClr val="tx1"/>
            </a:solidFill>
            <a:round/>
            <a:headEnd/>
            <a:tailEnd/>
          </a:ln>
          <a:effectLst>
            <a:prstShdw prst="shdw17" dist="17961" dir="2700000">
              <a:schemeClr val="bg2"/>
            </a:prstShdw>
          </a:effectLst>
          <a:extLst>
            <a:ext uri="{909E8E84-426E-40DD-AFC4-6F175D3DCCD1}">
              <a14:hiddenFill xmlns:a14="http://schemas.microsoft.com/office/drawing/2010/main">
                <a:solidFill>
                  <a:srgbClr val="FFFFFF"/>
                </a:solidFill>
              </a14:hiddenFill>
            </a:ext>
          </a:extLst>
        </p:spPr>
        <p:txBody>
          <a:bodyPr anchor="ctr"/>
          <a:lstStyle/>
          <a:p>
            <a:pPr defTabSz="914400">
              <a:spcAft>
                <a:spcPct val="100000"/>
              </a:spcAft>
            </a:pPr>
            <a:r>
              <a:rPr lang="zh-CN" altLang="en-US" sz="1000" b="1">
                <a:solidFill>
                  <a:srgbClr val="4D4F53"/>
                </a:solidFill>
              </a:rPr>
              <a:t>桌面虚拟化：</a:t>
            </a:r>
            <a:r>
              <a:rPr lang="zh-CN" altLang="en-US" sz="1000">
                <a:solidFill>
                  <a:srgbClr val="4D4F53"/>
                </a:solidFill>
              </a:rPr>
              <a:t>在后台服务器上安装</a:t>
            </a:r>
            <a:r>
              <a:rPr lang="en-US" altLang="zh-CN" sz="1000">
                <a:solidFill>
                  <a:srgbClr val="4D4F53"/>
                </a:solidFill>
              </a:rPr>
              <a:t>Windows</a:t>
            </a:r>
            <a:r>
              <a:rPr lang="zh-CN" altLang="en-US" sz="1000">
                <a:solidFill>
                  <a:srgbClr val="4D4F53"/>
                </a:solidFill>
              </a:rPr>
              <a:t>桌面系统，用户登陆虚拟交付平台使用后台服务器上的</a:t>
            </a:r>
            <a:r>
              <a:rPr lang="en-US" altLang="zh-CN" sz="1000">
                <a:solidFill>
                  <a:srgbClr val="4D4F53"/>
                </a:solidFill>
              </a:rPr>
              <a:t>Windows</a:t>
            </a:r>
            <a:r>
              <a:rPr lang="zh-CN" altLang="en-US" sz="1000">
                <a:solidFill>
                  <a:srgbClr val="4D4F53"/>
                </a:solidFill>
              </a:rPr>
              <a:t>桌面。</a:t>
            </a:r>
          </a:p>
          <a:p>
            <a:pPr defTabSz="914400">
              <a:spcAft>
                <a:spcPct val="100000"/>
              </a:spcAft>
            </a:pPr>
            <a:r>
              <a:rPr lang="zh-CN" altLang="en-US" sz="1000" b="1">
                <a:solidFill>
                  <a:srgbClr val="4D4F53"/>
                </a:solidFill>
              </a:rPr>
              <a:t>应用虚拟化：</a:t>
            </a:r>
            <a:r>
              <a:rPr lang="zh-CN" altLang="en-US" sz="1000">
                <a:solidFill>
                  <a:srgbClr val="4D4F53"/>
                </a:solidFill>
              </a:rPr>
              <a:t>将后台服务器上安装的应用系统（例如</a:t>
            </a:r>
            <a:r>
              <a:rPr lang="en-US" altLang="zh-CN" sz="1000">
                <a:solidFill>
                  <a:srgbClr val="4D4F53"/>
                </a:solidFill>
              </a:rPr>
              <a:t>OA</a:t>
            </a:r>
            <a:r>
              <a:rPr lang="zh-CN" altLang="en-US" sz="1000">
                <a:solidFill>
                  <a:srgbClr val="4D4F53"/>
                </a:solidFill>
              </a:rPr>
              <a:t>、核心）在虚拟交付平台上发布，用户登陆平台访问后台应用时，应用系统客户端运行在平台上，而不是运行在用户的本地终端上。</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1000"/>
                                  </p:stCondLst>
                                  <p:childTnLst>
                                    <p:set>
                                      <p:cBhvr>
                                        <p:cTn id="6" dur="1" fill="hold">
                                          <p:stCondLst>
                                            <p:cond delay="0"/>
                                          </p:stCondLst>
                                        </p:cTn>
                                        <p:tgtEl>
                                          <p:spTgt spid="309272"/>
                                        </p:tgtEl>
                                        <p:attrNameLst>
                                          <p:attrName>style.visibility</p:attrName>
                                        </p:attrNameLst>
                                      </p:cBhvr>
                                      <p:to>
                                        <p:strVal val="visible"/>
                                      </p:to>
                                    </p:set>
                                    <p:animEffect transition="in" filter="fade">
                                      <p:cBhvr>
                                        <p:cTn id="7" dur="500"/>
                                        <p:tgtEl>
                                          <p:spTgt spid="309272"/>
                                        </p:tgtEl>
                                      </p:cBhvr>
                                    </p:animEffect>
                                  </p:childTnLst>
                                </p:cTn>
                              </p:par>
                              <p:par>
                                <p:cTn id="8" presetID="1" presetClass="exit" presetSubtype="0" fill="hold" nodeType="withEffect">
                                  <p:stCondLst>
                                    <p:cond delay="0"/>
                                  </p:stCondLst>
                                  <p:childTnLst>
                                    <p:set>
                                      <p:cBhvr>
                                        <p:cTn id="9" dur="1" fill="hold">
                                          <p:stCondLst>
                                            <p:cond delay="0"/>
                                          </p:stCondLst>
                                        </p:cTn>
                                        <p:tgtEl>
                                          <p:spTgt spid="309275"/>
                                        </p:tgtEl>
                                        <p:attrNameLst>
                                          <p:attrName>style.visibility</p:attrName>
                                        </p:attrNameLst>
                                      </p:cBhvr>
                                      <p:to>
                                        <p:strVal val="hidden"/>
                                      </p:to>
                                    </p:set>
                                  </p:childTnLst>
                                </p:cTn>
                              </p:par>
                              <p:par>
                                <p:cTn id="10" presetID="0" presetClass="path" presetSubtype="0" accel="50000" decel="50000" fill="hold" nodeType="withEffect">
                                  <p:stCondLst>
                                    <p:cond delay="0"/>
                                  </p:stCondLst>
                                  <p:childTnLst>
                                    <p:animMotion origin="layout" path="M 2.5E-6 -2.40167E-6 L 0.20104 -0.10759 " pathEditMode="relative" rAng="0" ptsTypes="AA">
                                      <p:cBhvr>
                                        <p:cTn id="11" dur="1000" fill="hold"/>
                                        <p:tgtEl>
                                          <p:spTgt spid="309272"/>
                                        </p:tgtEl>
                                        <p:attrNameLst>
                                          <p:attrName>ppt_x</p:attrName>
                                          <p:attrName>ppt_y</p:attrName>
                                        </p:attrNameLst>
                                      </p:cBhvr>
                                      <p:rCtr x="10052" y="-5391"/>
                                    </p:animMotion>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2000"/>
                            </p:stCondLst>
                            <p:childTnLst>
                              <p:par>
                                <p:cTn id="17" presetID="1" presetClass="entr" presetSubtype="0" fill="hold" nodeType="afterEffect">
                                  <p:stCondLst>
                                    <p:cond delay="0"/>
                                  </p:stCondLst>
                                  <p:childTnLst>
                                    <p:set>
                                      <p:cBhvr>
                                        <p:cTn id="18" dur="1" fill="hold">
                                          <p:stCondLst>
                                            <p:cond delay="0"/>
                                          </p:stCondLst>
                                        </p:cTn>
                                        <p:tgtEl>
                                          <p:spTgt spid="309273"/>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309276"/>
                                        </p:tgtEl>
                                        <p:attrNameLst>
                                          <p:attrName>style.visibility</p:attrName>
                                        </p:attrNameLst>
                                      </p:cBhvr>
                                      <p:to>
                                        <p:strVal val="hidden"/>
                                      </p:to>
                                    </p:set>
                                  </p:childTnLst>
                                </p:cTn>
                              </p:par>
                              <p:par>
                                <p:cTn id="21" presetID="0" presetClass="path" presetSubtype="0" accel="50000" decel="50000" fill="hold" nodeType="withEffect">
                                  <p:stCondLst>
                                    <p:cond delay="0"/>
                                  </p:stCondLst>
                                  <p:childTnLst>
                                    <p:animMotion origin="layout" path="M 2.5E-6 1.85099E-8 L 0.27673 -0.09417 " pathEditMode="relative" rAng="0" ptsTypes="AA">
                                      <p:cBhvr>
                                        <p:cTn id="22" dur="1000" fill="hold"/>
                                        <p:tgtEl>
                                          <p:spTgt spid="309273"/>
                                        </p:tgtEl>
                                        <p:attrNameLst>
                                          <p:attrName>ppt_x</p:attrName>
                                          <p:attrName>ppt_y</p:attrName>
                                        </p:attrNameLst>
                                      </p:cBhvr>
                                      <p:rCtr x="13837" y="-4720"/>
                                    </p:animMotion>
                                  </p:childTnLst>
                                </p:cTn>
                              </p:par>
                            </p:childTnLst>
                          </p:cTn>
                        </p:par>
                        <p:par>
                          <p:cTn id="23" fill="hold" nodeType="afterGroup">
                            <p:stCondLst>
                              <p:cond delay="3000"/>
                            </p:stCondLst>
                            <p:childTnLst>
                              <p:par>
                                <p:cTn id="24" presetID="1" presetClass="entr" presetSubtype="0" fill="hold" nodeType="afterEffect">
                                  <p:stCondLst>
                                    <p:cond delay="0"/>
                                  </p:stCondLst>
                                  <p:childTnLst>
                                    <p:set>
                                      <p:cBhvr>
                                        <p:cTn id="25" dur="1" fill="hold">
                                          <p:stCondLst>
                                            <p:cond delay="0"/>
                                          </p:stCondLst>
                                        </p:cTn>
                                        <p:tgtEl>
                                          <p:spTgt spid="309274"/>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309277"/>
                                        </p:tgtEl>
                                        <p:attrNameLst>
                                          <p:attrName>style.visibility</p:attrName>
                                        </p:attrNameLst>
                                      </p:cBhvr>
                                      <p:to>
                                        <p:strVal val="hidden"/>
                                      </p:to>
                                    </p:set>
                                  </p:childTnLst>
                                </p:cTn>
                              </p:par>
                              <p:par>
                                <p:cTn id="28" presetID="0" presetClass="path" presetSubtype="0" accel="50000" decel="50000" fill="hold" nodeType="withEffect">
                                  <p:stCondLst>
                                    <p:cond delay="0"/>
                                  </p:stCondLst>
                                  <p:childTnLst>
                                    <p:animMotion origin="layout" path="M 8.33333E-7 -1.30495E-6 L 0.35937 -0.07635 " pathEditMode="relative" rAng="0" ptsTypes="AA">
                                      <p:cBhvr>
                                        <p:cTn id="29" dur="1000" fill="hold"/>
                                        <p:tgtEl>
                                          <p:spTgt spid="309274"/>
                                        </p:tgtEl>
                                        <p:attrNameLst>
                                          <p:attrName>ppt_x</p:attrName>
                                          <p:attrName>ppt_y</p:attrName>
                                        </p:attrNameLst>
                                      </p:cBhvr>
                                      <p:rCtr x="17969" y="-3818"/>
                                    </p:animMotion>
                                  </p:childTnLst>
                                </p:cTn>
                              </p:par>
                            </p:childTnLst>
                          </p:cTn>
                        </p:par>
                        <p:par>
                          <p:cTn id="30" fill="hold" nodeType="afterGroup">
                            <p:stCondLst>
                              <p:cond delay="4000"/>
                            </p:stCondLst>
                            <p:childTnLst>
                              <p:par>
                                <p:cTn id="31" presetID="4" presetClass="entr" presetSubtype="32"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ox(out)">
                                      <p:cBhvr>
                                        <p:cTn id="33" dur="500"/>
                                        <p:tgtEl>
                                          <p:spTgt spid="2"/>
                                        </p:tgtEl>
                                      </p:cBhvr>
                                    </p:animEffect>
                                  </p:childTnLst>
                                </p:cTn>
                              </p:par>
                            </p:childTnLst>
                          </p:cTn>
                        </p:par>
                        <p:par>
                          <p:cTn id="34" fill="hold" nodeType="afterGroup">
                            <p:stCondLst>
                              <p:cond delay="4500"/>
                            </p:stCondLst>
                            <p:childTnLst>
                              <p:par>
                                <p:cTn id="35" presetID="1" presetClass="entr" presetSubtype="0" fill="hold" grpId="0" nodeType="afterEffect">
                                  <p:stCondLst>
                                    <p:cond delay="0"/>
                                  </p:stCondLst>
                                  <p:childTnLst>
                                    <p:set>
                                      <p:cBhvr>
                                        <p:cTn id="36" dur="1" fill="hold">
                                          <p:stCondLst>
                                            <p:cond delay="0"/>
                                          </p:stCondLst>
                                        </p:cTn>
                                        <p:tgtEl>
                                          <p:spTgt spid="354037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037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722" name="Straight Arrow Connector 87"/>
          <p:cNvCxnSpPr>
            <a:cxnSpLocks noChangeShapeType="1"/>
          </p:cNvCxnSpPr>
          <p:nvPr/>
        </p:nvCxnSpPr>
        <p:spPr bwMode="auto">
          <a:xfrm rot="10800000">
            <a:off x="857250" y="2525713"/>
            <a:ext cx="5145088" cy="1587"/>
          </a:xfrm>
          <a:prstGeom prst="straightConnector1">
            <a:avLst/>
          </a:prstGeom>
          <a:noFill/>
          <a:ln w="114300">
            <a:solidFill>
              <a:srgbClr val="0046AD">
                <a:alpha val="50195"/>
              </a:srgbClr>
            </a:solidFill>
            <a:round/>
            <a:headEnd/>
            <a:tailEnd type="triangle" w="sm" len="med"/>
          </a:ln>
          <a:extLst>
            <a:ext uri="{909E8E84-426E-40DD-AFC4-6F175D3DCCD1}">
              <a14:hiddenFill xmlns:a14="http://schemas.microsoft.com/office/drawing/2010/main">
                <a:noFill/>
              </a14:hiddenFill>
            </a:ext>
          </a:extLst>
        </p:spPr>
      </p:cxnSp>
      <p:cxnSp>
        <p:nvCxnSpPr>
          <p:cNvPr id="38" name="Straight Arrow Connector 37"/>
          <p:cNvCxnSpPr>
            <a:cxnSpLocks noChangeShapeType="1"/>
          </p:cNvCxnSpPr>
          <p:nvPr/>
        </p:nvCxnSpPr>
        <p:spPr bwMode="auto">
          <a:xfrm rot="10800000">
            <a:off x="857250" y="2525713"/>
            <a:ext cx="5145088" cy="1587"/>
          </a:xfrm>
          <a:prstGeom prst="straightConnector1">
            <a:avLst/>
          </a:prstGeom>
          <a:noFill/>
          <a:ln w="114300">
            <a:solidFill>
              <a:schemeClr val="accent1"/>
            </a:solidFill>
            <a:round/>
            <a:headEnd/>
            <a:tailEnd type="triangle" w="sm" len="med"/>
          </a:ln>
          <a:extLst>
            <a:ext uri="{909E8E84-426E-40DD-AFC4-6F175D3DCCD1}">
              <a14:hiddenFill xmlns:a14="http://schemas.microsoft.com/office/drawing/2010/main">
                <a:noFill/>
              </a14:hiddenFill>
            </a:ext>
          </a:extLst>
        </p:spPr>
      </p:cxnSp>
      <p:pic>
        <p:nvPicPr>
          <p:cNvPr id="3" name="Picture 2" descr="Vantiv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6088063" y="1730375"/>
            <a:ext cx="2254250"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Rectangle 5"/>
          <p:cNvSpPr>
            <a:spLocks noGrp="1" noChangeArrowheads="1"/>
          </p:cNvSpPr>
          <p:nvPr>
            <p:ph type="title"/>
          </p:nvPr>
        </p:nvSpPr>
        <p:spPr/>
        <p:txBody>
          <a:bodyPr/>
          <a:lstStyle/>
          <a:p>
            <a:r>
              <a:rPr lang="zh-CN" altLang="en-US" smtClean="0">
                <a:ea typeface="宋体" pitchFamily="2" charset="-122"/>
              </a:rPr>
              <a:t>应用虚拟化技术特点</a:t>
            </a:r>
          </a:p>
        </p:txBody>
      </p:sp>
      <p:pic>
        <p:nvPicPr>
          <p:cNvPr id="29770" name="Picture 7" descr="Vantiv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792163" y="1058863"/>
            <a:ext cx="1397000" cy="731837"/>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2124811" name="Line 11"/>
          <p:cNvSpPr>
            <a:spLocks noChangeShapeType="1"/>
          </p:cNvSpPr>
          <p:nvPr/>
        </p:nvSpPr>
        <p:spPr bwMode="gray">
          <a:xfrm rot="16200000" flipH="1">
            <a:off x="1194594" y="2210594"/>
            <a:ext cx="633412" cy="0"/>
          </a:xfrm>
          <a:prstGeom prst="line">
            <a:avLst/>
          </a:prstGeom>
          <a:noFill/>
          <a:ln w="28575">
            <a:solidFill>
              <a:schemeClr val="accent2">
                <a:lumMod val="60000"/>
                <a:lumOff val="40000"/>
              </a:schemeClr>
            </a:solidFill>
            <a:round/>
            <a:headEnd type="none" w="med" len="med"/>
            <a:tailEnd type="triangle" w="med" len="med"/>
          </a:ln>
        </p:spPr>
        <p:txBody>
          <a:bodyPr lIns="68589" tIns="34295" rIns="68589" bIns="34295">
            <a:spAutoFit/>
          </a:bodyPr>
          <a:lstStyle/>
          <a:p>
            <a:pPr>
              <a:defRPr/>
            </a:pPr>
            <a:endParaRPr lang="en-US">
              <a:latin typeface="宋体" pitchFamily="2" charset="-122"/>
            </a:endParaRPr>
          </a:p>
        </p:txBody>
      </p:sp>
      <p:pic>
        <p:nvPicPr>
          <p:cNvPr id="12297" name="Picture 12" descr="Vantiv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6088063" y="1730375"/>
            <a:ext cx="2254250" cy="1179513"/>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2124813" name="Picture 13" descr="MousePoin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90500" y="1522413"/>
            <a:ext cx="114300" cy="14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4"/>
          <p:cNvGrpSpPr>
            <a:grpSpLocks/>
          </p:cNvGrpSpPr>
          <p:nvPr/>
        </p:nvGrpSpPr>
        <p:grpSpPr bwMode="auto">
          <a:xfrm>
            <a:off x="1311275" y="1814513"/>
            <a:ext cx="387350" cy="300037"/>
            <a:chOff x="224" y="1145"/>
            <a:chExt cx="496" cy="514"/>
          </a:xfrm>
        </p:grpSpPr>
        <p:sp>
          <p:nvSpPr>
            <p:cNvPr id="2124815" name="Oval 15"/>
            <p:cNvSpPr>
              <a:spLocks noChangeArrowheads="1"/>
            </p:cNvSpPr>
            <p:nvPr/>
          </p:nvSpPr>
          <p:spPr bwMode="gray">
            <a:xfrm>
              <a:off x="224" y="1161"/>
              <a:ext cx="496" cy="498"/>
            </a:xfrm>
            <a:prstGeom prst="ellipse">
              <a:avLst/>
            </a:prstGeom>
            <a:gradFill rotWithShape="1">
              <a:gsLst>
                <a:gs pos="0">
                  <a:schemeClr val="tx1">
                    <a:alpha val="70000"/>
                  </a:schemeClr>
                </a:gs>
                <a:gs pos="100000">
                  <a:schemeClr val="tx1">
                    <a:gamma/>
                    <a:tint val="0"/>
                    <a:invGamma/>
                    <a:alpha val="0"/>
                  </a:schemeClr>
                </a:gs>
              </a:gsLst>
              <a:path path="shape">
                <a:fillToRect l="50000" t="50000" r="50000" b="50000"/>
              </a:path>
            </a:gradFill>
            <a:ln w="9525">
              <a:noFill/>
              <a:round/>
              <a:headEnd/>
              <a:tailEnd/>
            </a:ln>
            <a:effectLst/>
          </p:spPr>
          <p:txBody>
            <a:bodyPr wrap="none" anchor="ctr"/>
            <a:lstStyle/>
            <a:p>
              <a:pPr>
                <a:defRPr/>
              </a:pPr>
              <a:endParaRPr lang="en-AU">
                <a:latin typeface="宋体" pitchFamily="2" charset="-122"/>
              </a:endParaRPr>
            </a:p>
          </p:txBody>
        </p:sp>
        <p:grpSp>
          <p:nvGrpSpPr>
            <p:cNvPr id="30800" name="Group 16"/>
            <p:cNvGrpSpPr>
              <a:grpSpLocks/>
            </p:cNvGrpSpPr>
            <p:nvPr/>
          </p:nvGrpSpPr>
          <p:grpSpPr bwMode="auto">
            <a:xfrm>
              <a:off x="273" y="1145"/>
              <a:ext cx="398" cy="398"/>
              <a:chOff x="2509" y="2706"/>
              <a:chExt cx="546" cy="546"/>
            </a:xfrm>
          </p:grpSpPr>
          <p:sp>
            <p:nvSpPr>
              <p:cNvPr id="2124817" name="Oval 17"/>
              <p:cNvSpPr>
                <a:spLocks noChangeArrowheads="1"/>
              </p:cNvSpPr>
              <p:nvPr/>
            </p:nvSpPr>
            <p:spPr bwMode="gray">
              <a:xfrm>
                <a:off x="2509" y="2706"/>
                <a:ext cx="547" cy="545"/>
              </a:xfrm>
              <a:prstGeom prst="ellipse">
                <a:avLst/>
              </a:prstGeom>
              <a:gradFill rotWithShape="1">
                <a:gsLst>
                  <a:gs pos="0">
                    <a:schemeClr val="hlink"/>
                  </a:gs>
                  <a:gs pos="100000">
                    <a:schemeClr val="hlink">
                      <a:gamma/>
                      <a:shade val="16078"/>
                      <a:invGamma/>
                    </a:schemeClr>
                  </a:gs>
                </a:gsLst>
                <a:lin ang="2700000" scaled="1"/>
              </a:gradFill>
              <a:ln w="12700" algn="ctr">
                <a:noFill/>
                <a:round/>
                <a:headEnd/>
                <a:tailEnd/>
              </a:ln>
              <a:effectLst/>
            </p:spPr>
            <p:txBody>
              <a:bodyPr wrap="none" anchor="ctr"/>
              <a:lstStyle/>
              <a:p>
                <a:pPr>
                  <a:defRPr/>
                </a:pPr>
                <a:endParaRPr lang="en-AU">
                  <a:latin typeface="宋体" pitchFamily="2" charset="-122"/>
                </a:endParaRPr>
              </a:p>
            </p:txBody>
          </p:sp>
          <p:sp>
            <p:nvSpPr>
              <p:cNvPr id="2124818" name="Oval 18"/>
              <p:cNvSpPr>
                <a:spLocks noChangeArrowheads="1"/>
              </p:cNvSpPr>
              <p:nvPr/>
            </p:nvSpPr>
            <p:spPr bwMode="gray">
              <a:xfrm rot="1886438">
                <a:off x="2520" y="2706"/>
                <a:ext cx="287" cy="407"/>
              </a:xfrm>
              <a:prstGeom prst="ellipse">
                <a:avLst/>
              </a:prstGeom>
              <a:gradFill rotWithShape="1">
                <a:gsLst>
                  <a:gs pos="0">
                    <a:schemeClr val="bg1">
                      <a:alpha val="39999"/>
                    </a:schemeClr>
                  </a:gs>
                  <a:gs pos="100000">
                    <a:schemeClr val="bg1">
                      <a:gamma/>
                      <a:tint val="0"/>
                      <a:invGamma/>
                      <a:alpha val="0"/>
                    </a:schemeClr>
                  </a:gs>
                </a:gsLst>
                <a:path path="shape">
                  <a:fillToRect l="50000" t="50000" r="50000" b="50000"/>
                </a:path>
              </a:gradFill>
              <a:ln w="9525">
                <a:noFill/>
                <a:round/>
                <a:headEnd/>
                <a:tailEnd/>
              </a:ln>
              <a:effectLst/>
            </p:spPr>
            <p:txBody>
              <a:bodyPr wrap="none" anchor="ctr"/>
              <a:lstStyle/>
              <a:p>
                <a:pPr>
                  <a:defRPr/>
                </a:pPr>
                <a:endParaRPr lang="en-AU">
                  <a:latin typeface="宋体" pitchFamily="2" charset="-122"/>
                </a:endParaRPr>
              </a:p>
            </p:txBody>
          </p:sp>
        </p:grpSp>
      </p:grpSp>
      <p:pic>
        <p:nvPicPr>
          <p:cNvPr id="2124819" name="Picture 19" descr="MousePoin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6535738" y="2446338"/>
            <a:ext cx="114300" cy="14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24820" name="Text Box 20"/>
          <p:cNvSpPr txBox="1">
            <a:spLocks noChangeArrowheads="1"/>
          </p:cNvSpPr>
          <p:nvPr/>
        </p:nvSpPr>
        <p:spPr bwMode="gray">
          <a:xfrm>
            <a:off x="1998663" y="1947863"/>
            <a:ext cx="3652837"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spcBef>
                <a:spcPct val="50000"/>
              </a:spcBef>
            </a:pPr>
            <a:r>
              <a:rPr lang="zh-CN" altLang="en-US">
                <a:latin typeface="宋体" pitchFamily="2" charset="-122"/>
              </a:rPr>
              <a:t>鼠标与键盘输入信号发送到服务器</a:t>
            </a:r>
            <a:endParaRPr lang="en-US">
              <a:latin typeface="宋体" pitchFamily="2" charset="-122"/>
            </a:endParaRPr>
          </a:p>
        </p:txBody>
      </p:sp>
      <p:sp>
        <p:nvSpPr>
          <p:cNvPr id="12302" name="Text Box 21"/>
          <p:cNvSpPr txBox="1">
            <a:spLocks noChangeArrowheads="1"/>
          </p:cNvSpPr>
          <p:nvPr/>
        </p:nvSpPr>
        <p:spPr bwMode="gray">
          <a:xfrm>
            <a:off x="5999163" y="1419225"/>
            <a:ext cx="3144837"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spcBef>
                <a:spcPct val="50000"/>
              </a:spcBef>
            </a:pPr>
            <a:r>
              <a:rPr lang="zh-CN" altLang="en-US">
                <a:latin typeface="宋体" pitchFamily="2" charset="-122"/>
              </a:rPr>
              <a:t>应用或桌面在服务器端运行</a:t>
            </a:r>
            <a:endParaRPr lang="en-US">
              <a:latin typeface="宋体" pitchFamily="2" charset="-122"/>
            </a:endParaRPr>
          </a:p>
        </p:txBody>
      </p:sp>
      <p:sp>
        <p:nvSpPr>
          <p:cNvPr id="2124822" name="Text Box 22"/>
          <p:cNvSpPr txBox="1">
            <a:spLocks noChangeArrowheads="1"/>
          </p:cNvSpPr>
          <p:nvPr/>
        </p:nvSpPr>
        <p:spPr bwMode="gray">
          <a:xfrm>
            <a:off x="2225675" y="1162050"/>
            <a:ext cx="3132138"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spcBef>
                <a:spcPct val="50000"/>
              </a:spcBef>
            </a:pPr>
            <a:r>
              <a:rPr lang="zh-CN" altLang="en-US">
                <a:latin typeface="宋体" pitchFamily="2" charset="-122"/>
              </a:rPr>
              <a:t>用户界面推送到客户端设备</a:t>
            </a:r>
            <a:endParaRPr lang="en-US">
              <a:latin typeface="宋体" pitchFamily="2" charset="-122"/>
            </a:endParaRPr>
          </a:p>
        </p:txBody>
      </p:sp>
      <p:grpSp>
        <p:nvGrpSpPr>
          <p:cNvPr id="30735" name="Group 26"/>
          <p:cNvGrpSpPr>
            <a:grpSpLocks/>
          </p:cNvGrpSpPr>
          <p:nvPr/>
        </p:nvGrpSpPr>
        <p:grpSpPr bwMode="auto">
          <a:xfrm>
            <a:off x="242888" y="2185988"/>
            <a:ext cx="722312" cy="649287"/>
            <a:chOff x="243" y="1851"/>
            <a:chExt cx="552" cy="660"/>
          </a:xfrm>
        </p:grpSpPr>
        <p:pic>
          <p:nvPicPr>
            <p:cNvPr id="30796" name="Picture 27" descr="person"/>
            <p:cNvPicPr>
              <a:picLocks noChangeAspect="1" noChangeArrowheads="1"/>
            </p:cNvPicPr>
            <p:nvPr/>
          </p:nvPicPr>
          <p:blipFill>
            <a:blip r:embed="rId5">
              <a:extLst>
                <a:ext uri="{28A0092B-C50C-407E-A947-70E740481C1C}">
                  <a14:useLocalDpi xmlns:a14="http://schemas.microsoft.com/office/drawing/2010/main" val="0"/>
                </a:ext>
              </a:extLst>
            </a:blip>
            <a:srcRect l="19753" r="22221" b="15054"/>
            <a:stretch>
              <a:fillRect/>
            </a:stretch>
          </p:blipFill>
          <p:spPr bwMode="auto">
            <a:xfrm>
              <a:off x="243" y="1851"/>
              <a:ext cx="282"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7" name="Picture 28" descr="person"/>
            <p:cNvPicPr>
              <a:picLocks noChangeAspect="1" noChangeArrowheads="1"/>
            </p:cNvPicPr>
            <p:nvPr/>
          </p:nvPicPr>
          <p:blipFill>
            <a:blip r:embed="rId5">
              <a:extLst>
                <a:ext uri="{28A0092B-C50C-407E-A947-70E740481C1C}">
                  <a14:useLocalDpi xmlns:a14="http://schemas.microsoft.com/office/drawing/2010/main" val="0"/>
                </a:ext>
              </a:extLst>
            </a:blip>
            <a:srcRect l="19753" r="22221" b="15054"/>
            <a:stretch>
              <a:fillRect/>
            </a:stretch>
          </p:blipFill>
          <p:spPr bwMode="auto">
            <a:xfrm>
              <a:off x="513" y="1851"/>
              <a:ext cx="282"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8" name="Picture 29" descr="person"/>
            <p:cNvPicPr>
              <a:picLocks noChangeAspect="1" noChangeArrowheads="1"/>
            </p:cNvPicPr>
            <p:nvPr/>
          </p:nvPicPr>
          <p:blipFill>
            <a:blip r:embed="rId5">
              <a:extLst>
                <a:ext uri="{28A0092B-C50C-407E-A947-70E740481C1C}">
                  <a14:useLocalDpi xmlns:a14="http://schemas.microsoft.com/office/drawing/2010/main" val="0"/>
                </a:ext>
              </a:extLst>
            </a:blip>
            <a:srcRect l="19753" r="22221" b="15054"/>
            <a:stretch>
              <a:fillRect/>
            </a:stretch>
          </p:blipFill>
          <p:spPr bwMode="auto">
            <a:xfrm>
              <a:off x="378" y="2037"/>
              <a:ext cx="282"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36" name="Group 30"/>
          <p:cNvGrpSpPr>
            <a:grpSpLocks/>
          </p:cNvGrpSpPr>
          <p:nvPr/>
        </p:nvGrpSpPr>
        <p:grpSpPr bwMode="auto">
          <a:xfrm>
            <a:off x="285750" y="2913063"/>
            <a:ext cx="763588" cy="420687"/>
            <a:chOff x="246" y="3576"/>
            <a:chExt cx="507" cy="300"/>
          </a:xfrm>
        </p:grpSpPr>
        <p:grpSp>
          <p:nvGrpSpPr>
            <p:cNvPr id="30792" name="Group 31"/>
            <p:cNvGrpSpPr>
              <a:grpSpLocks/>
            </p:cNvGrpSpPr>
            <p:nvPr/>
          </p:nvGrpSpPr>
          <p:grpSpPr bwMode="auto">
            <a:xfrm>
              <a:off x="246" y="3576"/>
              <a:ext cx="507" cy="300"/>
              <a:chOff x="1644" y="3552"/>
              <a:chExt cx="507" cy="300"/>
            </a:xfrm>
          </p:grpSpPr>
          <p:sp>
            <p:nvSpPr>
              <p:cNvPr id="30794" name="AutoShape 32"/>
              <p:cNvSpPr>
                <a:spLocks noChangeArrowheads="1"/>
              </p:cNvSpPr>
              <p:nvPr/>
            </p:nvSpPr>
            <p:spPr bwMode="auto">
              <a:xfrm>
                <a:off x="1644" y="3552"/>
                <a:ext cx="507" cy="300"/>
              </a:xfrm>
              <a:prstGeom prst="roundRect">
                <a:avLst>
                  <a:gd name="adj" fmla="val 16667"/>
                </a:avLst>
              </a:prstGeom>
              <a:gradFill rotWithShape="1">
                <a:gsLst>
                  <a:gs pos="0">
                    <a:srgbClr val="00447C"/>
                  </a:gs>
                  <a:gs pos="100000">
                    <a:srgbClr val="0067B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GB" altLang="zh-CN">
                  <a:latin typeface="宋体" pitchFamily="2" charset="-122"/>
                </a:endParaRPr>
              </a:p>
            </p:txBody>
          </p:sp>
          <p:sp>
            <p:nvSpPr>
              <p:cNvPr id="47" name="AutoShape 33"/>
              <p:cNvSpPr>
                <a:spLocks noChangeArrowheads="1"/>
              </p:cNvSpPr>
              <p:nvPr/>
            </p:nvSpPr>
            <p:spPr bwMode="auto">
              <a:xfrm>
                <a:off x="1658" y="3569"/>
                <a:ext cx="484" cy="183"/>
              </a:xfrm>
              <a:prstGeom prst="roundRect">
                <a:avLst>
                  <a:gd name="adj" fmla="val 19125"/>
                </a:avLst>
              </a:prstGeom>
              <a:gradFill rotWithShape="1">
                <a:gsLst>
                  <a:gs pos="0">
                    <a:schemeClr val="bg1">
                      <a:alpha val="39999"/>
                    </a:schemeClr>
                  </a:gs>
                  <a:gs pos="100000">
                    <a:schemeClr val="bg1">
                      <a:gamma/>
                      <a:tint val="0"/>
                      <a:invGamma/>
                      <a:alpha val="0"/>
                    </a:schemeClr>
                  </a:gs>
                </a:gsLst>
                <a:lin ang="5400000" scaled="1"/>
              </a:gradFill>
              <a:ln w="9525">
                <a:noFill/>
                <a:round/>
                <a:headEnd/>
                <a:tailEnd/>
              </a:ln>
              <a:effectLst/>
            </p:spPr>
            <p:txBody>
              <a:bodyPr wrap="none" anchor="ctr"/>
              <a:lstStyle/>
              <a:p>
                <a:pPr>
                  <a:defRPr/>
                </a:pPr>
                <a:endParaRPr lang="en-AU">
                  <a:latin typeface="宋体" pitchFamily="2" charset="-122"/>
                </a:endParaRPr>
              </a:p>
            </p:txBody>
          </p:sp>
        </p:grpSp>
        <p:sp>
          <p:nvSpPr>
            <p:cNvPr id="30793" name="Text Box 34"/>
            <p:cNvSpPr txBox="1">
              <a:spLocks noChangeArrowheads="1"/>
            </p:cNvSpPr>
            <p:nvPr/>
          </p:nvSpPr>
          <p:spPr bwMode="auto">
            <a:xfrm>
              <a:off x="262" y="3594"/>
              <a:ext cx="45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a:solidFill>
                    <a:schemeClr val="bg1"/>
                  </a:solidFill>
                  <a:latin typeface="宋体" pitchFamily="2" charset="-122"/>
                </a:rPr>
                <a:t>用户</a:t>
              </a:r>
            </a:p>
          </p:txBody>
        </p:sp>
      </p:grpSp>
      <p:grpSp>
        <p:nvGrpSpPr>
          <p:cNvPr id="30737" name="Group 35"/>
          <p:cNvGrpSpPr>
            <a:grpSpLocks/>
          </p:cNvGrpSpPr>
          <p:nvPr/>
        </p:nvGrpSpPr>
        <p:grpSpPr bwMode="auto">
          <a:xfrm>
            <a:off x="7726363" y="2986088"/>
            <a:ext cx="954087" cy="400050"/>
            <a:chOff x="246" y="3576"/>
            <a:chExt cx="507" cy="300"/>
          </a:xfrm>
        </p:grpSpPr>
        <p:grpSp>
          <p:nvGrpSpPr>
            <p:cNvPr id="30788" name="Group 36"/>
            <p:cNvGrpSpPr>
              <a:grpSpLocks/>
            </p:cNvGrpSpPr>
            <p:nvPr/>
          </p:nvGrpSpPr>
          <p:grpSpPr bwMode="auto">
            <a:xfrm>
              <a:off x="246" y="3576"/>
              <a:ext cx="507" cy="300"/>
              <a:chOff x="1644" y="3552"/>
              <a:chExt cx="507" cy="300"/>
            </a:xfrm>
          </p:grpSpPr>
          <p:sp>
            <p:nvSpPr>
              <p:cNvPr id="30790" name="AutoShape 37"/>
              <p:cNvSpPr>
                <a:spLocks noChangeArrowheads="1"/>
              </p:cNvSpPr>
              <p:nvPr/>
            </p:nvSpPr>
            <p:spPr bwMode="auto">
              <a:xfrm>
                <a:off x="1644" y="3552"/>
                <a:ext cx="507" cy="300"/>
              </a:xfrm>
              <a:prstGeom prst="roundRect">
                <a:avLst>
                  <a:gd name="adj" fmla="val 16667"/>
                </a:avLst>
              </a:prstGeom>
              <a:gradFill rotWithShape="1">
                <a:gsLst>
                  <a:gs pos="0">
                    <a:srgbClr val="00447C"/>
                  </a:gs>
                  <a:gs pos="100000">
                    <a:srgbClr val="0067B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endParaRPr lang="en-GB" altLang="zh-CN">
                  <a:latin typeface="宋体" pitchFamily="2" charset="-122"/>
                </a:endParaRPr>
              </a:p>
            </p:txBody>
          </p:sp>
          <p:sp>
            <p:nvSpPr>
              <p:cNvPr id="52" name="AutoShape 38"/>
              <p:cNvSpPr>
                <a:spLocks noChangeArrowheads="1"/>
              </p:cNvSpPr>
              <p:nvPr/>
            </p:nvSpPr>
            <p:spPr bwMode="auto">
              <a:xfrm>
                <a:off x="1658" y="3569"/>
                <a:ext cx="477" cy="183"/>
              </a:xfrm>
              <a:prstGeom prst="roundRect">
                <a:avLst>
                  <a:gd name="adj" fmla="val 19125"/>
                </a:avLst>
              </a:prstGeom>
              <a:gradFill rotWithShape="1">
                <a:gsLst>
                  <a:gs pos="0">
                    <a:schemeClr val="bg1">
                      <a:alpha val="39999"/>
                    </a:schemeClr>
                  </a:gs>
                  <a:gs pos="100000">
                    <a:schemeClr val="bg1">
                      <a:gamma/>
                      <a:tint val="0"/>
                      <a:invGamma/>
                      <a:alpha val="0"/>
                    </a:schemeClr>
                  </a:gs>
                </a:gsLst>
                <a:lin ang="5400000" scaled="1"/>
              </a:gradFill>
              <a:ln w="9525">
                <a:noFill/>
                <a:round/>
                <a:headEnd/>
                <a:tailEnd/>
              </a:ln>
              <a:effectLst/>
            </p:spPr>
            <p:txBody>
              <a:bodyPr wrap="none" anchor="ctr"/>
              <a:lstStyle/>
              <a:p>
                <a:pPr algn="ctr">
                  <a:defRPr/>
                </a:pPr>
                <a:endParaRPr lang="en-AU" dirty="0">
                  <a:latin typeface="宋体" pitchFamily="2" charset="-122"/>
                </a:endParaRPr>
              </a:p>
            </p:txBody>
          </p:sp>
        </p:grpSp>
        <p:sp>
          <p:nvSpPr>
            <p:cNvPr id="30789" name="Text Box 39"/>
            <p:cNvSpPr txBox="1">
              <a:spLocks noChangeArrowheads="1"/>
            </p:cNvSpPr>
            <p:nvPr/>
          </p:nvSpPr>
          <p:spPr bwMode="auto">
            <a:xfrm>
              <a:off x="317" y="3593"/>
              <a:ext cx="341"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a:solidFill>
                    <a:schemeClr val="bg1"/>
                  </a:solidFill>
                  <a:latin typeface="宋体" pitchFamily="2" charset="-122"/>
                </a:rPr>
                <a:t>应用</a:t>
              </a:r>
            </a:p>
          </p:txBody>
        </p:sp>
      </p:grpSp>
      <p:grpSp>
        <p:nvGrpSpPr>
          <p:cNvPr id="30738" name="Group 52"/>
          <p:cNvGrpSpPr>
            <a:grpSpLocks/>
          </p:cNvGrpSpPr>
          <p:nvPr/>
        </p:nvGrpSpPr>
        <p:grpSpPr bwMode="auto">
          <a:xfrm>
            <a:off x="8001000" y="2205038"/>
            <a:ext cx="863600" cy="581025"/>
            <a:chOff x="8001000" y="2895600"/>
            <a:chExt cx="863600" cy="774700"/>
          </a:xfrm>
        </p:grpSpPr>
        <p:grpSp>
          <p:nvGrpSpPr>
            <p:cNvPr id="30764" name="Group 360"/>
            <p:cNvGrpSpPr>
              <a:grpSpLocks/>
            </p:cNvGrpSpPr>
            <p:nvPr/>
          </p:nvGrpSpPr>
          <p:grpSpPr bwMode="auto">
            <a:xfrm>
              <a:off x="8000995" y="2895604"/>
              <a:ext cx="527049" cy="692150"/>
              <a:chOff x="2450" y="2494"/>
              <a:chExt cx="496" cy="652"/>
            </a:xfrm>
          </p:grpSpPr>
          <p:sp>
            <p:nvSpPr>
              <p:cNvPr id="30779"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0"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1"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2"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3"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4"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5"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6"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87"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0765" name="Group 174"/>
            <p:cNvGrpSpPr>
              <a:grpSpLocks/>
            </p:cNvGrpSpPr>
            <p:nvPr/>
          </p:nvGrpSpPr>
          <p:grpSpPr bwMode="auto">
            <a:xfrm>
              <a:off x="8382000" y="3276600"/>
              <a:ext cx="482600" cy="393700"/>
              <a:chOff x="3598" y="2782"/>
              <a:chExt cx="454" cy="369"/>
            </a:xfrm>
          </p:grpSpPr>
          <p:sp>
            <p:nvSpPr>
              <p:cNvPr id="30773" name="Freeform 175"/>
              <p:cNvSpPr>
                <a:spLocks/>
              </p:cNvSpPr>
              <p:nvPr/>
            </p:nvSpPr>
            <p:spPr bwMode="auto">
              <a:xfrm>
                <a:off x="3602" y="2855"/>
                <a:ext cx="445" cy="291"/>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4" name="Freeform 176"/>
              <p:cNvSpPr>
                <a:spLocks/>
              </p:cNvSpPr>
              <p:nvPr/>
            </p:nvSpPr>
            <p:spPr bwMode="auto">
              <a:xfrm>
                <a:off x="4047" y="3080"/>
                <a:ext cx="1" cy="2"/>
              </a:xfrm>
              <a:custGeom>
                <a:avLst/>
                <a:gdLst>
                  <a:gd name="T0" fmla="*/ 0 w 1"/>
                  <a:gd name="T1" fmla="*/ 0 h 1"/>
                  <a:gd name="T2" fmla="*/ 0 w 1"/>
                  <a:gd name="T3" fmla="*/ 0 h 1"/>
                  <a:gd name="T4" fmla="*/ 0 w 1"/>
                  <a:gd name="T5" fmla="*/ 2147483647 h 1"/>
                  <a:gd name="T6" fmla="*/ 0 w 1"/>
                  <a:gd name="T7" fmla="*/ 2147483647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5" name="Freeform 177"/>
              <p:cNvSpPr>
                <a:spLocks/>
              </p:cNvSpPr>
              <p:nvPr/>
            </p:nvSpPr>
            <p:spPr bwMode="auto">
              <a:xfrm>
                <a:off x="3602" y="3077"/>
                <a:ext cx="445" cy="69"/>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6" name="Oval 178"/>
              <p:cNvSpPr>
                <a:spLocks noChangeArrowheads="1"/>
              </p:cNvSpPr>
              <p:nvPr/>
            </p:nvSpPr>
            <p:spPr bwMode="auto">
              <a:xfrm>
                <a:off x="3602" y="2786"/>
                <a:ext cx="445" cy="131"/>
              </a:xfrm>
              <a:prstGeom prst="ellipse">
                <a:avLst/>
              </a:prstGeom>
              <a:gradFill rotWithShape="1">
                <a:gsLst>
                  <a:gs pos="0">
                    <a:srgbClr val="C0C1C6"/>
                  </a:gs>
                  <a:gs pos="100000">
                    <a:srgbClr val="DFE0E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GB" altLang="zh-CN">
                  <a:latin typeface="宋体" pitchFamily="2" charset="-122"/>
                </a:endParaRPr>
              </a:p>
            </p:txBody>
          </p:sp>
          <p:sp>
            <p:nvSpPr>
              <p:cNvPr id="30777" name="Freeform 179"/>
              <p:cNvSpPr>
                <a:spLocks/>
              </p:cNvSpPr>
              <p:nvPr/>
            </p:nvSpPr>
            <p:spPr bwMode="auto">
              <a:xfrm>
                <a:off x="3602" y="2850"/>
                <a:ext cx="445" cy="67"/>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8" name="Freeform 180"/>
              <p:cNvSpPr>
                <a:spLocks noEditPoints="1"/>
              </p:cNvSpPr>
              <p:nvPr/>
            </p:nvSpPr>
            <p:spPr bwMode="auto">
              <a:xfrm>
                <a:off x="3598" y="2782"/>
                <a:ext cx="454"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0766" name="Group 174"/>
            <p:cNvGrpSpPr>
              <a:grpSpLocks/>
            </p:cNvGrpSpPr>
            <p:nvPr/>
          </p:nvGrpSpPr>
          <p:grpSpPr bwMode="auto">
            <a:xfrm>
              <a:off x="8382000" y="3009900"/>
              <a:ext cx="482600" cy="393700"/>
              <a:chOff x="3598" y="2782"/>
              <a:chExt cx="454" cy="369"/>
            </a:xfrm>
          </p:grpSpPr>
          <p:sp>
            <p:nvSpPr>
              <p:cNvPr id="30767" name="Freeform 175"/>
              <p:cNvSpPr>
                <a:spLocks/>
              </p:cNvSpPr>
              <p:nvPr/>
            </p:nvSpPr>
            <p:spPr bwMode="auto">
              <a:xfrm>
                <a:off x="3602" y="2855"/>
                <a:ext cx="445" cy="291"/>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8" name="Freeform 176"/>
              <p:cNvSpPr>
                <a:spLocks/>
              </p:cNvSpPr>
              <p:nvPr/>
            </p:nvSpPr>
            <p:spPr bwMode="auto">
              <a:xfrm>
                <a:off x="4047" y="3080"/>
                <a:ext cx="1" cy="2"/>
              </a:xfrm>
              <a:custGeom>
                <a:avLst/>
                <a:gdLst>
                  <a:gd name="T0" fmla="*/ 0 w 1"/>
                  <a:gd name="T1" fmla="*/ 0 h 1"/>
                  <a:gd name="T2" fmla="*/ 0 w 1"/>
                  <a:gd name="T3" fmla="*/ 0 h 1"/>
                  <a:gd name="T4" fmla="*/ 0 w 1"/>
                  <a:gd name="T5" fmla="*/ 2147483647 h 1"/>
                  <a:gd name="T6" fmla="*/ 0 w 1"/>
                  <a:gd name="T7" fmla="*/ 2147483647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9" name="Freeform 177"/>
              <p:cNvSpPr>
                <a:spLocks/>
              </p:cNvSpPr>
              <p:nvPr/>
            </p:nvSpPr>
            <p:spPr bwMode="auto">
              <a:xfrm>
                <a:off x="3602" y="3077"/>
                <a:ext cx="445" cy="69"/>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0" name="Oval 178"/>
              <p:cNvSpPr>
                <a:spLocks noChangeArrowheads="1"/>
              </p:cNvSpPr>
              <p:nvPr/>
            </p:nvSpPr>
            <p:spPr bwMode="auto">
              <a:xfrm>
                <a:off x="3602" y="2786"/>
                <a:ext cx="445" cy="131"/>
              </a:xfrm>
              <a:prstGeom prst="ellipse">
                <a:avLst/>
              </a:prstGeom>
              <a:gradFill rotWithShape="1">
                <a:gsLst>
                  <a:gs pos="0">
                    <a:srgbClr val="C0C1C6"/>
                  </a:gs>
                  <a:gs pos="100000">
                    <a:srgbClr val="DFE0E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GB" altLang="zh-CN">
                  <a:latin typeface="宋体" pitchFamily="2" charset="-122"/>
                </a:endParaRPr>
              </a:p>
            </p:txBody>
          </p:sp>
          <p:sp>
            <p:nvSpPr>
              <p:cNvPr id="30771" name="Freeform 179"/>
              <p:cNvSpPr>
                <a:spLocks/>
              </p:cNvSpPr>
              <p:nvPr/>
            </p:nvSpPr>
            <p:spPr bwMode="auto">
              <a:xfrm>
                <a:off x="3602" y="2850"/>
                <a:ext cx="445" cy="67"/>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2" name="Freeform 180"/>
              <p:cNvSpPr>
                <a:spLocks noEditPoints="1"/>
              </p:cNvSpPr>
              <p:nvPr/>
            </p:nvSpPr>
            <p:spPr bwMode="auto">
              <a:xfrm>
                <a:off x="3598" y="2782"/>
                <a:ext cx="454"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pic>
        <p:nvPicPr>
          <p:cNvPr id="30739" name="Picture 6" descr="Shield_ic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57800" y="2205038"/>
            <a:ext cx="674688"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40" name="Left Arrow 79"/>
          <p:cNvGrpSpPr>
            <a:grpSpLocks/>
          </p:cNvGrpSpPr>
          <p:nvPr/>
        </p:nvGrpSpPr>
        <p:grpSpPr bwMode="auto">
          <a:xfrm>
            <a:off x="2425700" y="2214563"/>
            <a:ext cx="708025" cy="620712"/>
            <a:chOff x="1528" y="1832"/>
            <a:chExt cx="446" cy="522"/>
          </a:xfrm>
        </p:grpSpPr>
        <p:pic>
          <p:nvPicPr>
            <p:cNvPr id="30762" name="Left Arrow 7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8" y="1832"/>
              <a:ext cx="446" cy="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3" name="Text Box 64"/>
            <p:cNvSpPr txBox="1">
              <a:spLocks noChangeArrowheads="1"/>
            </p:cNvSpPr>
            <p:nvPr/>
          </p:nvSpPr>
          <p:spPr bwMode="auto">
            <a:xfrm>
              <a:off x="1660" y="1969"/>
              <a:ext cx="308"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endParaRPr lang="en-AU" altLang="zh-CN">
                <a:latin typeface="宋体" pitchFamily="2" charset="-122"/>
              </a:endParaRPr>
            </a:p>
          </p:txBody>
        </p:sp>
      </p:grpSp>
      <p:grpSp>
        <p:nvGrpSpPr>
          <p:cNvPr id="30741" name="Group 225"/>
          <p:cNvGrpSpPr>
            <a:grpSpLocks/>
          </p:cNvGrpSpPr>
          <p:nvPr/>
        </p:nvGrpSpPr>
        <p:grpSpPr bwMode="auto">
          <a:xfrm>
            <a:off x="3409950" y="2287588"/>
            <a:ext cx="962025" cy="466725"/>
            <a:chOff x="2880" y="1930"/>
            <a:chExt cx="714" cy="461"/>
          </a:xfrm>
        </p:grpSpPr>
        <p:sp>
          <p:nvSpPr>
            <p:cNvPr id="30758" name="Freeform 226"/>
            <p:cNvSpPr>
              <a:spLocks/>
            </p:cNvSpPr>
            <p:nvPr/>
          </p:nvSpPr>
          <p:spPr bwMode="auto">
            <a:xfrm>
              <a:off x="2882" y="1935"/>
              <a:ext cx="709" cy="454"/>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4"/>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59" name="Freeform 227"/>
            <p:cNvSpPr>
              <a:spLocks/>
            </p:cNvSpPr>
            <p:nvPr/>
          </p:nvSpPr>
          <p:spPr bwMode="auto">
            <a:xfrm>
              <a:off x="2882" y="1935"/>
              <a:ext cx="709" cy="454"/>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3"/>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0" name="Freeform 228"/>
            <p:cNvSpPr>
              <a:spLocks noEditPoints="1"/>
            </p:cNvSpPr>
            <p:nvPr/>
          </p:nvSpPr>
          <p:spPr bwMode="auto">
            <a:xfrm>
              <a:off x="2880" y="1930"/>
              <a:ext cx="714" cy="461"/>
            </a:xfrm>
            <a:custGeom>
              <a:avLst/>
              <a:gdLst>
                <a:gd name="T0" fmla="*/ 2147483647 w 302"/>
                <a:gd name="T1" fmla="*/ 2147483647 h 195"/>
                <a:gd name="T2" fmla="*/ 2147483647 w 302"/>
                <a:gd name="T3" fmla="*/ 2147483647 h 195"/>
                <a:gd name="T4" fmla="*/ 2147483647 w 302"/>
                <a:gd name="T5" fmla="*/ 2147483647 h 195"/>
                <a:gd name="T6" fmla="*/ 2147483647 w 302"/>
                <a:gd name="T7" fmla="*/ 2147483647 h 195"/>
                <a:gd name="T8" fmla="*/ 2147483647 w 302"/>
                <a:gd name="T9" fmla="*/ 2147483647 h 195"/>
                <a:gd name="T10" fmla="*/ 2147483647 w 302"/>
                <a:gd name="T11" fmla="*/ 2147483647 h 195"/>
                <a:gd name="T12" fmla="*/ 2147483647 w 302"/>
                <a:gd name="T13" fmla="*/ 2147483647 h 195"/>
                <a:gd name="T14" fmla="*/ 2147483647 w 302"/>
                <a:gd name="T15" fmla="*/ 2147483647 h 195"/>
                <a:gd name="T16" fmla="*/ 0 w 302"/>
                <a:gd name="T17" fmla="*/ 2147483647 h 195"/>
                <a:gd name="T18" fmla="*/ 2147483647 w 302"/>
                <a:gd name="T19" fmla="*/ 2147483647 h 195"/>
                <a:gd name="T20" fmla="*/ 2147483647 w 302"/>
                <a:gd name="T21" fmla="*/ 2147483647 h 195"/>
                <a:gd name="T22" fmla="*/ 2147483647 w 302"/>
                <a:gd name="T23" fmla="*/ 2147483647 h 195"/>
                <a:gd name="T24" fmla="*/ 2147483647 w 302"/>
                <a:gd name="T25" fmla="*/ 2147483647 h 195"/>
                <a:gd name="T26" fmla="*/ 2147483647 w 302"/>
                <a:gd name="T27" fmla="*/ 2147483647 h 195"/>
                <a:gd name="T28" fmla="*/ 2147483647 w 302"/>
                <a:gd name="T29" fmla="*/ 2147483647 h 195"/>
                <a:gd name="T30" fmla="*/ 2147483647 w 302"/>
                <a:gd name="T31" fmla="*/ 2147483647 h 195"/>
                <a:gd name="T32" fmla="*/ 2147483647 w 302"/>
                <a:gd name="T33" fmla="*/ 2147483647 h 195"/>
                <a:gd name="T34" fmla="*/ 2147483647 w 302"/>
                <a:gd name="T35" fmla="*/ 2147483647 h 195"/>
                <a:gd name="T36" fmla="*/ 2147483647 w 302"/>
                <a:gd name="T37" fmla="*/ 2147483647 h 195"/>
                <a:gd name="T38" fmla="*/ 2147483647 w 302"/>
                <a:gd name="T39" fmla="*/ 2147483647 h 195"/>
                <a:gd name="T40" fmla="*/ 2147483647 w 302"/>
                <a:gd name="T41" fmla="*/ 2147483647 h 195"/>
                <a:gd name="T42" fmla="*/ 2147483647 w 302"/>
                <a:gd name="T43" fmla="*/ 2147483647 h 195"/>
                <a:gd name="T44" fmla="*/ 2147483647 w 302"/>
                <a:gd name="T45" fmla="*/ 2147483647 h 195"/>
                <a:gd name="T46" fmla="*/ 2147483647 w 302"/>
                <a:gd name="T47" fmla="*/ 2147483647 h 195"/>
                <a:gd name="T48" fmla="*/ 2147483647 w 302"/>
                <a:gd name="T49" fmla="*/ 2147483647 h 195"/>
                <a:gd name="T50" fmla="*/ 2147483647 w 302"/>
                <a:gd name="T51" fmla="*/ 2147483647 h 195"/>
                <a:gd name="T52" fmla="*/ 2147483647 w 302"/>
                <a:gd name="T53" fmla="*/ 2147483647 h 195"/>
                <a:gd name="T54" fmla="*/ 2147483647 w 302"/>
                <a:gd name="T55" fmla="*/ 2147483647 h 195"/>
                <a:gd name="T56" fmla="*/ 2147483647 w 302"/>
                <a:gd name="T57" fmla="*/ 2147483647 h 195"/>
                <a:gd name="T58" fmla="*/ 2147483647 w 302"/>
                <a:gd name="T59" fmla="*/ 2147483647 h 195"/>
                <a:gd name="T60" fmla="*/ 2147483647 w 302"/>
                <a:gd name="T61" fmla="*/ 2147483647 h 195"/>
                <a:gd name="T62" fmla="*/ 2147483647 w 302"/>
                <a:gd name="T63" fmla="*/ 2147483647 h 195"/>
                <a:gd name="T64" fmla="*/ 2147483647 w 302"/>
                <a:gd name="T65" fmla="*/ 2147483647 h 19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02"/>
                <a:gd name="T100" fmla="*/ 0 h 195"/>
                <a:gd name="T101" fmla="*/ 302 w 302"/>
                <a:gd name="T102" fmla="*/ 195 h 19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02" h="195">
                  <a:moveTo>
                    <a:pt x="302" y="105"/>
                  </a:moveTo>
                  <a:cubicBezTo>
                    <a:pt x="302" y="89"/>
                    <a:pt x="295" y="73"/>
                    <a:pt x="283" y="63"/>
                  </a:cubicBezTo>
                  <a:cubicBezTo>
                    <a:pt x="284" y="63"/>
                    <a:pt x="284" y="64"/>
                    <a:pt x="284" y="64"/>
                  </a:cubicBezTo>
                  <a:cubicBezTo>
                    <a:pt x="284" y="62"/>
                    <a:pt x="284" y="60"/>
                    <a:pt x="284" y="57"/>
                  </a:cubicBezTo>
                  <a:cubicBezTo>
                    <a:pt x="284" y="38"/>
                    <a:pt x="269" y="23"/>
                    <a:pt x="250" y="23"/>
                  </a:cubicBezTo>
                  <a:cubicBezTo>
                    <a:pt x="241" y="23"/>
                    <a:pt x="233" y="26"/>
                    <a:pt x="226" y="32"/>
                  </a:cubicBezTo>
                  <a:cubicBezTo>
                    <a:pt x="226" y="32"/>
                    <a:pt x="227" y="31"/>
                    <a:pt x="227" y="31"/>
                  </a:cubicBezTo>
                  <a:cubicBezTo>
                    <a:pt x="228" y="31"/>
                    <a:pt x="228" y="32"/>
                    <a:pt x="228" y="32"/>
                  </a:cubicBezTo>
                  <a:cubicBezTo>
                    <a:pt x="211" y="12"/>
                    <a:pt x="186" y="0"/>
                    <a:pt x="160" y="0"/>
                  </a:cubicBezTo>
                  <a:cubicBezTo>
                    <a:pt x="133" y="0"/>
                    <a:pt x="108" y="12"/>
                    <a:pt x="91" y="32"/>
                  </a:cubicBezTo>
                  <a:cubicBezTo>
                    <a:pt x="91" y="32"/>
                    <a:pt x="92" y="31"/>
                    <a:pt x="93" y="32"/>
                  </a:cubicBezTo>
                  <a:cubicBezTo>
                    <a:pt x="86" y="28"/>
                    <a:pt x="79" y="27"/>
                    <a:pt x="72" y="27"/>
                  </a:cubicBezTo>
                  <a:cubicBezTo>
                    <a:pt x="48" y="27"/>
                    <a:pt x="29" y="46"/>
                    <a:pt x="29" y="70"/>
                  </a:cubicBezTo>
                  <a:cubicBezTo>
                    <a:pt x="29" y="72"/>
                    <a:pt x="29" y="74"/>
                    <a:pt x="29" y="76"/>
                  </a:cubicBezTo>
                  <a:cubicBezTo>
                    <a:pt x="29" y="75"/>
                    <a:pt x="29" y="75"/>
                    <a:pt x="30" y="74"/>
                  </a:cubicBezTo>
                  <a:cubicBezTo>
                    <a:pt x="30" y="74"/>
                    <a:pt x="31" y="74"/>
                    <a:pt x="31" y="74"/>
                  </a:cubicBezTo>
                  <a:cubicBezTo>
                    <a:pt x="30" y="74"/>
                    <a:pt x="29" y="74"/>
                    <a:pt x="28" y="74"/>
                  </a:cubicBezTo>
                  <a:cubicBezTo>
                    <a:pt x="13" y="74"/>
                    <a:pt x="0" y="87"/>
                    <a:pt x="0" y="103"/>
                  </a:cubicBezTo>
                  <a:cubicBezTo>
                    <a:pt x="0" y="118"/>
                    <a:pt x="13" y="131"/>
                    <a:pt x="28" y="131"/>
                  </a:cubicBezTo>
                  <a:cubicBezTo>
                    <a:pt x="33" y="131"/>
                    <a:pt x="38" y="130"/>
                    <a:pt x="42" y="128"/>
                  </a:cubicBezTo>
                  <a:cubicBezTo>
                    <a:pt x="42" y="128"/>
                    <a:pt x="41" y="128"/>
                    <a:pt x="41" y="127"/>
                  </a:cubicBezTo>
                  <a:cubicBezTo>
                    <a:pt x="40" y="127"/>
                    <a:pt x="40" y="126"/>
                    <a:pt x="40" y="126"/>
                  </a:cubicBezTo>
                  <a:cubicBezTo>
                    <a:pt x="39" y="131"/>
                    <a:pt x="38" y="136"/>
                    <a:pt x="38" y="141"/>
                  </a:cubicBezTo>
                  <a:cubicBezTo>
                    <a:pt x="38" y="171"/>
                    <a:pt x="62" y="195"/>
                    <a:pt x="92" y="195"/>
                  </a:cubicBezTo>
                  <a:cubicBezTo>
                    <a:pt x="108" y="195"/>
                    <a:pt x="123" y="189"/>
                    <a:pt x="133" y="177"/>
                  </a:cubicBezTo>
                  <a:cubicBezTo>
                    <a:pt x="133" y="177"/>
                    <a:pt x="132" y="177"/>
                    <a:pt x="132" y="177"/>
                  </a:cubicBezTo>
                  <a:cubicBezTo>
                    <a:pt x="141" y="180"/>
                    <a:pt x="150" y="181"/>
                    <a:pt x="160" y="181"/>
                  </a:cubicBezTo>
                  <a:cubicBezTo>
                    <a:pt x="176" y="181"/>
                    <a:pt x="193" y="177"/>
                    <a:pt x="207" y="168"/>
                  </a:cubicBezTo>
                  <a:cubicBezTo>
                    <a:pt x="206" y="168"/>
                    <a:pt x="206" y="168"/>
                    <a:pt x="205" y="168"/>
                  </a:cubicBezTo>
                  <a:cubicBezTo>
                    <a:pt x="212" y="176"/>
                    <a:pt x="223" y="181"/>
                    <a:pt x="234" y="181"/>
                  </a:cubicBezTo>
                  <a:cubicBezTo>
                    <a:pt x="250" y="181"/>
                    <a:pt x="264" y="171"/>
                    <a:pt x="269" y="156"/>
                  </a:cubicBezTo>
                  <a:cubicBezTo>
                    <a:pt x="269" y="156"/>
                    <a:pt x="269" y="156"/>
                    <a:pt x="269" y="157"/>
                  </a:cubicBezTo>
                  <a:cubicBezTo>
                    <a:pt x="289" y="148"/>
                    <a:pt x="302" y="127"/>
                    <a:pt x="302" y="105"/>
                  </a:cubicBezTo>
                  <a:close/>
                  <a:moveTo>
                    <a:pt x="267" y="155"/>
                  </a:moveTo>
                  <a:cubicBezTo>
                    <a:pt x="262" y="169"/>
                    <a:pt x="249" y="178"/>
                    <a:pt x="234" y="178"/>
                  </a:cubicBezTo>
                  <a:cubicBezTo>
                    <a:pt x="224" y="178"/>
                    <a:pt x="214" y="174"/>
                    <a:pt x="207" y="166"/>
                  </a:cubicBezTo>
                  <a:cubicBezTo>
                    <a:pt x="207" y="165"/>
                    <a:pt x="206" y="165"/>
                    <a:pt x="206" y="165"/>
                  </a:cubicBezTo>
                  <a:cubicBezTo>
                    <a:pt x="192" y="174"/>
                    <a:pt x="176" y="178"/>
                    <a:pt x="160" y="178"/>
                  </a:cubicBezTo>
                  <a:cubicBezTo>
                    <a:pt x="150" y="178"/>
                    <a:pt x="141" y="177"/>
                    <a:pt x="133" y="174"/>
                  </a:cubicBezTo>
                  <a:cubicBezTo>
                    <a:pt x="132" y="174"/>
                    <a:pt x="132" y="174"/>
                    <a:pt x="131" y="175"/>
                  </a:cubicBezTo>
                  <a:cubicBezTo>
                    <a:pt x="121" y="186"/>
                    <a:pt x="107" y="192"/>
                    <a:pt x="92" y="192"/>
                  </a:cubicBezTo>
                  <a:cubicBezTo>
                    <a:pt x="64" y="192"/>
                    <a:pt x="41" y="169"/>
                    <a:pt x="41" y="141"/>
                  </a:cubicBezTo>
                  <a:cubicBezTo>
                    <a:pt x="41" y="136"/>
                    <a:pt x="42" y="131"/>
                    <a:pt x="43" y="127"/>
                  </a:cubicBezTo>
                  <a:cubicBezTo>
                    <a:pt x="43" y="126"/>
                    <a:pt x="43" y="125"/>
                    <a:pt x="43" y="125"/>
                  </a:cubicBezTo>
                  <a:cubicBezTo>
                    <a:pt x="42" y="125"/>
                    <a:pt x="42" y="125"/>
                    <a:pt x="41" y="125"/>
                  </a:cubicBezTo>
                  <a:cubicBezTo>
                    <a:pt x="37" y="127"/>
                    <a:pt x="33" y="128"/>
                    <a:pt x="28" y="128"/>
                  </a:cubicBezTo>
                  <a:cubicBezTo>
                    <a:pt x="14" y="128"/>
                    <a:pt x="3" y="117"/>
                    <a:pt x="3" y="103"/>
                  </a:cubicBezTo>
                  <a:cubicBezTo>
                    <a:pt x="3" y="88"/>
                    <a:pt x="14" y="77"/>
                    <a:pt x="28" y="77"/>
                  </a:cubicBezTo>
                  <a:cubicBezTo>
                    <a:pt x="29" y="77"/>
                    <a:pt x="30" y="77"/>
                    <a:pt x="31" y="77"/>
                  </a:cubicBezTo>
                  <a:cubicBezTo>
                    <a:pt x="31" y="77"/>
                    <a:pt x="32" y="77"/>
                    <a:pt x="32" y="77"/>
                  </a:cubicBezTo>
                  <a:cubicBezTo>
                    <a:pt x="32" y="76"/>
                    <a:pt x="32" y="76"/>
                    <a:pt x="32" y="75"/>
                  </a:cubicBezTo>
                  <a:cubicBezTo>
                    <a:pt x="32" y="73"/>
                    <a:pt x="32" y="72"/>
                    <a:pt x="32" y="70"/>
                  </a:cubicBezTo>
                  <a:cubicBezTo>
                    <a:pt x="32" y="48"/>
                    <a:pt x="50" y="30"/>
                    <a:pt x="72" y="30"/>
                  </a:cubicBezTo>
                  <a:cubicBezTo>
                    <a:pt x="79" y="30"/>
                    <a:pt x="86" y="31"/>
                    <a:pt x="91" y="34"/>
                  </a:cubicBezTo>
                  <a:cubicBezTo>
                    <a:pt x="92" y="35"/>
                    <a:pt x="93" y="35"/>
                    <a:pt x="93" y="34"/>
                  </a:cubicBezTo>
                  <a:cubicBezTo>
                    <a:pt x="110" y="15"/>
                    <a:pt x="134" y="3"/>
                    <a:pt x="160" y="3"/>
                  </a:cubicBezTo>
                  <a:cubicBezTo>
                    <a:pt x="185" y="3"/>
                    <a:pt x="209" y="15"/>
                    <a:pt x="226" y="34"/>
                  </a:cubicBezTo>
                  <a:cubicBezTo>
                    <a:pt x="226" y="34"/>
                    <a:pt x="227" y="34"/>
                    <a:pt x="227" y="34"/>
                  </a:cubicBezTo>
                  <a:cubicBezTo>
                    <a:pt x="227" y="34"/>
                    <a:pt x="228" y="34"/>
                    <a:pt x="228" y="34"/>
                  </a:cubicBezTo>
                  <a:cubicBezTo>
                    <a:pt x="234" y="29"/>
                    <a:pt x="242" y="26"/>
                    <a:pt x="250" y="26"/>
                  </a:cubicBezTo>
                  <a:cubicBezTo>
                    <a:pt x="267" y="26"/>
                    <a:pt x="281" y="40"/>
                    <a:pt x="281" y="57"/>
                  </a:cubicBezTo>
                  <a:cubicBezTo>
                    <a:pt x="281" y="59"/>
                    <a:pt x="281" y="61"/>
                    <a:pt x="281" y="64"/>
                  </a:cubicBezTo>
                  <a:cubicBezTo>
                    <a:pt x="281" y="64"/>
                    <a:pt x="281" y="65"/>
                    <a:pt x="281" y="65"/>
                  </a:cubicBezTo>
                  <a:cubicBezTo>
                    <a:pt x="293" y="75"/>
                    <a:pt x="299" y="90"/>
                    <a:pt x="299" y="105"/>
                  </a:cubicBezTo>
                  <a:cubicBezTo>
                    <a:pt x="299" y="126"/>
                    <a:pt x="287" y="145"/>
                    <a:pt x="267" y="154"/>
                  </a:cubicBezTo>
                  <a:cubicBezTo>
                    <a:pt x="267" y="154"/>
                    <a:pt x="267" y="154"/>
                    <a:pt x="267" y="155"/>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1" name="Freeform 229"/>
            <p:cNvSpPr>
              <a:spLocks/>
            </p:cNvSpPr>
            <p:nvPr/>
          </p:nvSpPr>
          <p:spPr bwMode="auto">
            <a:xfrm>
              <a:off x="2894" y="1947"/>
              <a:ext cx="686" cy="430"/>
            </a:xfrm>
            <a:custGeom>
              <a:avLst/>
              <a:gdLst>
                <a:gd name="T0" fmla="*/ 2147483647 w 290"/>
                <a:gd name="T1" fmla="*/ 2147483647 h 182"/>
                <a:gd name="T2" fmla="*/ 2147483647 w 290"/>
                <a:gd name="T3" fmla="*/ 2147483647 h 182"/>
                <a:gd name="T4" fmla="*/ 2147483647 w 290"/>
                <a:gd name="T5" fmla="*/ 2147483647 h 182"/>
                <a:gd name="T6" fmla="*/ 2147483647 w 290"/>
                <a:gd name="T7" fmla="*/ 2147483647 h 182"/>
                <a:gd name="T8" fmla="*/ 2147483647 w 290"/>
                <a:gd name="T9" fmla="*/ 2147483647 h 182"/>
                <a:gd name="T10" fmla="*/ 2147483647 w 290"/>
                <a:gd name="T11" fmla="*/ 2147483647 h 182"/>
                <a:gd name="T12" fmla="*/ 2147483647 w 290"/>
                <a:gd name="T13" fmla="*/ 2147483647 h 182"/>
                <a:gd name="T14" fmla="*/ 2147483647 w 290"/>
                <a:gd name="T15" fmla="*/ 2147483647 h 182"/>
                <a:gd name="T16" fmla="*/ 0 w 290"/>
                <a:gd name="T17" fmla="*/ 2147483647 h 182"/>
                <a:gd name="T18" fmla="*/ 2147483647 w 290"/>
                <a:gd name="T19" fmla="*/ 2147483647 h 182"/>
                <a:gd name="T20" fmla="*/ 2147483647 w 290"/>
                <a:gd name="T21" fmla="*/ 2147483647 h 182"/>
                <a:gd name="T22" fmla="*/ 2147483647 w 290"/>
                <a:gd name="T23" fmla="*/ 2147483647 h 182"/>
                <a:gd name="T24" fmla="*/ 2147483647 w 290"/>
                <a:gd name="T25" fmla="*/ 2147483647 h 182"/>
                <a:gd name="T26" fmla="*/ 2147483647 w 290"/>
                <a:gd name="T27" fmla="*/ 2147483647 h 182"/>
                <a:gd name="T28" fmla="*/ 2147483647 w 290"/>
                <a:gd name="T29" fmla="*/ 2147483647 h 182"/>
                <a:gd name="T30" fmla="*/ 2147483647 w 290"/>
                <a:gd name="T31" fmla="*/ 2147483647 h 182"/>
                <a:gd name="T32" fmla="*/ 2147483647 w 290"/>
                <a:gd name="T33" fmla="*/ 2147483647 h 182"/>
                <a:gd name="T34" fmla="*/ 2147483647 w 290"/>
                <a:gd name="T35" fmla="*/ 2147483647 h 182"/>
                <a:gd name="T36" fmla="*/ 2147483647 w 290"/>
                <a:gd name="T37" fmla="*/ 2147483647 h 182"/>
                <a:gd name="T38" fmla="*/ 2147483647 w 290"/>
                <a:gd name="T39" fmla="*/ 2147483647 h 182"/>
                <a:gd name="T40" fmla="*/ 2147483647 w 290"/>
                <a:gd name="T41" fmla="*/ 2147483647 h 182"/>
                <a:gd name="T42" fmla="*/ 2147483647 w 290"/>
                <a:gd name="T43" fmla="*/ 2147483647 h 182"/>
                <a:gd name="T44" fmla="*/ 2147483647 w 290"/>
                <a:gd name="T45" fmla="*/ 2147483647 h 182"/>
                <a:gd name="T46" fmla="*/ 2147483647 w 290"/>
                <a:gd name="T47" fmla="*/ 2147483647 h 182"/>
                <a:gd name="T48" fmla="*/ 2147483647 w 290"/>
                <a:gd name="T49" fmla="*/ 2147483647 h 182"/>
                <a:gd name="T50" fmla="*/ 2147483647 w 290"/>
                <a:gd name="T51" fmla="*/ 2147483647 h 182"/>
                <a:gd name="T52" fmla="*/ 2147483647 w 290"/>
                <a:gd name="T53" fmla="*/ 2147483647 h 182"/>
                <a:gd name="T54" fmla="*/ 2147483647 w 290"/>
                <a:gd name="T55" fmla="*/ 2147483647 h 182"/>
                <a:gd name="T56" fmla="*/ 2147483647 w 290"/>
                <a:gd name="T57" fmla="*/ 2147483647 h 182"/>
                <a:gd name="T58" fmla="*/ 2147483647 w 290"/>
                <a:gd name="T59" fmla="*/ 2147483647 h 182"/>
                <a:gd name="T60" fmla="*/ 2147483647 w 290"/>
                <a:gd name="T61" fmla="*/ 2147483647 h 182"/>
                <a:gd name="T62" fmla="*/ 2147483647 w 290"/>
                <a:gd name="T63" fmla="*/ 2147483647 h 182"/>
                <a:gd name="T64" fmla="*/ 2147483647 w 290"/>
                <a:gd name="T65" fmla="*/ 2147483647 h 182"/>
                <a:gd name="T66" fmla="*/ 2147483647 w 290"/>
                <a:gd name="T67" fmla="*/ 2147483647 h 182"/>
                <a:gd name="T68" fmla="*/ 2147483647 w 290"/>
                <a:gd name="T69" fmla="*/ 2147483647 h 182"/>
                <a:gd name="T70" fmla="*/ 2147483647 w 290"/>
                <a:gd name="T71" fmla="*/ 0 h 182"/>
                <a:gd name="T72" fmla="*/ 2147483647 w 290"/>
                <a:gd name="T73" fmla="*/ 2147483647 h 18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0"/>
                <a:gd name="T112" fmla="*/ 0 h 182"/>
                <a:gd name="T113" fmla="*/ 290 w 290"/>
                <a:gd name="T114" fmla="*/ 182 h 18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0" h="182">
                  <a:moveTo>
                    <a:pt x="90" y="29"/>
                  </a:moveTo>
                  <a:cubicBezTo>
                    <a:pt x="87" y="32"/>
                    <a:pt x="87" y="32"/>
                    <a:pt x="87" y="32"/>
                  </a:cubicBezTo>
                  <a:cubicBezTo>
                    <a:pt x="84" y="31"/>
                    <a:pt x="84" y="31"/>
                    <a:pt x="84" y="31"/>
                  </a:cubicBezTo>
                  <a:cubicBezTo>
                    <a:pt x="78" y="28"/>
                    <a:pt x="72" y="26"/>
                    <a:pt x="66" y="26"/>
                  </a:cubicBezTo>
                  <a:cubicBezTo>
                    <a:pt x="46" y="26"/>
                    <a:pt x="30" y="43"/>
                    <a:pt x="30" y="63"/>
                  </a:cubicBezTo>
                  <a:cubicBezTo>
                    <a:pt x="30" y="64"/>
                    <a:pt x="30" y="66"/>
                    <a:pt x="30" y="68"/>
                  </a:cubicBezTo>
                  <a:cubicBezTo>
                    <a:pt x="31" y="74"/>
                    <a:pt x="31" y="74"/>
                    <a:pt x="31" y="74"/>
                  </a:cubicBezTo>
                  <a:cubicBezTo>
                    <a:pt x="22" y="73"/>
                    <a:pt x="22" y="73"/>
                    <a:pt x="22" y="73"/>
                  </a:cubicBezTo>
                  <a:cubicBezTo>
                    <a:pt x="10" y="73"/>
                    <a:pt x="0" y="83"/>
                    <a:pt x="0" y="96"/>
                  </a:cubicBezTo>
                  <a:cubicBezTo>
                    <a:pt x="0" y="108"/>
                    <a:pt x="10" y="118"/>
                    <a:pt x="22" y="118"/>
                  </a:cubicBezTo>
                  <a:cubicBezTo>
                    <a:pt x="26" y="118"/>
                    <a:pt x="30" y="117"/>
                    <a:pt x="33" y="115"/>
                  </a:cubicBezTo>
                  <a:cubicBezTo>
                    <a:pt x="44" y="109"/>
                    <a:pt x="44" y="109"/>
                    <a:pt x="44" y="109"/>
                  </a:cubicBezTo>
                  <a:cubicBezTo>
                    <a:pt x="41" y="121"/>
                    <a:pt x="41" y="121"/>
                    <a:pt x="41" y="121"/>
                  </a:cubicBezTo>
                  <a:cubicBezTo>
                    <a:pt x="39" y="125"/>
                    <a:pt x="39" y="130"/>
                    <a:pt x="39" y="134"/>
                  </a:cubicBezTo>
                  <a:cubicBezTo>
                    <a:pt x="39" y="161"/>
                    <a:pt x="60" y="182"/>
                    <a:pt x="86" y="182"/>
                  </a:cubicBezTo>
                  <a:cubicBezTo>
                    <a:pt x="100" y="182"/>
                    <a:pt x="113" y="176"/>
                    <a:pt x="123" y="165"/>
                  </a:cubicBezTo>
                  <a:cubicBezTo>
                    <a:pt x="125" y="163"/>
                    <a:pt x="125" y="163"/>
                    <a:pt x="125" y="163"/>
                  </a:cubicBezTo>
                  <a:cubicBezTo>
                    <a:pt x="128" y="164"/>
                    <a:pt x="128" y="164"/>
                    <a:pt x="128" y="164"/>
                  </a:cubicBezTo>
                  <a:cubicBezTo>
                    <a:pt x="136" y="167"/>
                    <a:pt x="145" y="168"/>
                    <a:pt x="154" y="168"/>
                  </a:cubicBezTo>
                  <a:cubicBezTo>
                    <a:pt x="169" y="168"/>
                    <a:pt x="184" y="164"/>
                    <a:pt x="198" y="155"/>
                  </a:cubicBezTo>
                  <a:cubicBezTo>
                    <a:pt x="201" y="153"/>
                    <a:pt x="201" y="153"/>
                    <a:pt x="201" y="153"/>
                  </a:cubicBezTo>
                  <a:cubicBezTo>
                    <a:pt x="204" y="157"/>
                    <a:pt x="204" y="157"/>
                    <a:pt x="204" y="157"/>
                  </a:cubicBezTo>
                  <a:cubicBezTo>
                    <a:pt x="210" y="164"/>
                    <a:pt x="219" y="168"/>
                    <a:pt x="228" y="168"/>
                  </a:cubicBezTo>
                  <a:cubicBezTo>
                    <a:pt x="241" y="168"/>
                    <a:pt x="253" y="159"/>
                    <a:pt x="257" y="147"/>
                  </a:cubicBezTo>
                  <a:cubicBezTo>
                    <a:pt x="258" y="145"/>
                    <a:pt x="258" y="145"/>
                    <a:pt x="258" y="145"/>
                  </a:cubicBezTo>
                  <a:cubicBezTo>
                    <a:pt x="260" y="144"/>
                    <a:pt x="260" y="144"/>
                    <a:pt x="260" y="144"/>
                  </a:cubicBezTo>
                  <a:cubicBezTo>
                    <a:pt x="278" y="136"/>
                    <a:pt x="290" y="118"/>
                    <a:pt x="290" y="98"/>
                  </a:cubicBezTo>
                  <a:cubicBezTo>
                    <a:pt x="290" y="84"/>
                    <a:pt x="284" y="70"/>
                    <a:pt x="273" y="61"/>
                  </a:cubicBezTo>
                  <a:cubicBezTo>
                    <a:pt x="271" y="59"/>
                    <a:pt x="271" y="59"/>
                    <a:pt x="271" y="59"/>
                  </a:cubicBezTo>
                  <a:cubicBezTo>
                    <a:pt x="271" y="56"/>
                    <a:pt x="271" y="56"/>
                    <a:pt x="271" y="56"/>
                  </a:cubicBezTo>
                  <a:cubicBezTo>
                    <a:pt x="272" y="54"/>
                    <a:pt x="272" y="52"/>
                    <a:pt x="272" y="50"/>
                  </a:cubicBezTo>
                  <a:cubicBezTo>
                    <a:pt x="272" y="35"/>
                    <a:pt x="259" y="22"/>
                    <a:pt x="244" y="22"/>
                  </a:cubicBezTo>
                  <a:cubicBezTo>
                    <a:pt x="237" y="22"/>
                    <a:pt x="230" y="25"/>
                    <a:pt x="225" y="30"/>
                  </a:cubicBezTo>
                  <a:cubicBezTo>
                    <a:pt x="221" y="33"/>
                    <a:pt x="221" y="33"/>
                    <a:pt x="221" y="33"/>
                  </a:cubicBezTo>
                  <a:cubicBezTo>
                    <a:pt x="217" y="29"/>
                    <a:pt x="217" y="29"/>
                    <a:pt x="217" y="29"/>
                  </a:cubicBezTo>
                  <a:cubicBezTo>
                    <a:pt x="201" y="11"/>
                    <a:pt x="178" y="0"/>
                    <a:pt x="154" y="0"/>
                  </a:cubicBezTo>
                  <a:cubicBezTo>
                    <a:pt x="129" y="0"/>
                    <a:pt x="106" y="11"/>
                    <a:pt x="90" y="29"/>
                  </a:cubicBezTo>
                  <a:close/>
                </a:path>
              </a:pathLst>
            </a:custGeom>
            <a:gradFill rotWithShape="1">
              <a:gsLst>
                <a:gs pos="0">
                  <a:srgbClr val="DEE0E7"/>
                </a:gs>
                <a:gs pos="100000">
                  <a:srgbClr val="A6ACB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124810" name="Line 10"/>
          <p:cNvSpPr>
            <a:spLocks noChangeShapeType="1"/>
          </p:cNvSpPr>
          <p:nvPr/>
        </p:nvSpPr>
        <p:spPr bwMode="gray">
          <a:xfrm flipH="1">
            <a:off x="1511300" y="2525713"/>
            <a:ext cx="3676650" cy="0"/>
          </a:xfrm>
          <a:prstGeom prst="line">
            <a:avLst/>
          </a:prstGeom>
          <a:noFill/>
          <a:ln w="28575">
            <a:solidFill>
              <a:schemeClr val="accent2">
                <a:lumMod val="60000"/>
                <a:lumOff val="40000"/>
              </a:schemeClr>
            </a:solidFill>
            <a:round/>
            <a:headEnd type="triangle" w="med" len="med"/>
            <a:tailEnd type="none" w="med" len="med"/>
          </a:ln>
        </p:spPr>
        <p:txBody>
          <a:bodyPr lIns="68589" tIns="34295" rIns="68589" bIns="34295">
            <a:spAutoFit/>
          </a:bodyPr>
          <a:lstStyle/>
          <a:p>
            <a:pPr>
              <a:defRPr/>
            </a:pPr>
            <a:endParaRPr lang="en-US">
              <a:latin typeface="宋体" pitchFamily="2" charset="-122"/>
            </a:endParaRPr>
          </a:p>
        </p:txBody>
      </p:sp>
      <p:grpSp>
        <p:nvGrpSpPr>
          <p:cNvPr id="16" name="Group 71"/>
          <p:cNvGrpSpPr>
            <a:grpSpLocks/>
          </p:cNvGrpSpPr>
          <p:nvPr/>
        </p:nvGrpSpPr>
        <p:grpSpPr bwMode="auto">
          <a:xfrm>
            <a:off x="142875" y="3489325"/>
            <a:ext cx="5072063" cy="1439863"/>
            <a:chOff x="1385" y="3312"/>
            <a:chExt cx="3032" cy="706"/>
          </a:xfrm>
        </p:grpSpPr>
        <p:sp>
          <p:nvSpPr>
            <p:cNvPr id="30756" name="AutoShape 11"/>
            <p:cNvSpPr>
              <a:spLocks noChangeArrowheads="1"/>
            </p:cNvSpPr>
            <p:nvPr/>
          </p:nvSpPr>
          <p:spPr bwMode="auto">
            <a:xfrm>
              <a:off x="1385" y="3312"/>
              <a:ext cx="3032" cy="706"/>
            </a:xfrm>
            <a:prstGeom prst="roundRect">
              <a:avLst>
                <a:gd name="adj" fmla="val 7435"/>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endParaRPr lang="en-GB" altLang="zh-CN">
                <a:latin typeface="宋体" pitchFamily="2" charset="-122"/>
              </a:endParaRPr>
            </a:p>
          </p:txBody>
        </p:sp>
        <p:sp>
          <p:nvSpPr>
            <p:cNvPr id="151564" name="Rectangle 12"/>
            <p:cNvSpPr>
              <a:spLocks noChangeArrowheads="1"/>
            </p:cNvSpPr>
            <p:nvPr/>
          </p:nvSpPr>
          <p:spPr bwMode="auto">
            <a:xfrm>
              <a:off x="1385" y="3343"/>
              <a:ext cx="3032" cy="340"/>
            </a:xfrm>
            <a:prstGeom prst="rect">
              <a:avLst/>
            </a:prstGeom>
            <a:gradFill rotWithShape="1">
              <a:gsLst>
                <a:gs pos="0">
                  <a:schemeClr val="bg1">
                    <a:gamma/>
                    <a:tint val="93725"/>
                    <a:invGamma/>
                    <a:alpha val="0"/>
                  </a:schemeClr>
                </a:gs>
                <a:gs pos="100000">
                  <a:schemeClr val="bg1">
                    <a:alpha val="14999"/>
                  </a:schemeClr>
                </a:gs>
              </a:gsLst>
              <a:lin ang="5400000" scaled="1"/>
            </a:gradFill>
            <a:ln w="9525">
              <a:noFill/>
              <a:miter lim="800000"/>
              <a:headEnd/>
              <a:tailEnd/>
            </a:ln>
            <a:effectLst/>
          </p:spPr>
          <p:txBody>
            <a:bodyPr wrap="none" anchor="ctr"/>
            <a:lstStyle/>
            <a:p>
              <a:pPr>
                <a:spcAft>
                  <a:spcPct val="50000"/>
                </a:spcAft>
                <a:buFontTx/>
                <a:buChar char="•"/>
                <a:defRPr/>
              </a:pPr>
              <a:endParaRPr lang="zh-CN" altLang="en-AU">
                <a:solidFill>
                  <a:schemeClr val="bg1"/>
                </a:solidFill>
                <a:latin typeface="宋体" pitchFamily="2" charset="-122"/>
              </a:endParaRPr>
            </a:p>
          </p:txBody>
        </p:sp>
      </p:grpSp>
      <p:sp>
        <p:nvSpPr>
          <p:cNvPr id="27672" name="Text Box 74"/>
          <p:cNvSpPr txBox="1">
            <a:spLocks noChangeArrowheads="1"/>
          </p:cNvSpPr>
          <p:nvPr/>
        </p:nvSpPr>
        <p:spPr bwMode="auto">
          <a:xfrm>
            <a:off x="142875" y="3544888"/>
            <a:ext cx="5037138" cy="138430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eaLnBrk="0" fontAlgn="base" hangingPunct="0">
              <a:spcBef>
                <a:spcPct val="0"/>
              </a:spcBef>
              <a:spcAft>
                <a:spcPct val="0"/>
              </a:spcAft>
              <a:defRPr sz="1400">
                <a:solidFill>
                  <a:srgbClr val="3E4554"/>
                </a:solidFill>
                <a:latin typeface="Arial" pitchFamily="34" charset="0"/>
                <a:ea typeface="宋体" pitchFamily="2" charset="-122"/>
              </a:defRPr>
            </a:lvl9pPr>
          </a:lstStyle>
          <a:p>
            <a:pPr defTabSz="914400">
              <a:buFont typeface="Wingdings" pitchFamily="2" charset="2"/>
              <a:buChar char="l"/>
            </a:pPr>
            <a:r>
              <a:rPr lang="zh-CN" altLang="en-AU">
                <a:solidFill>
                  <a:schemeClr val="bg1"/>
                </a:solidFill>
              </a:rPr>
              <a:t> 网络上只传输应用图像和键盘鼠标信息，没有真实业务数据</a:t>
            </a:r>
          </a:p>
          <a:p>
            <a:pPr defTabSz="914400">
              <a:buFont typeface="Wingdings" pitchFamily="2" charset="2"/>
              <a:buChar char="l"/>
            </a:pPr>
            <a:r>
              <a:rPr lang="zh-CN" altLang="en-AU">
                <a:solidFill>
                  <a:schemeClr val="bg1"/>
                </a:solidFill>
              </a:rPr>
              <a:t> 对用户进行统一身份认证和权限控制，例如禁止上传、下载</a:t>
            </a:r>
          </a:p>
          <a:p>
            <a:pPr defTabSz="914400">
              <a:buFont typeface="Wingdings" pitchFamily="2" charset="2"/>
              <a:buChar char="l"/>
            </a:pPr>
            <a:r>
              <a:rPr lang="zh-CN" altLang="en-AU">
                <a:solidFill>
                  <a:schemeClr val="bg1"/>
                </a:solidFill>
              </a:rPr>
              <a:t> 从外网接入使用</a:t>
            </a:r>
            <a:r>
              <a:rPr lang="en-AU" altLang="zh-CN">
                <a:solidFill>
                  <a:schemeClr val="bg1"/>
                </a:solidFill>
              </a:rPr>
              <a:t>VPN</a:t>
            </a:r>
            <a:r>
              <a:rPr lang="zh-CN" altLang="en-AU">
                <a:solidFill>
                  <a:schemeClr val="bg1"/>
                </a:solidFill>
              </a:rPr>
              <a:t>进行传输加密</a:t>
            </a:r>
          </a:p>
          <a:p>
            <a:pPr defTabSz="914400">
              <a:buFont typeface="Wingdings" pitchFamily="2" charset="2"/>
              <a:buChar char="l"/>
            </a:pPr>
            <a:r>
              <a:rPr lang="zh-CN" altLang="en-AU">
                <a:solidFill>
                  <a:schemeClr val="bg1"/>
                </a:solidFill>
              </a:rPr>
              <a:t> 可对用户所有操作进行录像审计</a:t>
            </a:r>
          </a:p>
          <a:p>
            <a:pPr defTabSz="914400">
              <a:buFont typeface="Wingdings" pitchFamily="2" charset="2"/>
              <a:buChar char="l"/>
            </a:pPr>
            <a:r>
              <a:rPr lang="zh-CN" altLang="en-AU">
                <a:solidFill>
                  <a:schemeClr val="bg1"/>
                </a:solidFill>
              </a:rPr>
              <a:t> 用户体验与使用本地系统基本一致</a:t>
            </a:r>
          </a:p>
          <a:p>
            <a:pPr defTabSz="914400">
              <a:buFont typeface="Wingdings" pitchFamily="2" charset="2"/>
              <a:buChar char="l"/>
            </a:pPr>
            <a:r>
              <a:rPr lang="zh-CN" altLang="en-AU">
                <a:solidFill>
                  <a:schemeClr val="bg1"/>
                </a:solidFill>
              </a:rPr>
              <a:t> 每个客户端平均只需</a:t>
            </a:r>
            <a:r>
              <a:rPr lang="zh-CN" altLang="en-US">
                <a:solidFill>
                  <a:schemeClr val="bg1"/>
                </a:solidFill>
              </a:rPr>
              <a:t>少量</a:t>
            </a:r>
            <a:r>
              <a:rPr lang="zh-CN" altLang="en-AU">
                <a:solidFill>
                  <a:schemeClr val="bg1"/>
                </a:solidFill>
              </a:rPr>
              <a:t>带宽</a:t>
            </a:r>
            <a:endParaRPr lang="zh-CN" altLang="en-US">
              <a:solidFill>
                <a:schemeClr val="bg1"/>
              </a:solidFill>
            </a:endParaRPr>
          </a:p>
        </p:txBody>
      </p:sp>
      <p:sp>
        <p:nvSpPr>
          <p:cNvPr id="30745" name="Text Box 76"/>
          <p:cNvSpPr txBox="1">
            <a:spLocks noChangeArrowheads="1"/>
          </p:cNvSpPr>
          <p:nvPr/>
        </p:nvSpPr>
        <p:spPr bwMode="auto">
          <a:xfrm>
            <a:off x="4932363" y="2787650"/>
            <a:ext cx="1162050" cy="304800"/>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spcBef>
                <a:spcPct val="50000"/>
              </a:spcBef>
            </a:pPr>
            <a:r>
              <a:rPr lang="zh-CN" altLang="en-US">
                <a:latin typeface="宋体" pitchFamily="2" charset="-122"/>
              </a:rPr>
              <a:t>防火墙、</a:t>
            </a:r>
            <a:r>
              <a:rPr lang="en-US" altLang="zh-CN">
                <a:latin typeface="宋体" pitchFamily="2" charset="-122"/>
              </a:rPr>
              <a:t>VPN</a:t>
            </a:r>
          </a:p>
        </p:txBody>
      </p:sp>
      <p:grpSp>
        <p:nvGrpSpPr>
          <p:cNvPr id="17" name="Group 449"/>
          <p:cNvGrpSpPr>
            <a:grpSpLocks/>
          </p:cNvGrpSpPr>
          <p:nvPr/>
        </p:nvGrpSpPr>
        <p:grpSpPr bwMode="auto">
          <a:xfrm>
            <a:off x="5643570" y="142858"/>
            <a:ext cx="2434271" cy="973931"/>
            <a:chOff x="2103439" y="1234440"/>
            <a:chExt cx="3244855" cy="1299098"/>
          </a:xfrm>
          <a:effectLst>
            <a:outerShdw blurRad="368300" dist="304800" dir="5400000" sx="90000" sy="90000" rotWithShape="0">
              <a:prstClr val="black">
                <a:alpha val="15000"/>
              </a:prstClr>
            </a:outerShdw>
          </a:effectLst>
        </p:grpSpPr>
        <p:grpSp>
          <p:nvGrpSpPr>
            <p:cNvPr id="18" name="Group 440"/>
            <p:cNvGrpSpPr>
              <a:grpSpLocks/>
            </p:cNvGrpSpPr>
            <p:nvPr/>
          </p:nvGrpSpPr>
          <p:grpSpPr bwMode="auto">
            <a:xfrm>
              <a:off x="4241804" y="1933222"/>
              <a:ext cx="1098552" cy="168343"/>
              <a:chOff x="4146550" y="1321239"/>
              <a:chExt cx="1098552" cy="168343"/>
            </a:xfrm>
          </p:grpSpPr>
          <p:sp>
            <p:nvSpPr>
              <p:cNvPr id="158" name="Freeform 157"/>
              <p:cNvSpPr/>
              <p:nvPr/>
            </p:nvSpPr>
            <p:spPr>
              <a:xfrm>
                <a:off x="4146550" y="1321239"/>
                <a:ext cx="1098552"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59" name="Oval 158"/>
              <p:cNvSpPr/>
              <p:nvPr/>
            </p:nvSpPr>
            <p:spPr>
              <a:xfrm>
                <a:off x="5162552" y="1321239"/>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19" name="Group 443"/>
            <p:cNvGrpSpPr>
              <a:grpSpLocks/>
            </p:cNvGrpSpPr>
            <p:nvPr/>
          </p:nvGrpSpPr>
          <p:grpSpPr bwMode="auto">
            <a:xfrm>
              <a:off x="4248154" y="1771231"/>
              <a:ext cx="1100140" cy="168343"/>
              <a:chOff x="4145754" y="1321172"/>
              <a:chExt cx="1100140" cy="168343"/>
            </a:xfrm>
          </p:grpSpPr>
          <p:sp>
            <p:nvSpPr>
              <p:cNvPr id="156" name="Freeform 155"/>
              <p:cNvSpPr/>
              <p:nvPr/>
            </p:nvSpPr>
            <p:spPr>
              <a:xfrm>
                <a:off x="4145754" y="1321172"/>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57" name="Oval 156"/>
              <p:cNvSpPr/>
              <p:nvPr/>
            </p:nvSpPr>
            <p:spPr>
              <a:xfrm>
                <a:off x="5163344" y="1321172"/>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0" name="Group 437"/>
            <p:cNvGrpSpPr>
              <a:grpSpLocks/>
            </p:cNvGrpSpPr>
            <p:nvPr/>
          </p:nvGrpSpPr>
          <p:grpSpPr bwMode="auto">
            <a:xfrm>
              <a:off x="4200529" y="1698177"/>
              <a:ext cx="1100140" cy="168343"/>
              <a:chOff x="4145755" y="1321938"/>
              <a:chExt cx="1100140" cy="168343"/>
            </a:xfrm>
          </p:grpSpPr>
          <p:sp>
            <p:nvSpPr>
              <p:cNvPr id="154" name="Freeform 153"/>
              <p:cNvSpPr/>
              <p:nvPr/>
            </p:nvSpPr>
            <p:spPr>
              <a:xfrm>
                <a:off x="4145755" y="1321938"/>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55" name="Oval 154"/>
              <p:cNvSpPr/>
              <p:nvPr/>
            </p:nvSpPr>
            <p:spPr>
              <a:xfrm>
                <a:off x="5163345" y="1321938"/>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1" name="Group 446"/>
            <p:cNvGrpSpPr>
              <a:grpSpLocks/>
            </p:cNvGrpSpPr>
            <p:nvPr/>
          </p:nvGrpSpPr>
          <p:grpSpPr bwMode="auto">
            <a:xfrm>
              <a:off x="4162429" y="1807759"/>
              <a:ext cx="1100140" cy="168343"/>
              <a:chOff x="4145756" y="1321981"/>
              <a:chExt cx="1100140" cy="168343"/>
            </a:xfrm>
          </p:grpSpPr>
          <p:sp>
            <p:nvSpPr>
              <p:cNvPr id="152" name="Freeform 151"/>
              <p:cNvSpPr/>
              <p:nvPr/>
            </p:nvSpPr>
            <p:spPr>
              <a:xfrm>
                <a:off x="4145756" y="1321981"/>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53" name="Oval 152"/>
              <p:cNvSpPr/>
              <p:nvPr/>
            </p:nvSpPr>
            <p:spPr>
              <a:xfrm>
                <a:off x="5163346" y="1321981"/>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2" name="Group 429"/>
            <p:cNvGrpSpPr>
              <a:grpSpLocks/>
            </p:cNvGrpSpPr>
            <p:nvPr/>
          </p:nvGrpSpPr>
          <p:grpSpPr bwMode="auto">
            <a:xfrm>
              <a:off x="4210054" y="1537775"/>
              <a:ext cx="1100140" cy="168343"/>
              <a:chOff x="4145755" y="1321080"/>
              <a:chExt cx="1100140" cy="168343"/>
            </a:xfrm>
          </p:grpSpPr>
          <p:sp>
            <p:nvSpPr>
              <p:cNvPr id="150" name="Freeform 149"/>
              <p:cNvSpPr/>
              <p:nvPr/>
            </p:nvSpPr>
            <p:spPr>
              <a:xfrm>
                <a:off x="4145755" y="1321080"/>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51" name="Oval 150"/>
              <p:cNvSpPr/>
              <p:nvPr/>
            </p:nvSpPr>
            <p:spPr>
              <a:xfrm>
                <a:off x="5163345" y="1321080"/>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3" name="Group 426"/>
            <p:cNvGrpSpPr>
              <a:grpSpLocks/>
            </p:cNvGrpSpPr>
            <p:nvPr/>
          </p:nvGrpSpPr>
          <p:grpSpPr bwMode="auto">
            <a:xfrm>
              <a:off x="4157667" y="1599712"/>
              <a:ext cx="1100139" cy="168343"/>
              <a:chOff x="4145757" y="1321105"/>
              <a:chExt cx="1100139" cy="168343"/>
            </a:xfrm>
          </p:grpSpPr>
          <p:sp>
            <p:nvSpPr>
              <p:cNvPr id="148" name="Freeform 147"/>
              <p:cNvSpPr/>
              <p:nvPr/>
            </p:nvSpPr>
            <p:spPr>
              <a:xfrm>
                <a:off x="4145757" y="1321105"/>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49" name="Oval 148"/>
              <p:cNvSpPr/>
              <p:nvPr/>
            </p:nvSpPr>
            <p:spPr>
              <a:xfrm>
                <a:off x="5163346" y="1321105"/>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4" name="Group 432"/>
            <p:cNvGrpSpPr>
              <a:grpSpLocks/>
            </p:cNvGrpSpPr>
            <p:nvPr/>
          </p:nvGrpSpPr>
          <p:grpSpPr bwMode="auto">
            <a:xfrm>
              <a:off x="4119567" y="1714058"/>
              <a:ext cx="1100139" cy="168343"/>
              <a:chOff x="4145757" y="1321150"/>
              <a:chExt cx="1100139" cy="168343"/>
            </a:xfrm>
          </p:grpSpPr>
          <p:sp>
            <p:nvSpPr>
              <p:cNvPr id="146" name="Freeform 145"/>
              <p:cNvSpPr/>
              <p:nvPr/>
            </p:nvSpPr>
            <p:spPr>
              <a:xfrm>
                <a:off x="4145757" y="1321150"/>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47" name="Oval 146"/>
              <p:cNvSpPr/>
              <p:nvPr/>
            </p:nvSpPr>
            <p:spPr>
              <a:xfrm>
                <a:off x="5163346" y="1321150"/>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5" name="Group 423"/>
            <p:cNvGrpSpPr>
              <a:grpSpLocks/>
            </p:cNvGrpSpPr>
            <p:nvPr/>
          </p:nvGrpSpPr>
          <p:grpSpPr bwMode="auto">
            <a:xfrm>
              <a:off x="4167192" y="1445663"/>
              <a:ext cx="1100139" cy="168343"/>
              <a:chOff x="4145756" y="1321837"/>
              <a:chExt cx="1100139" cy="168343"/>
            </a:xfrm>
          </p:grpSpPr>
          <p:sp>
            <p:nvSpPr>
              <p:cNvPr id="144" name="Freeform 143"/>
              <p:cNvSpPr/>
              <p:nvPr/>
            </p:nvSpPr>
            <p:spPr>
              <a:xfrm>
                <a:off x="4145756" y="1321837"/>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45" name="Oval 144"/>
              <p:cNvSpPr/>
              <p:nvPr/>
            </p:nvSpPr>
            <p:spPr>
              <a:xfrm>
                <a:off x="5163345" y="1321837"/>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6" name="Group 411"/>
            <p:cNvGrpSpPr>
              <a:grpSpLocks/>
            </p:cNvGrpSpPr>
            <p:nvPr/>
          </p:nvGrpSpPr>
          <p:grpSpPr bwMode="auto">
            <a:xfrm>
              <a:off x="4205292" y="2247673"/>
              <a:ext cx="1100139" cy="168343"/>
              <a:chOff x="4145758" y="1321366"/>
              <a:chExt cx="1100139" cy="168343"/>
            </a:xfrm>
          </p:grpSpPr>
          <p:sp>
            <p:nvSpPr>
              <p:cNvPr id="142" name="Freeform 141"/>
              <p:cNvSpPr/>
              <p:nvPr/>
            </p:nvSpPr>
            <p:spPr>
              <a:xfrm>
                <a:off x="4145758" y="1321366"/>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43" name="Oval 142"/>
              <p:cNvSpPr/>
              <p:nvPr/>
            </p:nvSpPr>
            <p:spPr>
              <a:xfrm>
                <a:off x="5163347" y="1321366"/>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7" name="Group 414"/>
            <p:cNvGrpSpPr>
              <a:grpSpLocks/>
            </p:cNvGrpSpPr>
            <p:nvPr/>
          </p:nvGrpSpPr>
          <p:grpSpPr bwMode="auto">
            <a:xfrm>
              <a:off x="4232279" y="2093624"/>
              <a:ext cx="1098552" cy="168343"/>
              <a:chOff x="4146551" y="1322098"/>
              <a:chExt cx="1098552" cy="168343"/>
            </a:xfrm>
          </p:grpSpPr>
          <p:sp>
            <p:nvSpPr>
              <p:cNvPr id="140" name="Freeform 139"/>
              <p:cNvSpPr/>
              <p:nvPr/>
            </p:nvSpPr>
            <p:spPr>
              <a:xfrm>
                <a:off x="4146551" y="1322098"/>
                <a:ext cx="1098552"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41" name="Oval 140"/>
              <p:cNvSpPr/>
              <p:nvPr/>
            </p:nvSpPr>
            <p:spPr>
              <a:xfrm>
                <a:off x="5162553" y="1322098"/>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8" name="Group 408"/>
            <p:cNvGrpSpPr>
              <a:grpSpLocks/>
            </p:cNvGrpSpPr>
            <p:nvPr/>
          </p:nvGrpSpPr>
          <p:grpSpPr bwMode="auto">
            <a:xfrm>
              <a:off x="4167192" y="2119034"/>
              <a:ext cx="1100139" cy="168343"/>
              <a:chOff x="4145758" y="1321315"/>
              <a:chExt cx="1100139" cy="168343"/>
            </a:xfrm>
          </p:grpSpPr>
          <p:sp>
            <p:nvSpPr>
              <p:cNvPr id="138" name="Freeform 137"/>
              <p:cNvSpPr/>
              <p:nvPr/>
            </p:nvSpPr>
            <p:spPr>
              <a:xfrm>
                <a:off x="4145758" y="1321315"/>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39" name="Oval 138"/>
              <p:cNvSpPr/>
              <p:nvPr/>
            </p:nvSpPr>
            <p:spPr>
              <a:xfrm>
                <a:off x="5163347" y="1321315"/>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29" name="Group 417"/>
            <p:cNvGrpSpPr>
              <a:grpSpLocks/>
            </p:cNvGrpSpPr>
            <p:nvPr/>
          </p:nvGrpSpPr>
          <p:grpSpPr bwMode="auto">
            <a:xfrm>
              <a:off x="4186242" y="1961808"/>
              <a:ext cx="1100139" cy="168343"/>
              <a:chOff x="4145757" y="1321250"/>
              <a:chExt cx="1100139" cy="168343"/>
            </a:xfrm>
          </p:grpSpPr>
          <p:sp>
            <p:nvSpPr>
              <p:cNvPr id="136" name="Freeform 135"/>
              <p:cNvSpPr/>
              <p:nvPr/>
            </p:nvSpPr>
            <p:spPr>
              <a:xfrm>
                <a:off x="4145757" y="1321250"/>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37" name="Oval 136"/>
              <p:cNvSpPr/>
              <p:nvPr/>
            </p:nvSpPr>
            <p:spPr>
              <a:xfrm>
                <a:off x="5163346" y="1321250"/>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0" name="Group 420"/>
            <p:cNvGrpSpPr>
              <a:grpSpLocks/>
            </p:cNvGrpSpPr>
            <p:nvPr/>
          </p:nvGrpSpPr>
          <p:grpSpPr bwMode="auto">
            <a:xfrm>
              <a:off x="4124329" y="1937987"/>
              <a:ext cx="1100140" cy="168343"/>
              <a:chOff x="4145756" y="1321241"/>
              <a:chExt cx="1100140" cy="168343"/>
            </a:xfrm>
          </p:grpSpPr>
          <p:sp>
            <p:nvSpPr>
              <p:cNvPr id="134" name="Freeform 133"/>
              <p:cNvSpPr/>
              <p:nvPr/>
            </p:nvSpPr>
            <p:spPr>
              <a:xfrm>
                <a:off x="4145756" y="1321241"/>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35" name="Oval 134"/>
              <p:cNvSpPr/>
              <p:nvPr/>
            </p:nvSpPr>
            <p:spPr>
              <a:xfrm>
                <a:off x="5163346" y="1321241"/>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1" name="Group 405"/>
            <p:cNvGrpSpPr>
              <a:grpSpLocks/>
            </p:cNvGrpSpPr>
            <p:nvPr/>
          </p:nvGrpSpPr>
          <p:grpSpPr bwMode="auto">
            <a:xfrm>
              <a:off x="4105279" y="2080919"/>
              <a:ext cx="1116015" cy="168343"/>
              <a:chOff x="4148138" y="1321301"/>
              <a:chExt cx="1116015" cy="168343"/>
            </a:xfrm>
          </p:grpSpPr>
          <p:sp>
            <p:nvSpPr>
              <p:cNvPr id="132" name="Freeform 131"/>
              <p:cNvSpPr/>
              <p:nvPr/>
            </p:nvSpPr>
            <p:spPr>
              <a:xfrm>
                <a:off x="4148138" y="1321301"/>
                <a:ext cx="1116015"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33" name="Oval 132"/>
              <p:cNvSpPr/>
              <p:nvPr/>
            </p:nvSpPr>
            <p:spPr>
              <a:xfrm>
                <a:off x="5181603" y="1321301"/>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2" name="Group 402"/>
            <p:cNvGrpSpPr>
              <a:grpSpLocks/>
            </p:cNvGrpSpPr>
            <p:nvPr/>
          </p:nvGrpSpPr>
          <p:grpSpPr bwMode="auto">
            <a:xfrm>
              <a:off x="4067179" y="1928458"/>
              <a:ext cx="1100140" cy="168343"/>
              <a:chOff x="4145757" y="1321240"/>
              <a:chExt cx="1100140" cy="168343"/>
            </a:xfrm>
          </p:grpSpPr>
          <p:sp>
            <p:nvSpPr>
              <p:cNvPr id="130" name="Freeform 129"/>
              <p:cNvSpPr/>
              <p:nvPr/>
            </p:nvSpPr>
            <p:spPr>
              <a:xfrm>
                <a:off x="4145757" y="1321240"/>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31" name="Oval 130"/>
              <p:cNvSpPr/>
              <p:nvPr/>
            </p:nvSpPr>
            <p:spPr>
              <a:xfrm>
                <a:off x="5163347" y="1321240"/>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3" name="Group 365"/>
            <p:cNvGrpSpPr>
              <a:grpSpLocks/>
            </p:cNvGrpSpPr>
            <p:nvPr/>
          </p:nvGrpSpPr>
          <p:grpSpPr bwMode="auto">
            <a:xfrm>
              <a:off x="4114804" y="1499660"/>
              <a:ext cx="1100140" cy="168343"/>
              <a:chOff x="4145759" y="1321068"/>
              <a:chExt cx="1100140" cy="168343"/>
            </a:xfrm>
          </p:grpSpPr>
          <p:sp>
            <p:nvSpPr>
              <p:cNvPr id="128" name="Freeform 127"/>
              <p:cNvSpPr/>
              <p:nvPr/>
            </p:nvSpPr>
            <p:spPr>
              <a:xfrm>
                <a:off x="4145759" y="1321068"/>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29" name="Oval 128"/>
              <p:cNvSpPr/>
              <p:nvPr/>
            </p:nvSpPr>
            <p:spPr>
              <a:xfrm>
                <a:off x="5163349" y="1321068"/>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4" name="Group 396"/>
            <p:cNvGrpSpPr>
              <a:grpSpLocks/>
            </p:cNvGrpSpPr>
            <p:nvPr/>
          </p:nvGrpSpPr>
          <p:grpSpPr bwMode="auto">
            <a:xfrm>
              <a:off x="4076704" y="1617182"/>
              <a:ext cx="1100140" cy="168343"/>
              <a:chOff x="4145758" y="1321907"/>
              <a:chExt cx="1100140" cy="168343"/>
            </a:xfrm>
          </p:grpSpPr>
          <p:sp>
            <p:nvSpPr>
              <p:cNvPr id="126" name="Freeform 125"/>
              <p:cNvSpPr/>
              <p:nvPr/>
            </p:nvSpPr>
            <p:spPr>
              <a:xfrm>
                <a:off x="4145758" y="1321907"/>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27" name="Oval 126"/>
              <p:cNvSpPr/>
              <p:nvPr/>
            </p:nvSpPr>
            <p:spPr>
              <a:xfrm>
                <a:off x="5163348" y="1321907"/>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5" name="Group 399"/>
            <p:cNvGrpSpPr>
              <a:grpSpLocks/>
            </p:cNvGrpSpPr>
            <p:nvPr/>
          </p:nvGrpSpPr>
          <p:grpSpPr bwMode="auto">
            <a:xfrm>
              <a:off x="4078292" y="1766467"/>
              <a:ext cx="1100139" cy="168343"/>
              <a:chOff x="4164016" y="1321173"/>
              <a:chExt cx="1100139" cy="168343"/>
            </a:xfrm>
          </p:grpSpPr>
          <p:sp>
            <p:nvSpPr>
              <p:cNvPr id="124" name="Freeform 123"/>
              <p:cNvSpPr/>
              <p:nvPr/>
            </p:nvSpPr>
            <p:spPr>
              <a:xfrm>
                <a:off x="4164016" y="1321173"/>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25" name="Oval 124"/>
              <p:cNvSpPr/>
              <p:nvPr/>
            </p:nvSpPr>
            <p:spPr>
              <a:xfrm>
                <a:off x="5181605" y="1321173"/>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sp>
          <p:nvSpPr>
            <p:cNvPr id="92" name="Flowchart: Direct Access Storage 91"/>
            <p:cNvSpPr/>
            <p:nvPr/>
          </p:nvSpPr>
          <p:spPr>
            <a:xfrm>
              <a:off x="2103439" y="1234440"/>
              <a:ext cx="1398589" cy="1299098"/>
            </a:xfrm>
            <a:prstGeom prst="flowChartMagneticDrum">
              <a:avLst/>
            </a:prstGeom>
          </p:spPr>
          <p:style>
            <a:lnRef idx="1">
              <a:schemeClr val="dk1"/>
            </a:lnRef>
            <a:fillRef idx="2">
              <a:schemeClr val="dk1"/>
            </a:fillRef>
            <a:effectRef idx="1">
              <a:schemeClr val="dk1"/>
            </a:effectRef>
            <a:fontRef idx="minor">
              <a:schemeClr val="dk1"/>
            </a:fontRef>
          </p:style>
          <p:txBody>
            <a:bodyPr lIns="0" rIns="0" anchor="ctr"/>
            <a:lstStyle/>
            <a:p>
              <a:pPr>
                <a:defRPr/>
              </a:pPr>
              <a:r>
                <a:rPr lang="en-US" dirty="0"/>
                <a:t>TC</a:t>
              </a:r>
              <a:r>
                <a:rPr lang="en-US" altLang="zh-CN" dirty="0"/>
                <a:t>P</a:t>
              </a:r>
              <a:endParaRPr lang="en-US" dirty="0"/>
            </a:p>
          </p:txBody>
        </p:sp>
        <p:grpSp>
          <p:nvGrpSpPr>
            <p:cNvPr id="36" name="Group 337"/>
            <p:cNvGrpSpPr>
              <a:grpSpLocks/>
            </p:cNvGrpSpPr>
            <p:nvPr/>
          </p:nvGrpSpPr>
          <p:grpSpPr bwMode="auto">
            <a:xfrm>
              <a:off x="2979740" y="1270968"/>
              <a:ext cx="1506539" cy="1214926"/>
              <a:chOff x="2979740" y="1270968"/>
              <a:chExt cx="1506539" cy="1214926"/>
            </a:xfrm>
          </p:grpSpPr>
          <p:sp>
            <p:nvSpPr>
              <p:cNvPr id="122" name="Freeform 121"/>
              <p:cNvSpPr/>
              <p:nvPr/>
            </p:nvSpPr>
            <p:spPr>
              <a:xfrm>
                <a:off x="2979740" y="1270968"/>
                <a:ext cx="1506539" cy="1214926"/>
              </a:xfrm>
              <a:custGeom>
                <a:avLst/>
                <a:gdLst>
                  <a:gd name="connsiteX0" fmla="*/ 4762 w 931069"/>
                  <a:gd name="connsiteY0" fmla="*/ 0 h 1214437"/>
                  <a:gd name="connsiteX1" fmla="*/ 0 w 931069"/>
                  <a:gd name="connsiteY1" fmla="*/ 1214437 h 1214437"/>
                  <a:gd name="connsiteX2" fmla="*/ 928687 w 931069"/>
                  <a:gd name="connsiteY2" fmla="*/ 1214437 h 1214437"/>
                  <a:gd name="connsiteX3" fmla="*/ 931069 w 931069"/>
                  <a:gd name="connsiteY3" fmla="*/ 0 h 1214437"/>
                  <a:gd name="connsiteX4" fmla="*/ 4762 w 931069"/>
                  <a:gd name="connsiteY4" fmla="*/ 0 h 1214437"/>
                  <a:gd name="connsiteX0" fmla="*/ 4762 w 931069"/>
                  <a:gd name="connsiteY0" fmla="*/ 0 h 1214437"/>
                  <a:gd name="connsiteX1" fmla="*/ 0 w 931069"/>
                  <a:gd name="connsiteY1" fmla="*/ 1214437 h 1214437"/>
                  <a:gd name="connsiteX2" fmla="*/ 928687 w 931069"/>
                  <a:gd name="connsiteY2" fmla="*/ 1214437 h 1214437"/>
                  <a:gd name="connsiteX3" fmla="*/ 931069 w 931069"/>
                  <a:gd name="connsiteY3" fmla="*/ 0 h 1214437"/>
                  <a:gd name="connsiteX4" fmla="*/ 4762 w 931069"/>
                  <a:gd name="connsiteY4" fmla="*/ 0 h 1214437"/>
                  <a:gd name="connsiteX0" fmla="*/ 4762 w 1242218"/>
                  <a:gd name="connsiteY0" fmla="*/ 0 h 1214437"/>
                  <a:gd name="connsiteX1" fmla="*/ 0 w 1242218"/>
                  <a:gd name="connsiteY1" fmla="*/ 1214437 h 1214437"/>
                  <a:gd name="connsiteX2" fmla="*/ 928687 w 1242218"/>
                  <a:gd name="connsiteY2" fmla="*/ 1214437 h 1214437"/>
                  <a:gd name="connsiteX3" fmla="*/ 931069 w 1242218"/>
                  <a:gd name="connsiteY3" fmla="*/ 0 h 1214437"/>
                  <a:gd name="connsiteX4" fmla="*/ 4762 w 1242218"/>
                  <a:gd name="connsiteY4" fmla="*/ 0 h 1214437"/>
                  <a:gd name="connsiteX0" fmla="*/ 4762 w 1242218"/>
                  <a:gd name="connsiteY0" fmla="*/ 0 h 1214437"/>
                  <a:gd name="connsiteX1" fmla="*/ 0 w 1242218"/>
                  <a:gd name="connsiteY1" fmla="*/ 1214437 h 1214437"/>
                  <a:gd name="connsiteX2" fmla="*/ 928687 w 1242218"/>
                  <a:gd name="connsiteY2" fmla="*/ 1214437 h 1214437"/>
                  <a:gd name="connsiteX3" fmla="*/ 931069 w 1242218"/>
                  <a:gd name="connsiteY3" fmla="*/ 0 h 1214437"/>
                  <a:gd name="connsiteX4" fmla="*/ 4762 w 1242218"/>
                  <a:gd name="connsiteY4" fmla="*/ 0 h 1214437"/>
                  <a:gd name="connsiteX0" fmla="*/ 4762 w 1242218"/>
                  <a:gd name="connsiteY0" fmla="*/ 0 h 1214437"/>
                  <a:gd name="connsiteX1" fmla="*/ 0 w 1242218"/>
                  <a:gd name="connsiteY1" fmla="*/ 1214437 h 1214437"/>
                  <a:gd name="connsiteX2" fmla="*/ 928687 w 1242218"/>
                  <a:gd name="connsiteY2" fmla="*/ 1214437 h 1214437"/>
                  <a:gd name="connsiteX3" fmla="*/ 931069 w 1242218"/>
                  <a:gd name="connsiteY3" fmla="*/ 0 h 1214437"/>
                  <a:gd name="connsiteX4" fmla="*/ 4762 w 1242218"/>
                  <a:gd name="connsiteY4" fmla="*/ 0 h 1214437"/>
                  <a:gd name="connsiteX0" fmla="*/ 4762 w 1218406"/>
                  <a:gd name="connsiteY0" fmla="*/ 0 h 1214437"/>
                  <a:gd name="connsiteX1" fmla="*/ 0 w 1218406"/>
                  <a:gd name="connsiteY1" fmla="*/ 1214437 h 1214437"/>
                  <a:gd name="connsiteX2" fmla="*/ 928687 w 1218406"/>
                  <a:gd name="connsiteY2" fmla="*/ 1214437 h 1214437"/>
                  <a:gd name="connsiteX3" fmla="*/ 931069 w 1218406"/>
                  <a:gd name="connsiteY3" fmla="*/ 0 h 1214437"/>
                  <a:gd name="connsiteX4" fmla="*/ 4762 w 1218406"/>
                  <a:gd name="connsiteY4" fmla="*/ 0 h 1214437"/>
                  <a:gd name="connsiteX0" fmla="*/ 4762 w 1213643"/>
                  <a:gd name="connsiteY0" fmla="*/ 0 h 1214437"/>
                  <a:gd name="connsiteX1" fmla="*/ 0 w 1213643"/>
                  <a:gd name="connsiteY1" fmla="*/ 1214437 h 1214437"/>
                  <a:gd name="connsiteX2" fmla="*/ 928687 w 1213643"/>
                  <a:gd name="connsiteY2" fmla="*/ 1214437 h 1214437"/>
                  <a:gd name="connsiteX3" fmla="*/ 931069 w 1213643"/>
                  <a:gd name="connsiteY3" fmla="*/ 0 h 1214437"/>
                  <a:gd name="connsiteX4" fmla="*/ 4762 w 1213643"/>
                  <a:gd name="connsiteY4" fmla="*/ 0 h 1214437"/>
                  <a:gd name="connsiteX0" fmla="*/ 308769 w 1517650"/>
                  <a:gd name="connsiteY0" fmla="*/ 0 h 1214437"/>
                  <a:gd name="connsiteX1" fmla="*/ 304007 w 1517650"/>
                  <a:gd name="connsiteY1" fmla="*/ 1214437 h 1214437"/>
                  <a:gd name="connsiteX2" fmla="*/ 1232694 w 1517650"/>
                  <a:gd name="connsiteY2" fmla="*/ 1214437 h 1214437"/>
                  <a:gd name="connsiteX3" fmla="*/ 1235076 w 1517650"/>
                  <a:gd name="connsiteY3" fmla="*/ 0 h 1214437"/>
                  <a:gd name="connsiteX4" fmla="*/ 308769 w 1517650"/>
                  <a:gd name="connsiteY4" fmla="*/ 0 h 1214437"/>
                  <a:gd name="connsiteX0" fmla="*/ 308769 w 1517650"/>
                  <a:gd name="connsiteY0" fmla="*/ 0 h 1214437"/>
                  <a:gd name="connsiteX1" fmla="*/ 304007 w 1517650"/>
                  <a:gd name="connsiteY1" fmla="*/ 1214437 h 1214437"/>
                  <a:gd name="connsiteX2" fmla="*/ 1232694 w 1517650"/>
                  <a:gd name="connsiteY2" fmla="*/ 1214437 h 1214437"/>
                  <a:gd name="connsiteX3" fmla="*/ 1235076 w 1517650"/>
                  <a:gd name="connsiteY3" fmla="*/ 0 h 1214437"/>
                  <a:gd name="connsiteX4" fmla="*/ 308769 w 1517650"/>
                  <a:gd name="connsiteY4" fmla="*/ 0 h 1214437"/>
                  <a:gd name="connsiteX0" fmla="*/ 301626 w 1510507"/>
                  <a:gd name="connsiteY0" fmla="*/ 0 h 1214437"/>
                  <a:gd name="connsiteX1" fmla="*/ 296864 w 1510507"/>
                  <a:gd name="connsiteY1" fmla="*/ 1214437 h 1214437"/>
                  <a:gd name="connsiteX2" fmla="*/ 1225551 w 1510507"/>
                  <a:gd name="connsiteY2" fmla="*/ 1214437 h 1214437"/>
                  <a:gd name="connsiteX3" fmla="*/ 1227933 w 1510507"/>
                  <a:gd name="connsiteY3" fmla="*/ 0 h 1214437"/>
                  <a:gd name="connsiteX4" fmla="*/ 301626 w 1510507"/>
                  <a:gd name="connsiteY4" fmla="*/ 0 h 1214437"/>
                  <a:gd name="connsiteX0" fmla="*/ 289719 w 1498600"/>
                  <a:gd name="connsiteY0" fmla="*/ 0 h 1214437"/>
                  <a:gd name="connsiteX1" fmla="*/ 284957 w 1498600"/>
                  <a:gd name="connsiteY1" fmla="*/ 1214437 h 1214437"/>
                  <a:gd name="connsiteX2" fmla="*/ 1213644 w 1498600"/>
                  <a:gd name="connsiteY2" fmla="*/ 1214437 h 1214437"/>
                  <a:gd name="connsiteX3" fmla="*/ 1216026 w 1498600"/>
                  <a:gd name="connsiteY3" fmla="*/ 0 h 1214437"/>
                  <a:gd name="connsiteX4" fmla="*/ 289719 w 1498600"/>
                  <a:gd name="connsiteY4" fmla="*/ 0 h 1214437"/>
                  <a:gd name="connsiteX0" fmla="*/ 289719 w 1498600"/>
                  <a:gd name="connsiteY0" fmla="*/ 0 h 1214437"/>
                  <a:gd name="connsiteX1" fmla="*/ 284957 w 1498600"/>
                  <a:gd name="connsiteY1" fmla="*/ 1214437 h 1214437"/>
                  <a:gd name="connsiteX2" fmla="*/ 1213644 w 1498600"/>
                  <a:gd name="connsiteY2" fmla="*/ 1214437 h 1214437"/>
                  <a:gd name="connsiteX3" fmla="*/ 1216026 w 1498600"/>
                  <a:gd name="connsiteY3" fmla="*/ 0 h 1214437"/>
                  <a:gd name="connsiteX4" fmla="*/ 289719 w 1498600"/>
                  <a:gd name="connsiteY4" fmla="*/ 0 h 1214437"/>
                  <a:gd name="connsiteX0" fmla="*/ 289719 w 1216026"/>
                  <a:gd name="connsiteY0" fmla="*/ 0 h 1214437"/>
                  <a:gd name="connsiteX1" fmla="*/ 284957 w 1216026"/>
                  <a:gd name="connsiteY1" fmla="*/ 1214437 h 1214437"/>
                  <a:gd name="connsiteX2" fmla="*/ 1213644 w 1216026"/>
                  <a:gd name="connsiteY2" fmla="*/ 1214437 h 1214437"/>
                  <a:gd name="connsiteX3" fmla="*/ 1216026 w 1216026"/>
                  <a:gd name="connsiteY3" fmla="*/ 0 h 1214437"/>
                  <a:gd name="connsiteX4" fmla="*/ 289719 w 1216026"/>
                  <a:gd name="connsiteY4" fmla="*/ 0 h 1214437"/>
                  <a:gd name="connsiteX0" fmla="*/ 289719 w 1216026"/>
                  <a:gd name="connsiteY0" fmla="*/ 0 h 1214437"/>
                  <a:gd name="connsiteX1" fmla="*/ 284957 w 1216026"/>
                  <a:gd name="connsiteY1" fmla="*/ 1214437 h 1214437"/>
                  <a:gd name="connsiteX2" fmla="*/ 1213644 w 1216026"/>
                  <a:gd name="connsiteY2" fmla="*/ 1214437 h 1214437"/>
                  <a:gd name="connsiteX3" fmla="*/ 1216026 w 1216026"/>
                  <a:gd name="connsiteY3" fmla="*/ 0 h 1214437"/>
                  <a:gd name="connsiteX4" fmla="*/ 289719 w 1216026"/>
                  <a:gd name="connsiteY4" fmla="*/ 0 h 1214437"/>
                  <a:gd name="connsiteX0" fmla="*/ 289719 w 1216026"/>
                  <a:gd name="connsiteY0" fmla="*/ 0 h 1214437"/>
                  <a:gd name="connsiteX1" fmla="*/ 284957 w 1216026"/>
                  <a:gd name="connsiteY1" fmla="*/ 1214437 h 1214437"/>
                  <a:gd name="connsiteX2" fmla="*/ 1213644 w 1216026"/>
                  <a:gd name="connsiteY2" fmla="*/ 1214437 h 1214437"/>
                  <a:gd name="connsiteX3" fmla="*/ 1216026 w 1216026"/>
                  <a:gd name="connsiteY3" fmla="*/ 0 h 1214437"/>
                  <a:gd name="connsiteX4" fmla="*/ 289719 w 1216026"/>
                  <a:gd name="connsiteY4" fmla="*/ 0 h 1214437"/>
                  <a:gd name="connsiteX0" fmla="*/ 289719 w 1491456"/>
                  <a:gd name="connsiteY0" fmla="*/ 0 h 1214437"/>
                  <a:gd name="connsiteX1" fmla="*/ 284957 w 1491456"/>
                  <a:gd name="connsiteY1" fmla="*/ 1214437 h 1214437"/>
                  <a:gd name="connsiteX2" fmla="*/ 1213644 w 1491456"/>
                  <a:gd name="connsiteY2" fmla="*/ 1214437 h 1214437"/>
                  <a:gd name="connsiteX3" fmla="*/ 1216026 w 1491456"/>
                  <a:gd name="connsiteY3" fmla="*/ 0 h 1214437"/>
                  <a:gd name="connsiteX4" fmla="*/ 289719 w 1491456"/>
                  <a:gd name="connsiteY4" fmla="*/ 0 h 1214437"/>
                  <a:gd name="connsiteX0" fmla="*/ 289719 w 1491456"/>
                  <a:gd name="connsiteY0" fmla="*/ 0 h 1214437"/>
                  <a:gd name="connsiteX1" fmla="*/ 284957 w 1491456"/>
                  <a:gd name="connsiteY1" fmla="*/ 1214437 h 1214437"/>
                  <a:gd name="connsiteX2" fmla="*/ 1213644 w 1491456"/>
                  <a:gd name="connsiteY2" fmla="*/ 1214437 h 1214437"/>
                  <a:gd name="connsiteX3" fmla="*/ 1216026 w 1491456"/>
                  <a:gd name="connsiteY3" fmla="*/ 0 h 1214437"/>
                  <a:gd name="connsiteX4" fmla="*/ 289719 w 1491456"/>
                  <a:gd name="connsiteY4" fmla="*/ 0 h 1214437"/>
                  <a:gd name="connsiteX0" fmla="*/ 289719 w 1488282"/>
                  <a:gd name="connsiteY0" fmla="*/ 0 h 1214437"/>
                  <a:gd name="connsiteX1" fmla="*/ 284957 w 1488282"/>
                  <a:gd name="connsiteY1" fmla="*/ 1214437 h 1214437"/>
                  <a:gd name="connsiteX2" fmla="*/ 1213644 w 1488282"/>
                  <a:gd name="connsiteY2" fmla="*/ 1214437 h 1214437"/>
                  <a:gd name="connsiteX3" fmla="*/ 1216026 w 1488282"/>
                  <a:gd name="connsiteY3" fmla="*/ 0 h 1214437"/>
                  <a:gd name="connsiteX4" fmla="*/ 289719 w 1488282"/>
                  <a:gd name="connsiteY4" fmla="*/ 0 h 1214437"/>
                  <a:gd name="connsiteX0" fmla="*/ 289719 w 1488282"/>
                  <a:gd name="connsiteY0" fmla="*/ 0 h 1214437"/>
                  <a:gd name="connsiteX1" fmla="*/ 284957 w 1488282"/>
                  <a:gd name="connsiteY1" fmla="*/ 1214437 h 1214437"/>
                  <a:gd name="connsiteX2" fmla="*/ 1213644 w 1488282"/>
                  <a:gd name="connsiteY2" fmla="*/ 1214437 h 1214437"/>
                  <a:gd name="connsiteX3" fmla="*/ 1216026 w 1488282"/>
                  <a:gd name="connsiteY3" fmla="*/ 0 h 1214437"/>
                  <a:gd name="connsiteX4" fmla="*/ 289719 w 1488282"/>
                  <a:gd name="connsiteY4" fmla="*/ 0 h 1214437"/>
                  <a:gd name="connsiteX0" fmla="*/ 289719 w 1491456"/>
                  <a:gd name="connsiteY0" fmla="*/ 0 h 1214437"/>
                  <a:gd name="connsiteX1" fmla="*/ 284957 w 1491456"/>
                  <a:gd name="connsiteY1" fmla="*/ 1214437 h 1214437"/>
                  <a:gd name="connsiteX2" fmla="*/ 1213644 w 1491456"/>
                  <a:gd name="connsiteY2" fmla="*/ 1214437 h 1214437"/>
                  <a:gd name="connsiteX3" fmla="*/ 1216026 w 1491456"/>
                  <a:gd name="connsiteY3" fmla="*/ 0 h 1214437"/>
                  <a:gd name="connsiteX4" fmla="*/ 289719 w 1491456"/>
                  <a:gd name="connsiteY4" fmla="*/ 0 h 1214437"/>
                  <a:gd name="connsiteX0" fmla="*/ 289719 w 1488282"/>
                  <a:gd name="connsiteY0" fmla="*/ 0 h 1214437"/>
                  <a:gd name="connsiteX1" fmla="*/ 284957 w 1488282"/>
                  <a:gd name="connsiteY1" fmla="*/ 1214437 h 1214437"/>
                  <a:gd name="connsiteX2" fmla="*/ 1213644 w 1488282"/>
                  <a:gd name="connsiteY2" fmla="*/ 1214437 h 1214437"/>
                  <a:gd name="connsiteX3" fmla="*/ 1216026 w 1488282"/>
                  <a:gd name="connsiteY3" fmla="*/ 0 h 1214437"/>
                  <a:gd name="connsiteX4" fmla="*/ 289719 w 1488282"/>
                  <a:gd name="connsiteY4" fmla="*/ 0 h 12144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8282" h="1214437">
                    <a:moveTo>
                      <a:pt x="289719" y="0"/>
                    </a:moveTo>
                    <a:cubicBezTo>
                      <a:pt x="0" y="64293"/>
                      <a:pt x="34132" y="1169194"/>
                      <a:pt x="284957" y="1214437"/>
                    </a:cubicBezTo>
                    <a:lnTo>
                      <a:pt x="1213644" y="1214437"/>
                    </a:lnTo>
                    <a:cubicBezTo>
                      <a:pt x="1488282" y="1162051"/>
                      <a:pt x="1486694" y="54769"/>
                      <a:pt x="1216026" y="0"/>
                    </a:cubicBezTo>
                    <a:lnTo>
                      <a:pt x="289719" y="0"/>
                    </a:lnTo>
                    <a:close/>
                  </a:path>
                </a:pathLst>
              </a:custGeom>
              <a:ln/>
            </p:spPr>
            <p:style>
              <a:lnRef idx="1">
                <a:schemeClr val="accent1"/>
              </a:lnRef>
              <a:fillRef idx="2">
                <a:schemeClr val="accent1"/>
              </a:fillRef>
              <a:effectRef idx="1">
                <a:schemeClr val="accent1"/>
              </a:effectRef>
              <a:fontRef idx="minor">
                <a:schemeClr val="dk1"/>
              </a:fontRef>
            </p:style>
            <p:txBody>
              <a:bodyPr anchor="ctr"/>
              <a:lstStyle/>
              <a:p>
                <a:pPr marL="214341">
                  <a:defRPr/>
                </a:pPr>
                <a:r>
                  <a:rPr lang="en-US" dirty="0"/>
                  <a:t>ICA</a:t>
                </a:r>
              </a:p>
            </p:txBody>
          </p:sp>
          <p:sp>
            <p:nvSpPr>
              <p:cNvPr id="123" name="Oval 122"/>
              <p:cNvSpPr/>
              <p:nvPr/>
            </p:nvSpPr>
            <p:spPr>
              <a:xfrm>
                <a:off x="3986216" y="1270968"/>
                <a:ext cx="414338" cy="1214926"/>
              </a:xfrm>
              <a:prstGeom prst="ellipse">
                <a:avLst/>
              </a:prstGeom>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grpSp>
        <p:sp>
          <p:nvSpPr>
            <p:cNvPr id="94" name="Oval 93"/>
            <p:cNvSpPr/>
            <p:nvPr/>
          </p:nvSpPr>
          <p:spPr>
            <a:xfrm>
              <a:off x="4022729" y="1313847"/>
              <a:ext cx="344489" cy="1133932"/>
            </a:xfrm>
            <a:prstGeom prst="ellipse">
              <a:avLst/>
            </a:prstGeom>
            <a:solidFill>
              <a:schemeClr val="bg1">
                <a:lumMod val="85000"/>
              </a:schemeClr>
            </a:solidFill>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grpSp>
          <p:nvGrpSpPr>
            <p:cNvPr id="37" name="Group 336"/>
            <p:cNvGrpSpPr>
              <a:grpSpLocks/>
            </p:cNvGrpSpPr>
            <p:nvPr/>
          </p:nvGrpSpPr>
          <p:grpSpPr bwMode="auto">
            <a:xfrm>
              <a:off x="4133854" y="1321788"/>
              <a:ext cx="1100140" cy="168343"/>
              <a:chOff x="4145761" y="1321788"/>
              <a:chExt cx="1100140" cy="168343"/>
            </a:xfrm>
          </p:grpSpPr>
          <p:sp>
            <p:nvSpPr>
              <p:cNvPr id="120" name="Freeform 119"/>
              <p:cNvSpPr/>
              <p:nvPr/>
            </p:nvSpPr>
            <p:spPr>
              <a:xfrm>
                <a:off x="4145761" y="1321788"/>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21" name="Oval 120"/>
              <p:cNvSpPr/>
              <p:nvPr/>
            </p:nvSpPr>
            <p:spPr>
              <a:xfrm>
                <a:off x="5163351" y="1321788"/>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39" name="Group 369"/>
            <p:cNvGrpSpPr>
              <a:grpSpLocks/>
            </p:cNvGrpSpPr>
            <p:nvPr/>
          </p:nvGrpSpPr>
          <p:grpSpPr bwMode="auto">
            <a:xfrm>
              <a:off x="4081467" y="1378961"/>
              <a:ext cx="1100139" cy="168343"/>
              <a:chOff x="4145761" y="1321813"/>
              <a:chExt cx="1100139" cy="168343"/>
            </a:xfrm>
          </p:grpSpPr>
          <p:sp>
            <p:nvSpPr>
              <p:cNvPr id="118" name="Freeform 117"/>
              <p:cNvSpPr/>
              <p:nvPr/>
            </p:nvSpPr>
            <p:spPr>
              <a:xfrm>
                <a:off x="4145761" y="1321813"/>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AUDIO</a:t>
                </a:r>
                <a:endParaRPr lang="en-US" dirty="0"/>
              </a:p>
            </p:txBody>
          </p:sp>
          <p:sp>
            <p:nvSpPr>
              <p:cNvPr id="119" name="Oval 118"/>
              <p:cNvSpPr/>
              <p:nvPr/>
            </p:nvSpPr>
            <p:spPr>
              <a:xfrm>
                <a:off x="5163350" y="1321813"/>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0" name="Group 372"/>
            <p:cNvGrpSpPr>
              <a:grpSpLocks/>
            </p:cNvGrpSpPr>
            <p:nvPr/>
          </p:nvGrpSpPr>
          <p:grpSpPr bwMode="auto">
            <a:xfrm>
              <a:off x="4059242" y="1498071"/>
              <a:ext cx="1100139" cy="168343"/>
              <a:chOff x="4164017" y="1321865"/>
              <a:chExt cx="1100139" cy="168343"/>
            </a:xfrm>
          </p:grpSpPr>
          <p:sp>
            <p:nvSpPr>
              <p:cNvPr id="116" name="Freeform 115"/>
              <p:cNvSpPr/>
              <p:nvPr/>
            </p:nvSpPr>
            <p:spPr>
              <a:xfrm>
                <a:off x="4164017" y="1321865"/>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CLIPBOARD</a:t>
                </a:r>
                <a:endParaRPr lang="en-US" dirty="0"/>
              </a:p>
            </p:txBody>
          </p:sp>
          <p:sp>
            <p:nvSpPr>
              <p:cNvPr id="117" name="Oval 116"/>
              <p:cNvSpPr/>
              <p:nvPr/>
            </p:nvSpPr>
            <p:spPr>
              <a:xfrm>
                <a:off x="5181606" y="1321865"/>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1" name="Group 378"/>
            <p:cNvGrpSpPr>
              <a:grpSpLocks/>
            </p:cNvGrpSpPr>
            <p:nvPr/>
          </p:nvGrpSpPr>
          <p:grpSpPr bwMode="auto">
            <a:xfrm>
              <a:off x="4035429" y="1647357"/>
              <a:ext cx="1100140" cy="168343"/>
              <a:chOff x="4164016" y="1321133"/>
              <a:chExt cx="1100140" cy="168343"/>
            </a:xfrm>
          </p:grpSpPr>
          <p:sp>
            <p:nvSpPr>
              <p:cNvPr id="114" name="Freeform 113"/>
              <p:cNvSpPr/>
              <p:nvPr/>
            </p:nvSpPr>
            <p:spPr>
              <a:xfrm>
                <a:off x="4164016" y="1321133"/>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DRIVE</a:t>
                </a:r>
                <a:endParaRPr lang="en-US" dirty="0"/>
              </a:p>
            </p:txBody>
          </p:sp>
          <p:sp>
            <p:nvSpPr>
              <p:cNvPr id="115" name="Oval 114"/>
              <p:cNvSpPr/>
              <p:nvPr/>
            </p:nvSpPr>
            <p:spPr>
              <a:xfrm>
                <a:off x="5181606" y="1321133"/>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2" name="Group 381"/>
            <p:cNvGrpSpPr>
              <a:grpSpLocks/>
            </p:cNvGrpSpPr>
            <p:nvPr/>
          </p:nvGrpSpPr>
          <p:grpSpPr bwMode="auto">
            <a:xfrm>
              <a:off x="4025904" y="1809347"/>
              <a:ext cx="1100140" cy="168343"/>
              <a:chOff x="4164016" y="1321198"/>
              <a:chExt cx="1100140" cy="168343"/>
            </a:xfrm>
          </p:grpSpPr>
          <p:sp>
            <p:nvSpPr>
              <p:cNvPr id="112" name="Freeform 111"/>
              <p:cNvSpPr/>
              <p:nvPr/>
            </p:nvSpPr>
            <p:spPr>
              <a:xfrm>
                <a:off x="4164016" y="1321198"/>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PRINTING</a:t>
                </a:r>
              </a:p>
            </p:txBody>
          </p:sp>
          <p:sp>
            <p:nvSpPr>
              <p:cNvPr id="113" name="Oval 112"/>
              <p:cNvSpPr/>
              <p:nvPr/>
            </p:nvSpPr>
            <p:spPr>
              <a:xfrm>
                <a:off x="5181606" y="1321198"/>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dirty="0"/>
              </a:p>
            </p:txBody>
          </p:sp>
        </p:grpSp>
        <p:grpSp>
          <p:nvGrpSpPr>
            <p:cNvPr id="43" name="Group 384"/>
            <p:cNvGrpSpPr>
              <a:grpSpLocks/>
            </p:cNvGrpSpPr>
            <p:nvPr/>
          </p:nvGrpSpPr>
          <p:grpSpPr bwMode="auto">
            <a:xfrm>
              <a:off x="4159254" y="2281025"/>
              <a:ext cx="1100140" cy="168343"/>
              <a:chOff x="4164016" y="1321387"/>
              <a:chExt cx="1100140" cy="168343"/>
            </a:xfrm>
          </p:grpSpPr>
          <p:sp>
            <p:nvSpPr>
              <p:cNvPr id="110" name="Freeform 109"/>
              <p:cNvSpPr/>
              <p:nvPr/>
            </p:nvSpPr>
            <p:spPr>
              <a:xfrm>
                <a:off x="4164016" y="1321387"/>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11" name="Oval 110"/>
              <p:cNvSpPr/>
              <p:nvPr/>
            </p:nvSpPr>
            <p:spPr>
              <a:xfrm>
                <a:off x="5181606" y="1321387"/>
                <a:ext cx="53975" cy="160402"/>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4" name="Group 387"/>
            <p:cNvGrpSpPr>
              <a:grpSpLocks/>
            </p:cNvGrpSpPr>
            <p:nvPr/>
          </p:nvGrpSpPr>
          <p:grpSpPr bwMode="auto">
            <a:xfrm>
              <a:off x="4086229" y="2238144"/>
              <a:ext cx="1100140" cy="168343"/>
              <a:chOff x="4145760" y="1321369"/>
              <a:chExt cx="1100140" cy="168343"/>
            </a:xfrm>
          </p:grpSpPr>
          <p:sp>
            <p:nvSpPr>
              <p:cNvPr id="108" name="Freeform 107"/>
              <p:cNvSpPr/>
              <p:nvPr/>
            </p:nvSpPr>
            <p:spPr>
              <a:xfrm>
                <a:off x="4145760" y="1321369"/>
                <a:ext cx="1100140"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109" name="Oval 108"/>
              <p:cNvSpPr/>
              <p:nvPr/>
            </p:nvSpPr>
            <p:spPr>
              <a:xfrm>
                <a:off x="5163350" y="1321369"/>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5" name="Group 390"/>
            <p:cNvGrpSpPr>
              <a:grpSpLocks/>
            </p:cNvGrpSpPr>
            <p:nvPr/>
          </p:nvGrpSpPr>
          <p:grpSpPr bwMode="auto">
            <a:xfrm>
              <a:off x="4059242" y="2123798"/>
              <a:ext cx="1100139" cy="168343"/>
              <a:chOff x="4164017" y="1321323"/>
              <a:chExt cx="1100139" cy="168343"/>
            </a:xfrm>
          </p:grpSpPr>
          <p:sp>
            <p:nvSpPr>
              <p:cNvPr id="106" name="Freeform 105"/>
              <p:cNvSpPr/>
              <p:nvPr/>
            </p:nvSpPr>
            <p:spPr>
              <a:xfrm>
                <a:off x="4164017" y="1321323"/>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VIDEO</a:t>
                </a:r>
              </a:p>
            </p:txBody>
          </p:sp>
          <p:sp>
            <p:nvSpPr>
              <p:cNvPr id="107" name="Oval 106"/>
              <p:cNvSpPr/>
              <p:nvPr/>
            </p:nvSpPr>
            <p:spPr>
              <a:xfrm>
                <a:off x="5181606" y="1321323"/>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nvGrpSpPr>
            <p:cNvPr id="46" name="Group 393"/>
            <p:cNvGrpSpPr>
              <a:grpSpLocks/>
            </p:cNvGrpSpPr>
            <p:nvPr/>
          </p:nvGrpSpPr>
          <p:grpSpPr bwMode="auto">
            <a:xfrm>
              <a:off x="4030667" y="1971337"/>
              <a:ext cx="1100139" cy="168343"/>
              <a:chOff x="4164017" y="1321262"/>
              <a:chExt cx="1100139" cy="168343"/>
            </a:xfrm>
          </p:grpSpPr>
          <p:sp>
            <p:nvSpPr>
              <p:cNvPr id="104" name="Freeform 103"/>
              <p:cNvSpPr/>
              <p:nvPr/>
            </p:nvSpPr>
            <p:spPr>
              <a:xfrm>
                <a:off x="4164017" y="1321262"/>
                <a:ext cx="1100139" cy="168343"/>
              </a:xfrm>
              <a:custGeom>
                <a:avLst/>
                <a:gdLst>
                  <a:gd name="connsiteX0" fmla="*/ 0 w 992981"/>
                  <a:gd name="connsiteY0" fmla="*/ 0 h 159544"/>
                  <a:gd name="connsiteX1" fmla="*/ 0 w 992981"/>
                  <a:gd name="connsiteY1" fmla="*/ 159544 h 159544"/>
                  <a:gd name="connsiteX2" fmla="*/ 992981 w 992981"/>
                  <a:gd name="connsiteY2" fmla="*/ 159544 h 159544"/>
                  <a:gd name="connsiteX3" fmla="*/ 992981 w 992981"/>
                  <a:gd name="connsiteY3" fmla="*/ 0 h 159544"/>
                  <a:gd name="connsiteX4" fmla="*/ 0 w 992981"/>
                  <a:gd name="connsiteY4" fmla="*/ 0 h 159544"/>
                  <a:gd name="connsiteX0" fmla="*/ 0 w 1050131"/>
                  <a:gd name="connsiteY0" fmla="*/ 0 h 159544"/>
                  <a:gd name="connsiteX1" fmla="*/ 0 w 1050131"/>
                  <a:gd name="connsiteY1" fmla="*/ 159544 h 159544"/>
                  <a:gd name="connsiteX2" fmla="*/ 992981 w 1050131"/>
                  <a:gd name="connsiteY2" fmla="*/ 159544 h 159544"/>
                  <a:gd name="connsiteX3" fmla="*/ 992981 w 1050131"/>
                  <a:gd name="connsiteY3" fmla="*/ 0 h 159544"/>
                  <a:gd name="connsiteX4" fmla="*/ 0 w 1050131"/>
                  <a:gd name="connsiteY4" fmla="*/ 0 h 159544"/>
                  <a:gd name="connsiteX0" fmla="*/ 0 w 1050131"/>
                  <a:gd name="connsiteY0" fmla="*/ 0 h 168276"/>
                  <a:gd name="connsiteX1" fmla="*/ 0 w 1050131"/>
                  <a:gd name="connsiteY1" fmla="*/ 159544 h 168276"/>
                  <a:gd name="connsiteX2" fmla="*/ 992981 w 1050131"/>
                  <a:gd name="connsiteY2" fmla="*/ 159544 h 168276"/>
                  <a:gd name="connsiteX3" fmla="*/ 992981 w 1050131"/>
                  <a:gd name="connsiteY3" fmla="*/ 0 h 168276"/>
                  <a:gd name="connsiteX4" fmla="*/ 0 w 1050131"/>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 name="connsiteX0" fmla="*/ 50006 w 1100137"/>
                  <a:gd name="connsiteY0" fmla="*/ 0 h 168276"/>
                  <a:gd name="connsiteX1" fmla="*/ 50006 w 1100137"/>
                  <a:gd name="connsiteY1" fmla="*/ 159544 h 168276"/>
                  <a:gd name="connsiteX2" fmla="*/ 1042987 w 1100137"/>
                  <a:gd name="connsiteY2" fmla="*/ 159544 h 168276"/>
                  <a:gd name="connsiteX3" fmla="*/ 1042987 w 1100137"/>
                  <a:gd name="connsiteY3" fmla="*/ 0 h 168276"/>
                  <a:gd name="connsiteX4" fmla="*/ 50006 w 1100137"/>
                  <a:gd name="connsiteY4" fmla="*/ 0 h 168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137" h="168276">
                    <a:moveTo>
                      <a:pt x="50006" y="0"/>
                    </a:moveTo>
                    <a:cubicBezTo>
                      <a:pt x="0" y="34131"/>
                      <a:pt x="30956" y="156369"/>
                      <a:pt x="50006" y="159544"/>
                    </a:cubicBezTo>
                    <a:lnTo>
                      <a:pt x="1042987" y="159544"/>
                    </a:lnTo>
                    <a:cubicBezTo>
                      <a:pt x="1064418" y="168276"/>
                      <a:pt x="1100137" y="38894"/>
                      <a:pt x="1042987" y="0"/>
                    </a:cubicBezTo>
                    <a:lnTo>
                      <a:pt x="50006" y="0"/>
                    </a:lnTo>
                    <a:close/>
                  </a:path>
                </a:pathLst>
              </a:cu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800" dirty="0"/>
                  <a:t>COM</a:t>
                </a:r>
                <a:endParaRPr lang="en-US" dirty="0"/>
              </a:p>
            </p:txBody>
          </p:sp>
          <p:sp>
            <p:nvSpPr>
              <p:cNvPr id="105" name="Oval 104"/>
              <p:cNvSpPr/>
              <p:nvPr/>
            </p:nvSpPr>
            <p:spPr>
              <a:xfrm>
                <a:off x="5181606" y="1321262"/>
                <a:ext cx="53975" cy="160403"/>
              </a:xfrm>
              <a:prstGeom prst="ellipse">
                <a:avLst/>
              </a:prstGeom>
              <a:ln/>
              <a:effectLst/>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grpSp>
      </p:grpSp>
      <p:grpSp>
        <p:nvGrpSpPr>
          <p:cNvPr id="48" name="Group 265"/>
          <p:cNvGrpSpPr>
            <a:grpSpLocks/>
          </p:cNvGrpSpPr>
          <p:nvPr/>
        </p:nvGrpSpPr>
        <p:grpSpPr bwMode="auto">
          <a:xfrm>
            <a:off x="5000625" y="142875"/>
            <a:ext cx="1571625" cy="2457450"/>
            <a:chOff x="5000628" y="142858"/>
            <a:chExt cx="1571636" cy="2457466"/>
          </a:xfrm>
        </p:grpSpPr>
        <p:cxnSp>
          <p:nvCxnSpPr>
            <p:cNvPr id="253" name="Straight Connector 252"/>
            <p:cNvCxnSpPr>
              <a:stCxn id="255" idx="1"/>
            </p:cNvCxnSpPr>
            <p:nvPr/>
          </p:nvCxnSpPr>
          <p:spPr bwMode="auto">
            <a:xfrm rot="5400000" flipH="1" flipV="1">
              <a:off x="4214810" y="953784"/>
              <a:ext cx="2311124" cy="689272"/>
            </a:xfrm>
            <a:prstGeom prst="line">
              <a:avLst/>
            </a:prstGeom>
            <a:ln w="3175">
              <a:gradFill flip="none" rotWithShape="1">
                <a:gsLst>
                  <a:gs pos="0">
                    <a:schemeClr val="bg1">
                      <a:lumMod val="85000"/>
                      <a:alpha val="26000"/>
                    </a:schemeClr>
                  </a:gs>
                  <a:gs pos="50000">
                    <a:schemeClr val="bg1">
                      <a:lumMod val="85000"/>
                    </a:schemeClr>
                  </a:gs>
                  <a:gs pos="83000">
                    <a:schemeClr val="bg1">
                      <a:lumMod val="85000"/>
                      <a:alpha val="10000"/>
                    </a:schemeClr>
                  </a:gs>
                </a:gsLst>
                <a:lin ang="5400000" scaled="0"/>
                <a:tileRect/>
              </a:gradFill>
            </a:ln>
          </p:spPr>
          <p:style>
            <a:lnRef idx="1">
              <a:schemeClr val="accent1"/>
            </a:lnRef>
            <a:fillRef idx="0">
              <a:schemeClr val="accent1"/>
            </a:fillRef>
            <a:effectRef idx="0">
              <a:schemeClr val="accent1"/>
            </a:effectRef>
            <a:fontRef idx="minor">
              <a:schemeClr val="tx1"/>
            </a:fontRef>
          </p:style>
        </p:cxnSp>
        <p:sp>
          <p:nvSpPr>
            <p:cNvPr id="255" name="Oval 254"/>
            <p:cNvSpPr/>
            <p:nvPr/>
          </p:nvSpPr>
          <p:spPr bwMode="auto">
            <a:xfrm>
              <a:off x="5000628" y="2428873"/>
              <a:ext cx="171451" cy="171451"/>
            </a:xfrm>
            <a:prstGeom prst="ellipse">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cxnSp>
          <p:nvCxnSpPr>
            <p:cNvPr id="254" name="Straight Connector 253"/>
            <p:cNvCxnSpPr>
              <a:stCxn id="255" idx="5"/>
            </p:cNvCxnSpPr>
            <p:nvPr/>
          </p:nvCxnSpPr>
          <p:spPr bwMode="auto">
            <a:xfrm rot="5400000" flipH="1" flipV="1">
              <a:off x="5143504" y="1146456"/>
              <a:ext cx="1432226" cy="1425294"/>
            </a:xfrm>
            <a:prstGeom prst="line">
              <a:avLst/>
            </a:prstGeom>
            <a:ln w="3175">
              <a:gradFill flip="none" rotWithShape="1">
                <a:gsLst>
                  <a:gs pos="0">
                    <a:schemeClr val="bg1">
                      <a:lumMod val="85000"/>
                      <a:alpha val="26000"/>
                    </a:schemeClr>
                  </a:gs>
                  <a:gs pos="50000">
                    <a:schemeClr val="bg1">
                      <a:lumMod val="85000"/>
                    </a:schemeClr>
                  </a:gs>
                  <a:gs pos="83000">
                    <a:schemeClr val="bg1">
                      <a:lumMod val="85000"/>
                      <a:alpha val="10000"/>
                    </a:schemeClr>
                  </a:gs>
                </a:gsLst>
                <a:lin ang="5400000" scaled="0"/>
                <a:tileRect/>
              </a:gradFill>
            </a:ln>
          </p:spPr>
          <p:style>
            <a:lnRef idx="1">
              <a:schemeClr val="accent1"/>
            </a:lnRef>
            <a:fillRef idx="0">
              <a:schemeClr val="accent1"/>
            </a:fillRef>
            <a:effectRef idx="0">
              <a:schemeClr val="accent1"/>
            </a:effectRef>
            <a:fontRef idx="minor">
              <a:schemeClr val="tx1"/>
            </a:fontRef>
          </p:style>
        </p:cxnSp>
      </p:grpSp>
      <p:grpSp>
        <p:nvGrpSpPr>
          <p:cNvPr id="49" name="Group 71"/>
          <p:cNvGrpSpPr>
            <a:grpSpLocks/>
          </p:cNvGrpSpPr>
          <p:nvPr/>
        </p:nvGrpSpPr>
        <p:grpSpPr bwMode="auto">
          <a:xfrm>
            <a:off x="5286375" y="3489325"/>
            <a:ext cx="3714750" cy="1439863"/>
            <a:chOff x="1385" y="3312"/>
            <a:chExt cx="3032" cy="706"/>
          </a:xfrm>
        </p:grpSpPr>
        <p:sp>
          <p:nvSpPr>
            <p:cNvPr id="30751" name="AutoShape 11"/>
            <p:cNvSpPr>
              <a:spLocks noChangeArrowheads="1"/>
            </p:cNvSpPr>
            <p:nvPr/>
          </p:nvSpPr>
          <p:spPr bwMode="auto">
            <a:xfrm>
              <a:off x="1385" y="3312"/>
              <a:ext cx="3032" cy="706"/>
            </a:xfrm>
            <a:prstGeom prst="roundRect">
              <a:avLst>
                <a:gd name="adj" fmla="val 7435"/>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a:endParaRPr lang="en-GB" altLang="zh-CN">
                <a:latin typeface="宋体" pitchFamily="2" charset="-122"/>
              </a:endParaRPr>
            </a:p>
          </p:txBody>
        </p:sp>
        <p:sp>
          <p:nvSpPr>
            <p:cNvPr id="269" name="Rectangle 12"/>
            <p:cNvSpPr>
              <a:spLocks noChangeArrowheads="1"/>
            </p:cNvSpPr>
            <p:nvPr/>
          </p:nvSpPr>
          <p:spPr bwMode="auto">
            <a:xfrm>
              <a:off x="1385" y="3343"/>
              <a:ext cx="3032" cy="340"/>
            </a:xfrm>
            <a:prstGeom prst="rect">
              <a:avLst/>
            </a:prstGeom>
            <a:gradFill rotWithShape="1">
              <a:gsLst>
                <a:gs pos="0">
                  <a:schemeClr val="bg1">
                    <a:gamma/>
                    <a:tint val="93725"/>
                    <a:invGamma/>
                    <a:alpha val="0"/>
                  </a:schemeClr>
                </a:gs>
                <a:gs pos="100000">
                  <a:schemeClr val="bg1">
                    <a:alpha val="14999"/>
                  </a:schemeClr>
                </a:gs>
              </a:gsLst>
              <a:lin ang="5400000" scaled="1"/>
            </a:gradFill>
            <a:ln w="9525">
              <a:noFill/>
              <a:miter lim="800000"/>
              <a:headEnd/>
              <a:tailEnd/>
            </a:ln>
            <a:effectLst/>
          </p:spPr>
          <p:txBody>
            <a:bodyPr wrap="none" anchor="ctr"/>
            <a:lstStyle/>
            <a:p>
              <a:pPr>
                <a:spcAft>
                  <a:spcPct val="50000"/>
                </a:spcAft>
                <a:buFontTx/>
                <a:buChar char="•"/>
                <a:defRPr/>
              </a:pPr>
              <a:endParaRPr lang="zh-CN" altLang="en-AU">
                <a:solidFill>
                  <a:schemeClr val="bg1"/>
                </a:solidFill>
                <a:latin typeface="宋体" pitchFamily="2" charset="-122"/>
              </a:endParaRPr>
            </a:p>
          </p:txBody>
        </p:sp>
      </p:grpSp>
      <p:sp>
        <p:nvSpPr>
          <p:cNvPr id="270" name="Text Box 74"/>
          <p:cNvSpPr txBox="1">
            <a:spLocks noChangeArrowheads="1"/>
          </p:cNvSpPr>
          <p:nvPr/>
        </p:nvSpPr>
        <p:spPr bwMode="auto">
          <a:xfrm>
            <a:off x="5357813" y="3544888"/>
            <a:ext cx="3600450" cy="1169987"/>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eaLnBrk="0" fontAlgn="base" hangingPunct="0">
              <a:spcBef>
                <a:spcPct val="0"/>
              </a:spcBef>
              <a:spcAft>
                <a:spcPct val="0"/>
              </a:spcAft>
              <a:defRPr sz="1400">
                <a:solidFill>
                  <a:srgbClr val="3E4554"/>
                </a:solidFill>
                <a:latin typeface="Arial" pitchFamily="34" charset="0"/>
                <a:ea typeface="宋体" pitchFamily="2" charset="-122"/>
              </a:defRPr>
            </a:lvl9pPr>
          </a:lstStyle>
          <a:p>
            <a:pPr defTabSz="914400">
              <a:buFont typeface="Wingdings" pitchFamily="2" charset="2"/>
              <a:buChar char="l"/>
            </a:pPr>
            <a:r>
              <a:rPr lang="zh-CN" altLang="en-US">
                <a:solidFill>
                  <a:schemeClr val="bg1"/>
                </a:solidFill>
              </a:rPr>
              <a:t> </a:t>
            </a:r>
            <a:r>
              <a:rPr lang="en-US" altLang="zh-CN">
                <a:solidFill>
                  <a:schemeClr val="bg1"/>
                </a:solidFill>
              </a:rPr>
              <a:t>ICA</a:t>
            </a:r>
            <a:r>
              <a:rPr lang="zh-CN" altLang="en-US">
                <a:solidFill>
                  <a:schemeClr val="bg1"/>
                </a:solidFill>
              </a:rPr>
              <a:t>协议传输图像变化和设备支持</a:t>
            </a:r>
            <a:endParaRPr lang="en-US" altLang="zh-CN">
              <a:solidFill>
                <a:schemeClr val="bg1"/>
              </a:solidFill>
            </a:endParaRPr>
          </a:p>
          <a:p>
            <a:pPr defTabSz="914400">
              <a:buFont typeface="Wingdings" pitchFamily="2" charset="2"/>
              <a:buChar char="l"/>
            </a:pPr>
            <a:r>
              <a:rPr lang="zh-CN" altLang="en-US">
                <a:solidFill>
                  <a:schemeClr val="bg1"/>
                </a:solidFill>
              </a:rPr>
              <a:t> 含有 </a:t>
            </a:r>
            <a:r>
              <a:rPr lang="en-US" altLang="zh-CN">
                <a:solidFill>
                  <a:schemeClr val="bg1"/>
                </a:solidFill>
              </a:rPr>
              <a:t>32</a:t>
            </a:r>
            <a:r>
              <a:rPr lang="zh-CN" altLang="en-US">
                <a:solidFill>
                  <a:schemeClr val="bg1"/>
                </a:solidFill>
              </a:rPr>
              <a:t> 个虚拟通道，分别传输不同信息</a:t>
            </a:r>
            <a:endParaRPr lang="en-US" altLang="zh-CN">
              <a:solidFill>
                <a:schemeClr val="bg1"/>
              </a:solidFill>
            </a:endParaRPr>
          </a:p>
          <a:p>
            <a:pPr defTabSz="914400">
              <a:buFont typeface="Wingdings" pitchFamily="2" charset="2"/>
              <a:buChar char="l"/>
            </a:pPr>
            <a:r>
              <a:rPr lang="zh-CN" altLang="en-AU">
                <a:solidFill>
                  <a:schemeClr val="bg1"/>
                </a:solidFill>
              </a:rPr>
              <a:t> </a:t>
            </a:r>
            <a:r>
              <a:rPr lang="zh-CN" altLang="en-US">
                <a:solidFill>
                  <a:schemeClr val="bg1"/>
                </a:solidFill>
              </a:rPr>
              <a:t>传输键盘扫描码、鼠标事件和打印数据等</a:t>
            </a:r>
            <a:endParaRPr lang="en-US" altLang="zh-CN">
              <a:solidFill>
                <a:schemeClr val="bg1"/>
              </a:solidFill>
            </a:endParaRPr>
          </a:p>
          <a:p>
            <a:pPr defTabSz="914400">
              <a:buFont typeface="Wingdings" pitchFamily="2" charset="2"/>
              <a:buChar char="l"/>
            </a:pPr>
            <a:r>
              <a:rPr lang="zh-CN" altLang="en-US">
                <a:solidFill>
                  <a:schemeClr val="bg1"/>
                </a:solidFill>
              </a:rPr>
              <a:t> 服务器端获得信息实现对屏幕的操控</a:t>
            </a:r>
            <a:endParaRPr lang="en-US" altLang="zh-CN">
              <a:solidFill>
                <a:schemeClr val="bg1"/>
              </a:solidFill>
            </a:endParaRPr>
          </a:p>
          <a:p>
            <a:pPr defTabSz="914400">
              <a:buFont typeface="Wingdings" pitchFamily="2" charset="2"/>
              <a:buChar char="l"/>
            </a:pPr>
            <a:r>
              <a:rPr lang="zh-CN" altLang="en-US">
                <a:solidFill>
                  <a:schemeClr val="bg1"/>
                </a:solidFill>
              </a:rPr>
              <a:t> 传输图像变化在客户端显示</a:t>
            </a:r>
          </a:p>
        </p:txBody>
      </p:sp>
      <p:sp>
        <p:nvSpPr>
          <p:cNvPr id="27678" name="TextBox 437"/>
          <p:cNvSpPr txBox="1">
            <a:spLocks noChangeArrowheads="1"/>
          </p:cNvSpPr>
          <p:nvPr/>
        </p:nvSpPr>
        <p:spPr bwMode="auto">
          <a:xfrm>
            <a:off x="8072438" y="500063"/>
            <a:ext cx="6810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r>
              <a:rPr lang="en-US" altLang="zh-CN" sz="800"/>
              <a:t>ICA </a:t>
            </a:r>
            <a:r>
              <a:rPr lang="zh-CN" altLang="en-US" sz="800"/>
              <a:t>有</a:t>
            </a:r>
            <a:r>
              <a:rPr lang="en-US" altLang="zh-CN" sz="800"/>
              <a:t>32</a:t>
            </a:r>
            <a:r>
              <a:rPr lang="zh-CN" altLang="en-US" sz="800"/>
              <a:t>个虚拟通道</a:t>
            </a:r>
            <a:endParaRPr lang="en-US" sz="8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2297"/>
                                        </p:tgtEl>
                                        <p:attrNameLst>
                                          <p:attrName>style.visibility</p:attrName>
                                        </p:attrNameLst>
                                      </p:cBhvr>
                                      <p:to>
                                        <p:strVal val="visible"/>
                                      </p:to>
                                    </p:set>
                                    <p:animEffect transition="in" filter="fade">
                                      <p:cBhvr>
                                        <p:cTn id="10" dur="500"/>
                                        <p:tgtEl>
                                          <p:spTgt spid="1229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fade">
                                      <p:cBhvr>
                                        <p:cTn id="13" dur="500"/>
                                        <p:tgtEl>
                                          <p:spTgt spid="12302"/>
                                        </p:tgtEl>
                                      </p:cBhvr>
                                    </p:animEffect>
                                  </p:childTnLst>
                                </p:cTn>
                              </p:par>
                              <p:par>
                                <p:cTn id="14" presetID="10" presetClass="entr" presetSubtype="0" fill="hold" nodeType="withEffect">
                                  <p:stCondLst>
                                    <p:cond delay="0"/>
                                  </p:stCondLst>
                                  <p:childTnLst>
                                    <p:set>
                                      <p:cBhvr>
                                        <p:cTn id="15" dur="1" fill="hold">
                                          <p:stCondLst>
                                            <p:cond delay="0"/>
                                          </p:stCondLst>
                                        </p:cTn>
                                        <p:tgtEl>
                                          <p:spTgt spid="2124819"/>
                                        </p:tgtEl>
                                        <p:attrNameLst>
                                          <p:attrName>style.visibility</p:attrName>
                                        </p:attrNameLst>
                                      </p:cBhvr>
                                      <p:to>
                                        <p:strVal val="visible"/>
                                      </p:to>
                                    </p:set>
                                    <p:animEffect transition="in" filter="fade">
                                      <p:cBhvr>
                                        <p:cTn id="16" dur="500"/>
                                        <p:tgtEl>
                                          <p:spTgt spid="212481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2"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right)">
                                      <p:cBhvr>
                                        <p:cTn id="21" dur="500"/>
                                        <p:tgtEl>
                                          <p:spTgt spid="38"/>
                                        </p:tgtEl>
                                      </p:cBhvr>
                                    </p:animEffect>
                                  </p:childTnLst>
                                </p:cTn>
                              </p:par>
                            </p:childTnLst>
                          </p:cTn>
                        </p:par>
                        <p:par>
                          <p:cTn id="22" fill="hold" nodeType="afterGroup">
                            <p:stCondLst>
                              <p:cond delay="500"/>
                            </p:stCondLst>
                            <p:childTnLst>
                              <p:par>
                                <p:cTn id="23" presetID="10" presetClass="entr" presetSubtype="0" fill="hold" nodeType="afterEffect">
                                  <p:stCondLst>
                                    <p:cond delay="0"/>
                                  </p:stCondLst>
                                  <p:childTnLst>
                                    <p:set>
                                      <p:cBhvr>
                                        <p:cTn id="24" dur="1" fill="hold">
                                          <p:stCondLst>
                                            <p:cond delay="0"/>
                                          </p:stCondLst>
                                        </p:cTn>
                                        <p:tgtEl>
                                          <p:spTgt spid="29770"/>
                                        </p:tgtEl>
                                        <p:attrNameLst>
                                          <p:attrName>style.visibility</p:attrName>
                                        </p:attrNameLst>
                                      </p:cBhvr>
                                      <p:to>
                                        <p:strVal val="visible"/>
                                      </p:to>
                                    </p:set>
                                    <p:animEffect transition="in" filter="fade">
                                      <p:cBhvr>
                                        <p:cTn id="25" dur="500"/>
                                        <p:tgtEl>
                                          <p:spTgt spid="29770"/>
                                        </p:tgtEl>
                                      </p:cBhvr>
                                    </p:animEffect>
                                  </p:childTnLst>
                                </p:cTn>
                              </p:par>
                              <p:par>
                                <p:cTn id="26" presetID="10" presetClass="entr" presetSubtype="0" fill="hold" nodeType="withEffect">
                                  <p:stCondLst>
                                    <p:cond delay="0"/>
                                  </p:stCondLst>
                                  <p:childTnLst>
                                    <p:set>
                                      <p:cBhvr>
                                        <p:cTn id="27" dur="1" fill="hold">
                                          <p:stCondLst>
                                            <p:cond delay="0"/>
                                          </p:stCondLst>
                                        </p:cTn>
                                        <p:tgtEl>
                                          <p:spTgt spid="2124822"/>
                                        </p:tgtEl>
                                        <p:attrNameLst>
                                          <p:attrName>style.visibility</p:attrName>
                                        </p:attrNameLst>
                                      </p:cBhvr>
                                      <p:to>
                                        <p:strVal val="visible"/>
                                      </p:to>
                                    </p:set>
                                    <p:animEffect transition="in" filter="fade">
                                      <p:cBhvr>
                                        <p:cTn id="28" dur="500"/>
                                        <p:tgtEl>
                                          <p:spTgt spid="2124822"/>
                                        </p:tgtEl>
                                      </p:cBhvr>
                                    </p:animEffect>
                                  </p:childTnLst>
                                </p:cTn>
                              </p:par>
                              <p:par>
                                <p:cTn id="29" presetID="1" presetClass="entr" presetSubtype="0" fill="hold" nodeType="withEffect">
                                  <p:stCondLst>
                                    <p:cond delay="0"/>
                                  </p:stCondLst>
                                  <p:childTnLst>
                                    <p:set>
                                      <p:cBhvr>
                                        <p:cTn id="30" dur="1" fill="hold">
                                          <p:stCondLst>
                                            <p:cond delay="0"/>
                                          </p:stCondLst>
                                        </p:cTn>
                                        <p:tgtEl>
                                          <p:spTgt spid="212481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nodeType="clickEffect">
                                  <p:stCondLst>
                                    <p:cond delay="0"/>
                                  </p:stCondLst>
                                  <p:childTnLst>
                                    <p:set>
                                      <p:cBhvr>
                                        <p:cTn id="34" dur="1" fill="hold">
                                          <p:stCondLst>
                                            <p:cond delay="0"/>
                                          </p:stCondLst>
                                        </p:cTn>
                                        <p:tgtEl>
                                          <p:spTgt spid="2124811"/>
                                        </p:tgtEl>
                                        <p:attrNameLst>
                                          <p:attrName>style.visibility</p:attrName>
                                        </p:attrNameLst>
                                      </p:cBhvr>
                                      <p:to>
                                        <p:strVal val="visible"/>
                                      </p:to>
                                    </p:set>
                                    <p:animEffect transition="in" filter="wipe(up)">
                                      <p:cBhvr>
                                        <p:cTn id="35" dur="500"/>
                                        <p:tgtEl>
                                          <p:spTgt spid="21248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24820"/>
                                        </p:tgtEl>
                                        <p:attrNameLst>
                                          <p:attrName>style.visibility</p:attrName>
                                        </p:attrNameLst>
                                      </p:cBhvr>
                                      <p:to>
                                        <p:strVal val="visible"/>
                                      </p:to>
                                    </p:set>
                                    <p:animEffect transition="in" filter="fade">
                                      <p:cBhvr>
                                        <p:cTn id="38" dur="500"/>
                                        <p:tgtEl>
                                          <p:spTgt spid="2124820"/>
                                        </p:tgtEl>
                                      </p:cBhvr>
                                    </p:animEffect>
                                  </p:childTnLst>
                                </p:cTn>
                              </p:par>
                            </p:childTnLst>
                          </p:cTn>
                        </p:par>
                        <p:par>
                          <p:cTn id="39" fill="hold" nodeType="afterGroup">
                            <p:stCondLst>
                              <p:cond delay="500"/>
                            </p:stCondLst>
                            <p:childTnLst>
                              <p:par>
                                <p:cTn id="40" presetID="10" presetClass="entr" presetSubtype="0" fill="hold"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par>
                          <p:cTn id="43" fill="hold" nodeType="afterGroup">
                            <p:stCondLst>
                              <p:cond delay="1000"/>
                            </p:stCondLst>
                            <p:childTnLst>
                              <p:par>
                                <p:cTn id="44" presetID="22" presetClass="entr" presetSubtype="8" fill="hold" nodeType="afterEffect">
                                  <p:stCondLst>
                                    <p:cond delay="0"/>
                                  </p:stCondLst>
                                  <p:childTnLst>
                                    <p:set>
                                      <p:cBhvr>
                                        <p:cTn id="45" dur="1" fill="hold">
                                          <p:stCondLst>
                                            <p:cond delay="0"/>
                                          </p:stCondLst>
                                        </p:cTn>
                                        <p:tgtEl>
                                          <p:spTgt spid="2124810"/>
                                        </p:tgtEl>
                                        <p:attrNameLst>
                                          <p:attrName>style.visibility</p:attrName>
                                        </p:attrNameLst>
                                      </p:cBhvr>
                                      <p:to>
                                        <p:strVal val="visible"/>
                                      </p:to>
                                    </p:set>
                                    <p:animEffect transition="in" filter="wipe(left)">
                                      <p:cBhvr>
                                        <p:cTn id="46" dur="500"/>
                                        <p:tgtEl>
                                          <p:spTgt spid="2124810"/>
                                        </p:tgtEl>
                                      </p:cBhvr>
                                    </p:animEffect>
                                  </p:childTnLst>
                                </p:cTn>
                              </p:par>
                            </p:childTnLst>
                          </p:cTn>
                        </p:par>
                        <p:par>
                          <p:cTn id="47" fill="hold" nodeType="afterGroup">
                            <p:stCondLst>
                              <p:cond delay="1500"/>
                            </p:stCondLst>
                            <p:childTnLst>
                              <p:par>
                                <p:cTn id="48" presetID="63" presetClass="path" presetSubtype="0" fill="hold" nodeType="afterEffect">
                                  <p:stCondLst>
                                    <p:cond delay="1000"/>
                                  </p:stCondLst>
                                  <p:childTnLst>
                                    <p:animMotion origin="layout" path="M -5.55556E-7 -4.07031E-6 L 0.18767 0.0737 " pathEditMode="fixed" rAng="0" ptsTypes="AA">
                                      <p:cBhvr>
                                        <p:cTn id="49" dur="500" fill="hold"/>
                                        <p:tgtEl>
                                          <p:spTgt spid="2124813"/>
                                        </p:tgtEl>
                                        <p:attrNameLst>
                                          <p:attrName>ppt_x</p:attrName>
                                          <p:attrName>ppt_y</p:attrName>
                                        </p:attrNameLst>
                                      </p:cBhvr>
                                      <p:rCtr x="9375" y="3669"/>
                                    </p:animMotion>
                                  </p:childTnLst>
                                </p:cTn>
                              </p:par>
                            </p:childTnLst>
                          </p:cTn>
                        </p:par>
                        <p:par>
                          <p:cTn id="50" fill="hold" nodeType="afterGroup">
                            <p:stCondLst>
                              <p:cond delay="3000"/>
                            </p:stCondLst>
                            <p:childTnLst>
                              <p:par>
                                <p:cTn id="51" presetID="56" presetClass="path" presetSubtype="0" fill="hold" nodeType="afterEffect">
                                  <p:stCondLst>
                                    <p:cond delay="0"/>
                                  </p:stCondLst>
                                  <p:childTnLst>
                                    <p:animMotion origin="layout" path="M 0.18802 0.08564 L 0.12205 0.03772 " pathEditMode="fixed" rAng="0" ptsTypes="AA">
                                      <p:cBhvr>
                                        <p:cTn id="52" dur="500" fill="hold"/>
                                        <p:tgtEl>
                                          <p:spTgt spid="2124813"/>
                                        </p:tgtEl>
                                        <p:attrNameLst>
                                          <p:attrName>ppt_x</p:attrName>
                                          <p:attrName>ppt_y</p:attrName>
                                        </p:attrNameLst>
                                      </p:cBhvr>
                                      <p:rCtr x="-3300" y="-2400"/>
                                    </p:animMotion>
                                  </p:childTnLst>
                                </p:cTn>
                              </p:par>
                            </p:childTnLst>
                          </p:cTn>
                        </p:par>
                        <p:par>
                          <p:cTn id="53" fill="hold" nodeType="afterGroup">
                            <p:stCondLst>
                              <p:cond delay="3500"/>
                            </p:stCondLst>
                            <p:childTnLst>
                              <p:par>
                                <p:cTn id="54" presetID="42" presetClass="path" presetSubtype="0" accel="50000" decel="50000" fill="hold" nodeType="afterEffect">
                                  <p:stCondLst>
                                    <p:cond delay="0"/>
                                  </p:stCondLst>
                                  <p:childTnLst>
                                    <p:animMotion origin="layout" path="M -0.00069 -0.01342 L -0.00069 0.10672 " pathEditMode="relative" rAng="0" ptsTypes="AA">
                                      <p:cBhvr>
                                        <p:cTn id="55" dur="500" fill="hold"/>
                                        <p:tgtEl>
                                          <p:spTgt spid="2"/>
                                        </p:tgtEl>
                                        <p:attrNameLst>
                                          <p:attrName>ppt_x</p:attrName>
                                          <p:attrName>ppt_y</p:attrName>
                                        </p:attrNameLst>
                                      </p:cBhvr>
                                      <p:rCtr x="0" y="6000"/>
                                    </p:animMotion>
                                  </p:childTnLst>
                                </p:cTn>
                              </p:par>
                            </p:childTnLst>
                          </p:cTn>
                        </p:par>
                        <p:par>
                          <p:cTn id="56" fill="hold" nodeType="afterGroup">
                            <p:stCondLst>
                              <p:cond delay="4000"/>
                            </p:stCondLst>
                            <p:childTnLst>
                              <p:par>
                                <p:cTn id="57" presetID="63" presetClass="path" presetSubtype="0" accel="50000" decel="50000" fill="hold" nodeType="afterEffect">
                                  <p:stCondLst>
                                    <p:cond delay="0"/>
                                  </p:stCondLst>
                                  <p:childTnLst>
                                    <p:animMotion origin="layout" path="M -0.00069 0.1118 L 0.39531 0.1118 " pathEditMode="relative" rAng="0" ptsTypes="AA">
                                      <p:cBhvr>
                                        <p:cTn id="58" dur="500" fill="hold"/>
                                        <p:tgtEl>
                                          <p:spTgt spid="2"/>
                                        </p:tgtEl>
                                        <p:attrNameLst>
                                          <p:attrName>ppt_x</p:attrName>
                                          <p:attrName>ppt_y</p:attrName>
                                        </p:attrNameLst>
                                      </p:cBhvr>
                                      <p:rCtr x="19800" y="0"/>
                                    </p:animMotion>
                                  </p:childTnLst>
                                </p:cTn>
                              </p:par>
                            </p:childTnLst>
                          </p:cTn>
                        </p:par>
                        <p:par>
                          <p:cTn id="59" fill="hold" nodeType="afterGroup">
                            <p:stCondLst>
                              <p:cond delay="4500"/>
                            </p:stCondLst>
                            <p:childTnLst>
                              <p:par>
                                <p:cTn id="60" presetID="63" presetClass="path" presetSubtype="0" decel="50000" fill="hold" nodeType="afterEffect">
                                  <p:stCondLst>
                                    <p:cond delay="0"/>
                                  </p:stCondLst>
                                  <p:childTnLst>
                                    <p:animMotion origin="layout" path="M 3.88889E-6 1.54178E-8 L 0.14913 0.07123 " pathEditMode="fixed" rAng="0" ptsTypes="AA">
                                      <p:cBhvr>
                                        <p:cTn id="61" dur="500" fill="hold"/>
                                        <p:tgtEl>
                                          <p:spTgt spid="2124819"/>
                                        </p:tgtEl>
                                        <p:attrNameLst>
                                          <p:attrName>ppt_x</p:attrName>
                                          <p:attrName>ppt_y</p:attrName>
                                        </p:attrNameLst>
                                      </p:cBhvr>
                                      <p:rCtr x="7448" y="3546"/>
                                    </p:animMotion>
                                  </p:childTnLst>
                                </p:cTn>
                              </p:par>
                            </p:childTnLst>
                          </p:cTn>
                        </p:par>
                        <p:par>
                          <p:cTn id="62" fill="hold" nodeType="afterGroup">
                            <p:stCondLst>
                              <p:cond delay="5000"/>
                            </p:stCondLst>
                            <p:childTnLst>
                              <p:par>
                                <p:cTn id="63" presetID="56" presetClass="path" presetSubtype="0" decel="50000" fill="hold" nodeType="afterEffect">
                                  <p:stCondLst>
                                    <p:cond delay="0"/>
                                  </p:stCondLst>
                                  <p:childTnLst>
                                    <p:animMotion origin="layout" path="M 0.14913 0.07123 L 0.03889 0.07031 " pathEditMode="fixed" rAng="0" ptsTypes="AA">
                                      <p:cBhvr>
                                        <p:cTn id="64" dur="500" fill="hold"/>
                                        <p:tgtEl>
                                          <p:spTgt spid="2124819"/>
                                        </p:tgtEl>
                                        <p:attrNameLst>
                                          <p:attrName>ppt_x</p:attrName>
                                          <p:attrName>ppt_y</p:attrName>
                                        </p:attrNameLst>
                                      </p:cBhvr>
                                      <p:rCtr x="-5521" y="-62"/>
                                    </p:animMotion>
                                  </p:childTnLst>
                                </p:cTn>
                              </p:par>
                            </p:childTnLst>
                          </p:cTn>
                        </p:par>
                        <p:par>
                          <p:cTn id="65" fill="hold" nodeType="afterGroup">
                            <p:stCondLst>
                              <p:cond delay="5500"/>
                            </p:stCondLst>
                            <p:childTnLst>
                              <p:par>
                                <p:cTn id="66" presetID="1" presetClass="entr" presetSubtype="0" fill="hold" grpId="0" nodeType="afterEffect">
                                  <p:stCondLst>
                                    <p:cond delay="0"/>
                                  </p:stCondLst>
                                  <p:childTnLst>
                                    <p:set>
                                      <p:cBhvr>
                                        <p:cTn id="67" dur="1" fill="hold">
                                          <p:stCondLst>
                                            <p:cond delay="0"/>
                                          </p:stCondLst>
                                        </p:cTn>
                                        <p:tgtEl>
                                          <p:spTgt spid="27672"/>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nodeType="click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wipe(left)">
                                      <p:cBhvr>
                                        <p:cTn id="74" dur="500"/>
                                        <p:tgtEl>
                                          <p:spTgt spid="48"/>
                                        </p:tgtEl>
                                      </p:cBhvr>
                                    </p:animEffect>
                                  </p:childTnLst>
                                </p:cTn>
                              </p:par>
                            </p:childTnLst>
                          </p:cTn>
                        </p:par>
                        <p:par>
                          <p:cTn id="75" fill="hold" nodeType="afterGroup">
                            <p:stCondLst>
                              <p:cond delay="500"/>
                            </p:stCondLst>
                            <p:childTnLst>
                              <p:par>
                                <p:cTn id="76" presetID="22" presetClass="entr" presetSubtype="8" fill="hold"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par>
                          <p:cTn id="79" fill="hold" nodeType="afterGroup">
                            <p:stCondLst>
                              <p:cond delay="1000"/>
                            </p:stCondLst>
                            <p:childTnLst>
                              <p:par>
                                <p:cTn id="80" presetID="1" presetClass="entr" presetSubtype="0"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childTnLst>
                                </p:cTn>
                              </p:par>
                              <p:par>
                                <p:cTn id="82" presetID="1" presetClass="entr" presetSubtype="0" fill="hold" grpId="0" nodeType="withEffect">
                                  <p:stCondLst>
                                    <p:cond delay="0"/>
                                  </p:stCondLst>
                                  <p:childTnLst>
                                    <p:set>
                                      <p:cBhvr>
                                        <p:cTn id="83" dur="1" fill="hold">
                                          <p:stCondLst>
                                            <p:cond delay="0"/>
                                          </p:stCondLst>
                                        </p:cTn>
                                        <p:tgtEl>
                                          <p:spTgt spid="270"/>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27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4820" grpId="0"/>
      <p:bldP spid="12302" grpId="0"/>
      <p:bldP spid="27672" grpId="0"/>
      <p:bldP spid="270" grpId="0"/>
      <p:bldP spid="276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nvGraphicFramePr>
        <p:xfrm>
          <a:off x="631783" y="1171575"/>
          <a:ext cx="7799812" cy="3300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1747" name="标题 1"/>
          <p:cNvSpPr>
            <a:spLocks noGrp="1"/>
          </p:cNvSpPr>
          <p:nvPr>
            <p:ph type="title" idx="4294967295"/>
          </p:nvPr>
        </p:nvSpPr>
        <p:spPr/>
        <p:txBody>
          <a:bodyPr/>
          <a:lstStyle/>
          <a:p>
            <a:r>
              <a:rPr lang="zh-CN" altLang="en-US" smtClean="0">
                <a:ea typeface="宋体" pitchFamily="2" charset="-122"/>
                <a:cs typeface="Arial" pitchFamily="34" charset="0"/>
              </a:rPr>
              <a:t>安全的设计</a:t>
            </a:r>
            <a:endParaRPr altLang="en-US" smtClean="0">
              <a:ea typeface="宋体" pitchFamily="2" charset="-122"/>
              <a:cs typeface="Arial" pitchFamily="34" charset="0"/>
            </a:endParaRPr>
          </a:p>
        </p:txBody>
      </p:sp>
      <p:pic>
        <p:nvPicPr>
          <p:cNvPr id="31748" name="Picture 2" descr="sidtoken"/>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86650" y="4343400"/>
            <a:ext cx="795338"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1" descr="pinpad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353175" y="4338638"/>
            <a:ext cx="76835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1750" name="Object 6"/>
          <p:cNvGraphicFramePr>
            <a:graphicFrameLocks noChangeAspect="1"/>
          </p:cNvGraphicFramePr>
          <p:nvPr/>
        </p:nvGraphicFramePr>
        <p:xfrm>
          <a:off x="5194300" y="4338638"/>
          <a:ext cx="685800" cy="458787"/>
        </p:xfrm>
        <a:graphic>
          <a:graphicData uri="http://schemas.openxmlformats.org/presentationml/2006/ole">
            <mc:AlternateContent xmlns:mc="http://schemas.openxmlformats.org/markup-compatibility/2006">
              <mc:Choice xmlns:v="urn:schemas-microsoft-com:vml" Requires="v">
                <p:oleObj spid="_x0000_s31756" name="位图图像" r:id="rId11" imgW="3260952" imgH="2453853" progId="Paint.Picture">
                  <p:embed/>
                </p:oleObj>
              </mc:Choice>
              <mc:Fallback>
                <p:oleObj name="位图图像" r:id="rId11" imgW="3260952" imgH="2453853" progId="Paint.Picture">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94300" y="4338638"/>
                        <a:ext cx="685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31751" name="Picture 41" descr="CTX_10010-Front-CAG-noBK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72375" y="2405063"/>
            <a:ext cx="87153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11"/>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86688" y="1838325"/>
            <a:ext cx="623887"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28600" cap="sq" algn="ctr">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 name="Rounded Rectangle 771"/>
          <p:cNvSpPr/>
          <p:nvPr/>
        </p:nvSpPr>
        <p:spPr>
          <a:xfrm>
            <a:off x="7500938" y="3127375"/>
            <a:ext cx="1571625" cy="1071563"/>
          </a:xfrm>
          <a:prstGeom prst="roundRect">
            <a:avLst>
              <a:gd name="adj" fmla="val 4966"/>
            </a:avLst>
          </a:prstGeom>
          <a:solidFill>
            <a:schemeClr val="accent1">
              <a:lumMod val="40000"/>
              <a:lumOff val="60000"/>
              <a:alpha val="70000"/>
            </a:schemeClr>
          </a:solidFill>
          <a:ln w="25400" cap="flat" cmpd="sng" algn="ctr">
            <a:noFill/>
            <a:prstDash val="solid"/>
          </a:ln>
          <a:effectLst/>
        </p:spPr>
        <p:txBody>
          <a:bodyPr lIns="91436" tIns="45718" rIns="91436" bIns="45718"/>
          <a:lstStyle/>
          <a:p>
            <a:pPr defTabSz="914362">
              <a:defRPr/>
            </a:pPr>
            <a:r>
              <a:rPr lang="zh-CN" altLang="en-US" sz="1000" b="1" dirty="0">
                <a:solidFill>
                  <a:srgbClr val="FFFFFF"/>
                </a:solidFill>
              </a:rPr>
              <a:t>生产网</a:t>
            </a:r>
            <a:endParaRPr lang="en-US" sz="1000" b="1" dirty="0">
              <a:solidFill>
                <a:srgbClr val="FFFFFF"/>
              </a:solidFill>
            </a:endParaRPr>
          </a:p>
        </p:txBody>
      </p:sp>
      <p:sp>
        <p:nvSpPr>
          <p:cNvPr id="32771" name="Title 1"/>
          <p:cNvSpPr>
            <a:spLocks noGrp="1"/>
          </p:cNvSpPr>
          <p:nvPr>
            <p:ph type="title"/>
          </p:nvPr>
        </p:nvSpPr>
        <p:spPr/>
        <p:txBody>
          <a:bodyPr/>
          <a:lstStyle/>
          <a:p>
            <a:r>
              <a:rPr lang="zh-CN" altLang="en-US" smtClean="0">
                <a:ea typeface="宋体" pitchFamily="2" charset="-122"/>
              </a:rPr>
              <a:t>典型虚拟化平台逻辑架构</a:t>
            </a:r>
          </a:p>
        </p:txBody>
      </p:sp>
      <p:sp>
        <p:nvSpPr>
          <p:cNvPr id="32772" name="Rounded Rectangle 3739"/>
          <p:cNvSpPr>
            <a:spLocks noChangeArrowheads="1"/>
          </p:cNvSpPr>
          <p:nvPr/>
        </p:nvSpPr>
        <p:spPr bwMode="auto">
          <a:xfrm>
            <a:off x="2571750" y="865188"/>
            <a:ext cx="4295775" cy="4214812"/>
          </a:xfrm>
          <a:prstGeom prst="roundRect">
            <a:avLst>
              <a:gd name="adj" fmla="val 4968"/>
            </a:avLst>
          </a:prstGeom>
          <a:solidFill>
            <a:srgbClr val="FFDE8F">
              <a:alpha val="70195"/>
            </a:srgbClr>
          </a:solidFill>
          <a:ln>
            <a:noFill/>
          </a:ln>
          <a:extLst>
            <a:ext uri="{91240B29-F687-4F45-9708-019B960494DF}">
              <a14:hiddenLine xmlns:a14="http://schemas.microsoft.com/office/drawing/2010/main" w="25400" algn="ctr">
                <a:solidFill>
                  <a:srgbClr val="000000"/>
                </a:solidFill>
                <a:round/>
                <a:headEnd/>
                <a:tailEnd/>
              </a14:hiddenLine>
            </a:ext>
          </a:extLst>
        </p:spPr>
        <p:txBody>
          <a:bodyPr lIns="91436" tIns="45718" rIns="91436" bIns="45718"/>
          <a:lstStyle/>
          <a:p>
            <a:r>
              <a:rPr lang="zh-CN" altLang="en-US" sz="1000">
                <a:solidFill>
                  <a:srgbClr val="FFFFFF"/>
                </a:solidFill>
              </a:rPr>
              <a:t>应用虚拟化平台</a:t>
            </a:r>
            <a:endParaRPr lang="en-US" sz="1000">
              <a:solidFill>
                <a:srgbClr val="FFFFFF"/>
              </a:solidFill>
            </a:endParaRPr>
          </a:p>
        </p:txBody>
      </p:sp>
      <p:sp>
        <p:nvSpPr>
          <p:cNvPr id="3741" name="Oval 3740"/>
          <p:cNvSpPr>
            <a:spLocks noChangeArrowheads="1"/>
          </p:cNvSpPr>
          <p:nvPr/>
        </p:nvSpPr>
        <p:spPr bwMode="auto">
          <a:xfrm>
            <a:off x="3224213" y="2722563"/>
            <a:ext cx="1285875" cy="500062"/>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74" name="Rounded Rectangle 3741"/>
          <p:cNvSpPr>
            <a:spLocks noChangeArrowheads="1"/>
          </p:cNvSpPr>
          <p:nvPr/>
        </p:nvSpPr>
        <p:spPr bwMode="auto">
          <a:xfrm>
            <a:off x="7500938" y="2055813"/>
            <a:ext cx="1571625" cy="1000125"/>
          </a:xfrm>
          <a:prstGeom prst="roundRect">
            <a:avLst>
              <a:gd name="adj" fmla="val 4968"/>
            </a:avLst>
          </a:prstGeom>
          <a:solidFill>
            <a:srgbClr val="DE929F">
              <a:alpha val="70195"/>
            </a:srgbClr>
          </a:solidFill>
          <a:ln>
            <a:noFill/>
          </a:ln>
          <a:extLst>
            <a:ext uri="{91240B29-F687-4F45-9708-019B960494DF}">
              <a14:hiddenLine xmlns:a14="http://schemas.microsoft.com/office/drawing/2010/main" w="25400" algn="ctr">
                <a:solidFill>
                  <a:srgbClr val="000000"/>
                </a:solidFill>
                <a:round/>
                <a:headEnd/>
                <a:tailEnd/>
              </a14:hiddenLine>
            </a:ext>
          </a:extLst>
        </p:spPr>
        <p:txBody>
          <a:bodyPr lIns="91436" tIns="45718" rIns="91436" bIns="45718"/>
          <a:lstStyle/>
          <a:p>
            <a:r>
              <a:rPr lang="zh-CN" altLang="en-US" sz="1000" b="1">
                <a:solidFill>
                  <a:srgbClr val="FFFFFF"/>
                </a:solidFill>
              </a:rPr>
              <a:t>开发测试网</a:t>
            </a:r>
            <a:endParaRPr lang="en-US" sz="1000" b="1">
              <a:solidFill>
                <a:srgbClr val="FFFFFF"/>
              </a:solidFill>
            </a:endParaRPr>
          </a:p>
        </p:txBody>
      </p:sp>
      <p:pic>
        <p:nvPicPr>
          <p:cNvPr id="32775" name="Picture 27" descr="clou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3513" y="4341813"/>
            <a:ext cx="1203325"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44" name="Oval 3743"/>
          <p:cNvSpPr>
            <a:spLocks noChangeArrowheads="1"/>
          </p:cNvSpPr>
          <p:nvPr/>
        </p:nvSpPr>
        <p:spPr bwMode="auto">
          <a:xfrm>
            <a:off x="4224338" y="1365250"/>
            <a:ext cx="1214437" cy="1500188"/>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45" name="Oval 3744"/>
          <p:cNvSpPr>
            <a:spLocks noChangeArrowheads="1"/>
          </p:cNvSpPr>
          <p:nvPr/>
        </p:nvSpPr>
        <p:spPr bwMode="auto">
          <a:xfrm>
            <a:off x="4081463" y="3222625"/>
            <a:ext cx="1428750" cy="500063"/>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46" name="Oval 3745"/>
          <p:cNvSpPr>
            <a:spLocks noChangeArrowheads="1"/>
          </p:cNvSpPr>
          <p:nvPr/>
        </p:nvSpPr>
        <p:spPr bwMode="auto">
          <a:xfrm>
            <a:off x="5519738" y="2841625"/>
            <a:ext cx="1285875" cy="500063"/>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47" name="Oval 3746"/>
          <p:cNvSpPr>
            <a:spLocks noChangeArrowheads="1"/>
          </p:cNvSpPr>
          <p:nvPr/>
        </p:nvSpPr>
        <p:spPr bwMode="auto">
          <a:xfrm>
            <a:off x="5519738" y="2055813"/>
            <a:ext cx="1285875" cy="500062"/>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48" name="Oval 3747"/>
          <p:cNvSpPr>
            <a:spLocks noChangeArrowheads="1"/>
          </p:cNvSpPr>
          <p:nvPr/>
        </p:nvSpPr>
        <p:spPr bwMode="auto">
          <a:xfrm>
            <a:off x="5519738" y="1198563"/>
            <a:ext cx="1285875" cy="500062"/>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81" name="Rounded Rectangle 3749"/>
          <p:cNvSpPr>
            <a:spLocks noChangeArrowheads="1"/>
          </p:cNvSpPr>
          <p:nvPr/>
        </p:nvSpPr>
        <p:spPr bwMode="auto">
          <a:xfrm>
            <a:off x="7500938" y="127000"/>
            <a:ext cx="1571625" cy="1857375"/>
          </a:xfrm>
          <a:prstGeom prst="roundRect">
            <a:avLst>
              <a:gd name="adj" fmla="val 4968"/>
            </a:avLst>
          </a:prstGeom>
          <a:solidFill>
            <a:srgbClr val="63FFA6">
              <a:alpha val="70195"/>
            </a:srgbClr>
          </a:solidFill>
          <a:ln>
            <a:noFill/>
          </a:ln>
          <a:extLst>
            <a:ext uri="{91240B29-F687-4F45-9708-019B960494DF}">
              <a14:hiddenLine xmlns:a14="http://schemas.microsoft.com/office/drawing/2010/main" w="25400" algn="ctr">
                <a:solidFill>
                  <a:srgbClr val="000000"/>
                </a:solidFill>
                <a:round/>
                <a:headEnd/>
                <a:tailEnd/>
              </a14:hiddenLine>
            </a:ext>
          </a:extLst>
        </p:spPr>
        <p:txBody>
          <a:bodyPr lIns="91436" tIns="45718" rIns="91436" bIns="45718"/>
          <a:lstStyle/>
          <a:p>
            <a:r>
              <a:rPr lang="zh-CN" altLang="en-US" sz="1000" b="1">
                <a:solidFill>
                  <a:srgbClr val="FFFFFF"/>
                </a:solidFill>
              </a:rPr>
              <a:t>办公网</a:t>
            </a:r>
            <a:endParaRPr lang="en-US" sz="1000" b="1">
              <a:solidFill>
                <a:srgbClr val="FFFFFF"/>
              </a:solidFill>
            </a:endParaRPr>
          </a:p>
        </p:txBody>
      </p:sp>
      <p:sp>
        <p:nvSpPr>
          <p:cNvPr id="3751" name="Oval 3750"/>
          <p:cNvSpPr>
            <a:spLocks noChangeArrowheads="1"/>
          </p:cNvSpPr>
          <p:nvPr/>
        </p:nvSpPr>
        <p:spPr bwMode="auto">
          <a:xfrm>
            <a:off x="7783513" y="317500"/>
            <a:ext cx="1214437" cy="500063"/>
          </a:xfrm>
          <a:prstGeom prst="ellipse">
            <a:avLst/>
          </a:prstGeom>
          <a:gradFill rotWithShape="1">
            <a:gsLst>
              <a:gs pos="1000">
                <a:srgbClr val="FFFFFF"/>
              </a:gs>
              <a:gs pos="100000">
                <a:srgbClr val="E7A300">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83" name="Text Box 10"/>
          <p:cNvSpPr txBox="1">
            <a:spLocks noChangeArrowheads="1"/>
          </p:cNvSpPr>
          <p:nvPr/>
        </p:nvSpPr>
        <p:spPr bwMode="auto">
          <a:xfrm>
            <a:off x="8059738" y="817563"/>
            <a:ext cx="6985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域控制器</a:t>
            </a:r>
            <a:endParaRPr lang="en-US" sz="1000">
              <a:solidFill>
                <a:srgbClr val="000000"/>
              </a:solidFill>
            </a:endParaRPr>
          </a:p>
        </p:txBody>
      </p:sp>
      <p:grpSp>
        <p:nvGrpSpPr>
          <p:cNvPr id="32784" name="Group 360"/>
          <p:cNvGrpSpPr>
            <a:grpSpLocks/>
          </p:cNvGrpSpPr>
          <p:nvPr/>
        </p:nvGrpSpPr>
        <p:grpSpPr bwMode="auto">
          <a:xfrm>
            <a:off x="8013700" y="246063"/>
            <a:ext cx="293688" cy="428625"/>
            <a:chOff x="2450" y="2494"/>
            <a:chExt cx="496" cy="652"/>
          </a:xfrm>
        </p:grpSpPr>
        <p:sp>
          <p:nvSpPr>
            <p:cNvPr id="3754"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55"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56"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57"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58"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59"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0"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1"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2"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785" name="Group 360"/>
          <p:cNvGrpSpPr>
            <a:grpSpLocks/>
          </p:cNvGrpSpPr>
          <p:nvPr/>
        </p:nvGrpSpPr>
        <p:grpSpPr bwMode="auto">
          <a:xfrm>
            <a:off x="8482013" y="246063"/>
            <a:ext cx="293687" cy="428625"/>
            <a:chOff x="2450" y="2494"/>
            <a:chExt cx="496" cy="652"/>
          </a:xfrm>
        </p:grpSpPr>
        <p:sp>
          <p:nvSpPr>
            <p:cNvPr id="3764"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5"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6"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7"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8"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69"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70"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71"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72"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2786" name="Picture 2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42350" y="474663"/>
            <a:ext cx="285750"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87" name="Picture 28"/>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85150" y="474663"/>
            <a:ext cx="285750"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75" name="Oval 3774"/>
          <p:cNvSpPr>
            <a:spLocks noChangeArrowheads="1"/>
          </p:cNvSpPr>
          <p:nvPr/>
        </p:nvSpPr>
        <p:spPr bwMode="auto">
          <a:xfrm>
            <a:off x="7786688" y="2341563"/>
            <a:ext cx="1214437" cy="500062"/>
          </a:xfrm>
          <a:prstGeom prst="ellipse">
            <a:avLst/>
          </a:prstGeom>
          <a:gradFill rotWithShape="1">
            <a:gsLst>
              <a:gs pos="1000">
                <a:srgbClr val="FFFFFF"/>
              </a:gs>
              <a:gs pos="100000">
                <a:srgbClr val="E7A300">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89" name="Text Box 10"/>
          <p:cNvSpPr txBox="1">
            <a:spLocks noChangeArrowheads="1"/>
          </p:cNvSpPr>
          <p:nvPr/>
        </p:nvSpPr>
        <p:spPr bwMode="auto">
          <a:xfrm>
            <a:off x="7961313" y="2841625"/>
            <a:ext cx="8255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开发服务器</a:t>
            </a:r>
            <a:endParaRPr lang="en-US" sz="1000">
              <a:solidFill>
                <a:srgbClr val="000000"/>
              </a:solidFill>
            </a:endParaRPr>
          </a:p>
        </p:txBody>
      </p:sp>
      <p:sp>
        <p:nvSpPr>
          <p:cNvPr id="3777" name="Oval 3776"/>
          <p:cNvSpPr>
            <a:spLocks noChangeArrowheads="1"/>
          </p:cNvSpPr>
          <p:nvPr/>
        </p:nvSpPr>
        <p:spPr bwMode="auto">
          <a:xfrm>
            <a:off x="7786688" y="1198563"/>
            <a:ext cx="1214437" cy="500062"/>
          </a:xfrm>
          <a:prstGeom prst="ellipse">
            <a:avLst/>
          </a:prstGeom>
          <a:gradFill rotWithShape="1">
            <a:gsLst>
              <a:gs pos="1000">
                <a:srgbClr val="FFFFFF"/>
              </a:gs>
              <a:gs pos="100000">
                <a:srgbClr val="E7A300">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91" name="Text Box 10"/>
          <p:cNvSpPr txBox="1">
            <a:spLocks noChangeArrowheads="1"/>
          </p:cNvSpPr>
          <p:nvPr/>
        </p:nvSpPr>
        <p:spPr bwMode="auto">
          <a:xfrm>
            <a:off x="8034338" y="1731963"/>
            <a:ext cx="7366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en-US" altLang="zh-CN" sz="1000">
                <a:solidFill>
                  <a:srgbClr val="000000"/>
                </a:solidFill>
              </a:rPr>
              <a:t>OA/Notes</a:t>
            </a:r>
            <a:endParaRPr lang="en-US" sz="1000">
              <a:solidFill>
                <a:srgbClr val="000000"/>
              </a:solidFill>
            </a:endParaRPr>
          </a:p>
        </p:txBody>
      </p:sp>
      <p:pic>
        <p:nvPicPr>
          <p:cNvPr id="32792"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7358063" y="1293813"/>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793" name="Straight Connector 35"/>
          <p:cNvCxnSpPr>
            <a:cxnSpLocks noChangeShapeType="1"/>
          </p:cNvCxnSpPr>
          <p:nvPr/>
        </p:nvCxnSpPr>
        <p:spPr bwMode="auto">
          <a:xfrm rot="10800000" flipV="1">
            <a:off x="7286625" y="1508125"/>
            <a:ext cx="71438" cy="1333500"/>
          </a:xfrm>
          <a:prstGeom prst="bentConnector3">
            <a:avLst>
              <a:gd name="adj1" fmla="val 50000"/>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grpSp>
        <p:nvGrpSpPr>
          <p:cNvPr id="32794" name="Group 360"/>
          <p:cNvGrpSpPr>
            <a:grpSpLocks/>
          </p:cNvGrpSpPr>
          <p:nvPr/>
        </p:nvGrpSpPr>
        <p:grpSpPr bwMode="auto">
          <a:xfrm>
            <a:off x="8016875" y="2270125"/>
            <a:ext cx="293688" cy="428625"/>
            <a:chOff x="2450" y="2494"/>
            <a:chExt cx="496" cy="652"/>
          </a:xfrm>
        </p:grpSpPr>
        <p:sp>
          <p:nvSpPr>
            <p:cNvPr id="3782"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3"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4"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5"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6"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7"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8"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89"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0"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795" name="Group 360"/>
          <p:cNvGrpSpPr>
            <a:grpSpLocks/>
          </p:cNvGrpSpPr>
          <p:nvPr/>
        </p:nvGrpSpPr>
        <p:grpSpPr bwMode="auto">
          <a:xfrm>
            <a:off x="8474075" y="2270125"/>
            <a:ext cx="293688" cy="428625"/>
            <a:chOff x="2450" y="2494"/>
            <a:chExt cx="496" cy="652"/>
          </a:xfrm>
        </p:grpSpPr>
        <p:sp>
          <p:nvSpPr>
            <p:cNvPr id="3792"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3"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4"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5"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6"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7"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8"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799"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0"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796" name="Group 360"/>
          <p:cNvGrpSpPr>
            <a:grpSpLocks/>
          </p:cNvGrpSpPr>
          <p:nvPr/>
        </p:nvGrpSpPr>
        <p:grpSpPr bwMode="auto">
          <a:xfrm>
            <a:off x="8485188" y="1127125"/>
            <a:ext cx="293687" cy="428625"/>
            <a:chOff x="2450" y="2494"/>
            <a:chExt cx="496" cy="652"/>
          </a:xfrm>
        </p:grpSpPr>
        <p:sp>
          <p:nvSpPr>
            <p:cNvPr id="3802"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3"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4"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5"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6"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7"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8"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09"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10"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811" name="Oval 3810"/>
          <p:cNvSpPr>
            <a:spLocks noChangeArrowheads="1"/>
          </p:cNvSpPr>
          <p:nvPr/>
        </p:nvSpPr>
        <p:spPr bwMode="auto">
          <a:xfrm>
            <a:off x="7786688" y="3429000"/>
            <a:ext cx="1214437" cy="500063"/>
          </a:xfrm>
          <a:prstGeom prst="ellipse">
            <a:avLst/>
          </a:prstGeom>
          <a:gradFill rotWithShape="1">
            <a:gsLst>
              <a:gs pos="1000">
                <a:srgbClr val="FFFFFF"/>
              </a:gs>
              <a:gs pos="100000">
                <a:srgbClr val="E7A300">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2798" name="Text Box 10"/>
          <p:cNvSpPr txBox="1">
            <a:spLocks noChangeArrowheads="1"/>
          </p:cNvSpPr>
          <p:nvPr/>
        </p:nvSpPr>
        <p:spPr bwMode="auto">
          <a:xfrm>
            <a:off x="7986713" y="3952875"/>
            <a:ext cx="8270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业务服务器</a:t>
            </a:r>
            <a:endParaRPr lang="en-US" sz="1000">
              <a:solidFill>
                <a:srgbClr val="000000"/>
              </a:solidFill>
            </a:endParaRPr>
          </a:p>
        </p:txBody>
      </p:sp>
      <p:pic>
        <p:nvPicPr>
          <p:cNvPr id="32799"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7358063" y="3484563"/>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800" name="Straight Connector 87"/>
          <p:cNvCxnSpPr>
            <a:cxnSpLocks noChangeShapeType="1"/>
          </p:cNvCxnSpPr>
          <p:nvPr/>
        </p:nvCxnSpPr>
        <p:spPr bwMode="auto">
          <a:xfrm flipV="1">
            <a:off x="749300" y="2921000"/>
            <a:ext cx="1649413" cy="1865313"/>
          </a:xfrm>
          <a:prstGeom prst="bentConnector3">
            <a:avLst>
              <a:gd name="adj1" fmla="val 100000"/>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cxnSp>
        <p:nvCxnSpPr>
          <p:cNvPr id="32801" name="Straight Connector 88"/>
          <p:cNvCxnSpPr>
            <a:cxnSpLocks noChangeShapeType="1"/>
          </p:cNvCxnSpPr>
          <p:nvPr/>
        </p:nvCxnSpPr>
        <p:spPr bwMode="auto">
          <a:xfrm>
            <a:off x="7286625" y="2841625"/>
            <a:ext cx="71438" cy="857250"/>
          </a:xfrm>
          <a:prstGeom prst="bentConnector3">
            <a:avLst>
              <a:gd name="adj1" fmla="val 50000"/>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grpSp>
        <p:nvGrpSpPr>
          <p:cNvPr id="32802" name="Group 360"/>
          <p:cNvGrpSpPr>
            <a:grpSpLocks/>
          </p:cNvGrpSpPr>
          <p:nvPr/>
        </p:nvGrpSpPr>
        <p:grpSpPr bwMode="auto">
          <a:xfrm>
            <a:off x="8027988" y="3357563"/>
            <a:ext cx="293687" cy="428625"/>
            <a:chOff x="2450" y="2494"/>
            <a:chExt cx="496" cy="652"/>
          </a:xfrm>
        </p:grpSpPr>
        <p:sp>
          <p:nvSpPr>
            <p:cNvPr id="3817"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18"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19"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0"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1"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2"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3"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4"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5"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826"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8659251" y="1356726"/>
            <a:ext cx="208187" cy="209519"/>
          </a:xfrm>
          <a:prstGeom prst="rect">
            <a:avLst/>
          </a:prstGeom>
          <a:noFill/>
          <a:ln w="9525" cap="flat" cmpd="sng">
            <a:noFill/>
            <a:prstDash val="solid"/>
            <a:miter lim="800000"/>
            <a:headEnd/>
            <a:tailEnd/>
          </a:ln>
          <a:effectLst>
            <a:innerShdw blurRad="63500" dist="50800">
              <a:prstClr val="black">
                <a:alpha val="50000"/>
              </a:prstClr>
            </a:innerShdw>
          </a:effectLst>
        </p:spPr>
      </p:pic>
      <p:grpSp>
        <p:nvGrpSpPr>
          <p:cNvPr id="32804" name="Group 360"/>
          <p:cNvGrpSpPr>
            <a:grpSpLocks/>
          </p:cNvGrpSpPr>
          <p:nvPr/>
        </p:nvGrpSpPr>
        <p:grpSpPr bwMode="auto">
          <a:xfrm>
            <a:off x="8035925" y="1141413"/>
            <a:ext cx="293688" cy="428625"/>
            <a:chOff x="2450" y="2494"/>
            <a:chExt cx="496" cy="652"/>
          </a:xfrm>
        </p:grpSpPr>
        <p:sp>
          <p:nvSpPr>
            <p:cNvPr id="3828"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29"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0"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1"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2"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3"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4"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5"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36"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837"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8210032" y="1371010"/>
            <a:ext cx="208187" cy="209519"/>
          </a:xfrm>
          <a:prstGeom prst="rect">
            <a:avLst/>
          </a:prstGeom>
          <a:noFill/>
          <a:ln w="9525" cap="flat" cmpd="sng">
            <a:noFill/>
            <a:prstDash val="solid"/>
            <a:miter lim="800000"/>
            <a:headEnd/>
            <a:tailEnd/>
          </a:ln>
          <a:effectLst>
            <a:innerShdw blurRad="63500" dist="50800">
              <a:prstClr val="black">
                <a:alpha val="50000"/>
              </a:prstClr>
            </a:innerShdw>
          </a:effectLst>
        </p:spPr>
      </p:pic>
      <p:cxnSp>
        <p:nvCxnSpPr>
          <p:cNvPr id="32806" name="Straight Connector 208"/>
          <p:cNvCxnSpPr>
            <a:cxnSpLocks noChangeShapeType="1"/>
          </p:cNvCxnSpPr>
          <p:nvPr/>
        </p:nvCxnSpPr>
        <p:spPr bwMode="auto">
          <a:xfrm rot="10800000">
            <a:off x="7286625" y="2841625"/>
            <a:ext cx="496888" cy="1751013"/>
          </a:xfrm>
          <a:prstGeom prst="bentConnector3">
            <a:avLst>
              <a:gd name="adj1" fmla="val 92171"/>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grpSp>
        <p:nvGrpSpPr>
          <p:cNvPr id="32807" name="Group 360"/>
          <p:cNvGrpSpPr>
            <a:grpSpLocks/>
          </p:cNvGrpSpPr>
          <p:nvPr/>
        </p:nvGrpSpPr>
        <p:grpSpPr bwMode="auto">
          <a:xfrm>
            <a:off x="8180388" y="3357563"/>
            <a:ext cx="293687" cy="428625"/>
            <a:chOff x="2450" y="2494"/>
            <a:chExt cx="496" cy="652"/>
          </a:xfrm>
        </p:grpSpPr>
        <p:sp>
          <p:nvSpPr>
            <p:cNvPr id="384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4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08" name="Group 360"/>
          <p:cNvGrpSpPr>
            <a:grpSpLocks/>
          </p:cNvGrpSpPr>
          <p:nvPr/>
        </p:nvGrpSpPr>
        <p:grpSpPr bwMode="auto">
          <a:xfrm>
            <a:off x="8347075" y="3357563"/>
            <a:ext cx="293688" cy="428625"/>
            <a:chOff x="2450" y="2494"/>
            <a:chExt cx="496" cy="652"/>
          </a:xfrm>
        </p:grpSpPr>
        <p:sp>
          <p:nvSpPr>
            <p:cNvPr id="385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5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09" name="Group 360"/>
          <p:cNvGrpSpPr>
            <a:grpSpLocks/>
          </p:cNvGrpSpPr>
          <p:nvPr/>
        </p:nvGrpSpPr>
        <p:grpSpPr bwMode="auto">
          <a:xfrm>
            <a:off x="8497888" y="3357563"/>
            <a:ext cx="293687" cy="428625"/>
            <a:chOff x="2450" y="2494"/>
            <a:chExt cx="496" cy="652"/>
          </a:xfrm>
        </p:grpSpPr>
        <p:sp>
          <p:nvSpPr>
            <p:cNvPr id="386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6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10" name="Text Box 10"/>
          <p:cNvSpPr txBox="1">
            <a:spLocks noChangeArrowheads="1"/>
          </p:cNvSpPr>
          <p:nvPr/>
        </p:nvSpPr>
        <p:spPr bwMode="auto">
          <a:xfrm>
            <a:off x="8096250" y="4452938"/>
            <a:ext cx="5699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互联网</a:t>
            </a:r>
            <a:endParaRPr lang="en-US" sz="1000">
              <a:solidFill>
                <a:srgbClr val="000000"/>
              </a:solidFill>
            </a:endParaRPr>
          </a:p>
        </p:txBody>
      </p:sp>
      <p:sp>
        <p:nvSpPr>
          <p:cNvPr id="3893" name="Cube 3892"/>
          <p:cNvSpPr/>
          <p:nvPr/>
        </p:nvSpPr>
        <p:spPr bwMode="auto">
          <a:xfrm>
            <a:off x="3406775" y="2841625"/>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grpSp>
        <p:nvGrpSpPr>
          <p:cNvPr id="12" name="Group 57"/>
          <p:cNvGrpSpPr/>
          <p:nvPr/>
        </p:nvGrpSpPr>
        <p:grpSpPr>
          <a:xfrm>
            <a:off x="3550240" y="2466794"/>
            <a:ext cx="364749" cy="428628"/>
            <a:chOff x="3711811" y="1162957"/>
            <a:chExt cx="1060846" cy="1054101"/>
          </a:xfrm>
          <a:effectLst>
            <a:outerShdw blurRad="50800" dist="38100" algn="l" rotWithShape="0">
              <a:prstClr val="black">
                <a:alpha val="40000"/>
              </a:prstClr>
            </a:outerShdw>
          </a:effectLst>
        </p:grpSpPr>
        <p:grpSp>
          <p:nvGrpSpPr>
            <p:cNvPr id="13" name="Group 360"/>
            <p:cNvGrpSpPr>
              <a:grpSpLocks/>
            </p:cNvGrpSpPr>
            <p:nvPr/>
          </p:nvGrpSpPr>
          <p:grpSpPr bwMode="auto">
            <a:xfrm>
              <a:off x="3711823" y="1162957"/>
              <a:ext cx="811213" cy="1001713"/>
              <a:chOff x="2450" y="2494"/>
              <a:chExt cx="496" cy="652"/>
            </a:xfrm>
            <a:effectLst>
              <a:innerShdw blurRad="63500" dist="50800">
                <a:prstClr val="black">
                  <a:alpha val="50000"/>
                </a:prstClr>
              </a:innerShdw>
            </a:effectLst>
          </p:grpSpPr>
          <p:sp>
            <p:nvSpPr>
              <p:cNvPr id="3897"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98"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899"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0"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1"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2"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3"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4"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05" name="Freeform 369"/>
              <p:cNvSpPr>
                <a:spLocks noEditPoints="1"/>
              </p:cNvSpPr>
              <p:nvPr/>
            </p:nvSpPr>
            <p:spPr bwMode="auto">
              <a:xfrm>
                <a:off x="2450" y="2494"/>
                <a:ext cx="496" cy="652"/>
              </a:xfrm>
              <a:custGeom>
                <a:avLst/>
                <a:gdLst>
                  <a:gd name="T0" fmla="*/ 1987498 w 210"/>
                  <a:gd name="T1" fmla="*/ 28334254 h 276"/>
                  <a:gd name="T2" fmla="*/ 106782590 w 210"/>
                  <a:gd name="T3" fmla="*/ 2836961 h 276"/>
                  <a:gd name="T4" fmla="*/ 106068804 w 210"/>
                  <a:gd name="T5" fmla="*/ 2836961 h 276"/>
                  <a:gd name="T6" fmla="*/ 195064027 w 210"/>
                  <a:gd name="T7" fmla="*/ 30325537 h 276"/>
                  <a:gd name="T8" fmla="*/ 194195451 w 210"/>
                  <a:gd name="T9" fmla="*/ 28334254 h 276"/>
                  <a:gd name="T10" fmla="*/ 194195451 w 210"/>
                  <a:gd name="T11" fmla="*/ 232111519 h 276"/>
                  <a:gd name="T12" fmla="*/ 195064027 w 210"/>
                  <a:gd name="T13" fmla="*/ 231393072 h 276"/>
                  <a:gd name="T14" fmla="*/ 90120623 w 210"/>
                  <a:gd name="T15" fmla="*/ 256853340 h 276"/>
                  <a:gd name="T16" fmla="*/ 91000990 w 210"/>
                  <a:gd name="T17" fmla="*/ 256853340 h 276"/>
                  <a:gd name="T18" fmla="*/ 1987498 w 210"/>
                  <a:gd name="T19" fmla="*/ 228556326 h 276"/>
                  <a:gd name="T20" fmla="*/ 2831728 w 210"/>
                  <a:gd name="T21" fmla="*/ 230602357 h 276"/>
                  <a:gd name="T22" fmla="*/ 2831728 w 210"/>
                  <a:gd name="T23" fmla="*/ 27451503 h 276"/>
                  <a:gd name="T24" fmla="*/ 1987498 w 210"/>
                  <a:gd name="T25" fmla="*/ 28334254 h 276"/>
                  <a:gd name="T26" fmla="*/ 841481 w 210"/>
                  <a:gd name="T27" fmla="*/ 231393072 h 276"/>
                  <a:gd name="T28" fmla="*/ 90120623 w 210"/>
                  <a:gd name="T29" fmla="*/ 259575939 h 276"/>
                  <a:gd name="T30" fmla="*/ 91000990 w 210"/>
                  <a:gd name="T31" fmla="*/ 259575939 h 276"/>
                  <a:gd name="T32" fmla="*/ 195064027 w 210"/>
                  <a:gd name="T33" fmla="*/ 233233186 h 276"/>
                  <a:gd name="T34" fmla="*/ 197059363 w 210"/>
                  <a:gd name="T35" fmla="*/ 232111519 h 276"/>
                  <a:gd name="T36" fmla="*/ 197059363 w 210"/>
                  <a:gd name="T37" fmla="*/ 28334254 h 276"/>
                  <a:gd name="T38" fmla="*/ 195064027 w 210"/>
                  <a:gd name="T39" fmla="*/ 27451503 h 276"/>
                  <a:gd name="T40" fmla="*/ 106782590 w 210"/>
                  <a:gd name="T41" fmla="*/ 0 h 276"/>
                  <a:gd name="T42" fmla="*/ 106068804 w 210"/>
                  <a:gd name="T43" fmla="*/ 0 h 276"/>
                  <a:gd name="T44" fmla="*/ 841481 w 210"/>
                  <a:gd name="T45" fmla="*/ 25453814 h 276"/>
                  <a:gd name="T46" fmla="*/ 0 w 210"/>
                  <a:gd name="T47" fmla="*/ 27451503 h 276"/>
                  <a:gd name="T48" fmla="*/ 0 w 210"/>
                  <a:gd name="T49" fmla="*/ 230602357 h 276"/>
                  <a:gd name="T50" fmla="*/ 841481 w 210"/>
                  <a:gd name="T51" fmla="*/ 231393072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896"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57398" y="1701799"/>
              <a:ext cx="515259" cy="515259"/>
            </a:xfrm>
            <a:prstGeom prst="rect">
              <a:avLst/>
            </a:prstGeom>
            <a:noFill/>
            <a:ln w="9525" cap="flat" cmpd="sng">
              <a:noFill/>
              <a:prstDash val="solid"/>
              <a:miter lim="800000"/>
              <a:headEnd/>
              <a:tailEnd/>
            </a:ln>
            <a:effectLst>
              <a:innerShdw blurRad="63500" dist="50800">
                <a:prstClr val="black">
                  <a:alpha val="50000"/>
                </a:prstClr>
              </a:innerShdw>
            </a:effectLst>
          </p:spPr>
        </p:pic>
      </p:grpSp>
      <p:grpSp>
        <p:nvGrpSpPr>
          <p:cNvPr id="14" name="Group 57"/>
          <p:cNvGrpSpPr/>
          <p:nvPr/>
        </p:nvGrpSpPr>
        <p:grpSpPr>
          <a:xfrm>
            <a:off x="3835992" y="2466794"/>
            <a:ext cx="364749" cy="428628"/>
            <a:chOff x="3711811" y="1162957"/>
            <a:chExt cx="1060846" cy="1054101"/>
          </a:xfrm>
          <a:effectLst>
            <a:outerShdw blurRad="50800" dist="38100" algn="l" rotWithShape="0">
              <a:prstClr val="black">
                <a:alpha val="40000"/>
              </a:prstClr>
            </a:outerShdw>
          </a:effectLst>
        </p:grpSpPr>
        <p:grpSp>
          <p:nvGrpSpPr>
            <p:cNvPr id="15" name="Group 360"/>
            <p:cNvGrpSpPr>
              <a:grpSpLocks/>
            </p:cNvGrpSpPr>
            <p:nvPr/>
          </p:nvGrpSpPr>
          <p:grpSpPr bwMode="auto">
            <a:xfrm>
              <a:off x="3711825" y="1162957"/>
              <a:ext cx="811213" cy="1001713"/>
              <a:chOff x="2450" y="2494"/>
              <a:chExt cx="496" cy="652"/>
            </a:xfrm>
            <a:effectLst>
              <a:innerShdw blurRad="63500" dist="50800">
                <a:prstClr val="black">
                  <a:alpha val="50000"/>
                </a:prstClr>
              </a:innerShdw>
            </a:effectLst>
          </p:grpSpPr>
          <p:sp>
            <p:nvSpPr>
              <p:cNvPr id="3909"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0"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1"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2"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3"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4"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5"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6"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17" name="Freeform 369"/>
              <p:cNvSpPr>
                <a:spLocks noEditPoints="1"/>
              </p:cNvSpPr>
              <p:nvPr/>
            </p:nvSpPr>
            <p:spPr bwMode="auto">
              <a:xfrm>
                <a:off x="2450" y="2494"/>
                <a:ext cx="496" cy="652"/>
              </a:xfrm>
              <a:custGeom>
                <a:avLst/>
                <a:gdLst>
                  <a:gd name="T0" fmla="*/ 1987498 w 210"/>
                  <a:gd name="T1" fmla="*/ 28334254 h 276"/>
                  <a:gd name="T2" fmla="*/ 106782590 w 210"/>
                  <a:gd name="T3" fmla="*/ 2836961 h 276"/>
                  <a:gd name="T4" fmla="*/ 106068804 w 210"/>
                  <a:gd name="T5" fmla="*/ 2836961 h 276"/>
                  <a:gd name="T6" fmla="*/ 195064027 w 210"/>
                  <a:gd name="T7" fmla="*/ 30325537 h 276"/>
                  <a:gd name="T8" fmla="*/ 194195451 w 210"/>
                  <a:gd name="T9" fmla="*/ 28334254 h 276"/>
                  <a:gd name="T10" fmla="*/ 194195451 w 210"/>
                  <a:gd name="T11" fmla="*/ 232111519 h 276"/>
                  <a:gd name="T12" fmla="*/ 195064027 w 210"/>
                  <a:gd name="T13" fmla="*/ 231393072 h 276"/>
                  <a:gd name="T14" fmla="*/ 90120623 w 210"/>
                  <a:gd name="T15" fmla="*/ 256853340 h 276"/>
                  <a:gd name="T16" fmla="*/ 91000990 w 210"/>
                  <a:gd name="T17" fmla="*/ 256853340 h 276"/>
                  <a:gd name="T18" fmla="*/ 1987498 w 210"/>
                  <a:gd name="T19" fmla="*/ 228556326 h 276"/>
                  <a:gd name="T20" fmla="*/ 2831728 w 210"/>
                  <a:gd name="T21" fmla="*/ 230602357 h 276"/>
                  <a:gd name="T22" fmla="*/ 2831728 w 210"/>
                  <a:gd name="T23" fmla="*/ 27451503 h 276"/>
                  <a:gd name="T24" fmla="*/ 1987498 w 210"/>
                  <a:gd name="T25" fmla="*/ 28334254 h 276"/>
                  <a:gd name="T26" fmla="*/ 841481 w 210"/>
                  <a:gd name="T27" fmla="*/ 231393072 h 276"/>
                  <a:gd name="T28" fmla="*/ 90120623 w 210"/>
                  <a:gd name="T29" fmla="*/ 259575939 h 276"/>
                  <a:gd name="T30" fmla="*/ 91000990 w 210"/>
                  <a:gd name="T31" fmla="*/ 259575939 h 276"/>
                  <a:gd name="T32" fmla="*/ 195064027 w 210"/>
                  <a:gd name="T33" fmla="*/ 233233186 h 276"/>
                  <a:gd name="T34" fmla="*/ 197059363 w 210"/>
                  <a:gd name="T35" fmla="*/ 232111519 h 276"/>
                  <a:gd name="T36" fmla="*/ 197059363 w 210"/>
                  <a:gd name="T37" fmla="*/ 28334254 h 276"/>
                  <a:gd name="T38" fmla="*/ 195064027 w 210"/>
                  <a:gd name="T39" fmla="*/ 27451503 h 276"/>
                  <a:gd name="T40" fmla="*/ 106782590 w 210"/>
                  <a:gd name="T41" fmla="*/ 0 h 276"/>
                  <a:gd name="T42" fmla="*/ 106068804 w 210"/>
                  <a:gd name="T43" fmla="*/ 0 h 276"/>
                  <a:gd name="T44" fmla="*/ 841481 w 210"/>
                  <a:gd name="T45" fmla="*/ 25453814 h 276"/>
                  <a:gd name="T46" fmla="*/ 0 w 210"/>
                  <a:gd name="T47" fmla="*/ 27451503 h 276"/>
                  <a:gd name="T48" fmla="*/ 0 w 210"/>
                  <a:gd name="T49" fmla="*/ 230602357 h 276"/>
                  <a:gd name="T50" fmla="*/ 841481 w 210"/>
                  <a:gd name="T51" fmla="*/ 231393072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908"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57398" y="1701799"/>
              <a:ext cx="515259" cy="515259"/>
            </a:xfrm>
            <a:prstGeom prst="rect">
              <a:avLst/>
            </a:prstGeom>
            <a:noFill/>
            <a:ln w="9525" cap="flat" cmpd="sng">
              <a:noFill/>
              <a:prstDash val="solid"/>
              <a:miter lim="800000"/>
              <a:headEnd/>
              <a:tailEnd/>
            </a:ln>
            <a:effectLst>
              <a:innerShdw blurRad="63500" dist="50800">
                <a:prstClr val="black">
                  <a:alpha val="50000"/>
                </a:prstClr>
              </a:innerShdw>
            </a:effectLst>
          </p:spPr>
        </p:pic>
      </p:grpSp>
      <p:sp>
        <p:nvSpPr>
          <p:cNvPr id="3918" name="Text Box 10"/>
          <p:cNvSpPr txBox="1">
            <a:spLocks noChangeArrowheads="1"/>
          </p:cNvSpPr>
          <p:nvPr/>
        </p:nvSpPr>
        <p:spPr bwMode="auto">
          <a:xfrm>
            <a:off x="3376613" y="2960688"/>
            <a:ext cx="977900" cy="246062"/>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sz="1000" kern="0" dirty="0">
                <a:solidFill>
                  <a:srgbClr val="0040A8"/>
                </a:solidFill>
                <a:cs typeface="Arial" charset="0"/>
              </a:rPr>
              <a:t>W</a:t>
            </a:r>
            <a:r>
              <a:rPr lang="en-US" altLang="zh-CN" sz="1000" kern="0" dirty="0">
                <a:solidFill>
                  <a:srgbClr val="0040A8"/>
                </a:solidFill>
                <a:cs typeface="Arial" charset="0"/>
              </a:rPr>
              <a:t>eb </a:t>
            </a:r>
            <a:r>
              <a:rPr lang="en-US" sz="1000" kern="0" dirty="0">
                <a:solidFill>
                  <a:srgbClr val="0040A8"/>
                </a:solidFill>
                <a:cs typeface="Arial" charset="0"/>
              </a:rPr>
              <a:t>Interface</a:t>
            </a:r>
          </a:p>
        </p:txBody>
      </p:sp>
      <p:grpSp>
        <p:nvGrpSpPr>
          <p:cNvPr id="32815" name="Group 360"/>
          <p:cNvGrpSpPr>
            <a:grpSpLocks/>
          </p:cNvGrpSpPr>
          <p:nvPr/>
        </p:nvGrpSpPr>
        <p:grpSpPr bwMode="auto">
          <a:xfrm>
            <a:off x="4456113" y="1246188"/>
            <a:ext cx="293687" cy="428625"/>
            <a:chOff x="2450" y="2494"/>
            <a:chExt cx="496" cy="652"/>
          </a:xfrm>
        </p:grpSpPr>
        <p:sp>
          <p:nvSpPr>
            <p:cNvPr id="392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2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16" name="Group 360"/>
          <p:cNvGrpSpPr>
            <a:grpSpLocks/>
          </p:cNvGrpSpPr>
          <p:nvPr/>
        </p:nvGrpSpPr>
        <p:grpSpPr bwMode="auto">
          <a:xfrm>
            <a:off x="4670425" y="1246188"/>
            <a:ext cx="293688" cy="428625"/>
            <a:chOff x="2450" y="2494"/>
            <a:chExt cx="496" cy="652"/>
          </a:xfrm>
        </p:grpSpPr>
        <p:sp>
          <p:nvSpPr>
            <p:cNvPr id="393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3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17" name="Group 360"/>
          <p:cNvGrpSpPr>
            <a:grpSpLocks/>
          </p:cNvGrpSpPr>
          <p:nvPr/>
        </p:nvGrpSpPr>
        <p:grpSpPr bwMode="auto">
          <a:xfrm>
            <a:off x="4884738" y="1246188"/>
            <a:ext cx="293687" cy="428625"/>
            <a:chOff x="2450" y="2494"/>
            <a:chExt cx="496" cy="652"/>
          </a:xfrm>
        </p:grpSpPr>
        <p:sp>
          <p:nvSpPr>
            <p:cNvPr id="394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4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949" name="Cube 3948"/>
          <p:cNvSpPr/>
          <p:nvPr/>
        </p:nvSpPr>
        <p:spPr bwMode="auto">
          <a:xfrm>
            <a:off x="4362450" y="1674813"/>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grpSp>
        <p:nvGrpSpPr>
          <p:cNvPr id="32819" name="Group 360"/>
          <p:cNvGrpSpPr>
            <a:grpSpLocks/>
          </p:cNvGrpSpPr>
          <p:nvPr/>
        </p:nvGrpSpPr>
        <p:grpSpPr bwMode="auto">
          <a:xfrm>
            <a:off x="4456113" y="1889125"/>
            <a:ext cx="293687" cy="428625"/>
            <a:chOff x="2450" y="2494"/>
            <a:chExt cx="496" cy="652"/>
          </a:xfrm>
        </p:grpSpPr>
        <p:sp>
          <p:nvSpPr>
            <p:cNvPr id="3951"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2"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3"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4"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5"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6"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7"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8"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59"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20" name="Group 360"/>
          <p:cNvGrpSpPr>
            <a:grpSpLocks/>
          </p:cNvGrpSpPr>
          <p:nvPr/>
        </p:nvGrpSpPr>
        <p:grpSpPr bwMode="auto">
          <a:xfrm>
            <a:off x="4670425" y="1889125"/>
            <a:ext cx="293688" cy="428625"/>
            <a:chOff x="2450" y="2494"/>
            <a:chExt cx="496" cy="652"/>
          </a:xfrm>
        </p:grpSpPr>
        <p:sp>
          <p:nvSpPr>
            <p:cNvPr id="3961"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2"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3"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4"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5"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6"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7"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8"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69"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21" name="Group 360"/>
          <p:cNvGrpSpPr>
            <a:grpSpLocks/>
          </p:cNvGrpSpPr>
          <p:nvPr/>
        </p:nvGrpSpPr>
        <p:grpSpPr bwMode="auto">
          <a:xfrm>
            <a:off x="4884738" y="1889125"/>
            <a:ext cx="293687" cy="428625"/>
            <a:chOff x="2450" y="2494"/>
            <a:chExt cx="496" cy="652"/>
          </a:xfrm>
        </p:grpSpPr>
        <p:sp>
          <p:nvSpPr>
            <p:cNvPr id="3971"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2"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3"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4"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5"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6"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7"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8"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79"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980" name="Cube 3979"/>
          <p:cNvSpPr/>
          <p:nvPr/>
        </p:nvSpPr>
        <p:spPr bwMode="auto">
          <a:xfrm>
            <a:off x="4362450" y="2317750"/>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sp>
        <p:nvSpPr>
          <p:cNvPr id="32823" name="Text Box 10"/>
          <p:cNvSpPr txBox="1">
            <a:spLocks noChangeArrowheads="1"/>
          </p:cNvSpPr>
          <p:nvPr/>
        </p:nvSpPr>
        <p:spPr bwMode="auto">
          <a:xfrm>
            <a:off x="4319588" y="2460625"/>
            <a:ext cx="10207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en-US" altLang="zh-CN" sz="1000">
                <a:solidFill>
                  <a:srgbClr val="0040A8"/>
                </a:solidFill>
              </a:rPr>
              <a:t>XenApp</a:t>
            </a:r>
            <a:r>
              <a:rPr lang="zh-CN" altLang="en-US" sz="1000">
                <a:solidFill>
                  <a:srgbClr val="0040A8"/>
                </a:solidFill>
              </a:rPr>
              <a:t>服务器</a:t>
            </a:r>
            <a:endParaRPr lang="en-US" sz="1000">
              <a:solidFill>
                <a:srgbClr val="0040A8"/>
              </a:solidFill>
            </a:endParaRPr>
          </a:p>
        </p:txBody>
      </p:sp>
      <p:pic>
        <p:nvPicPr>
          <p:cNvPr id="32824"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6715125" y="2627313"/>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5" name="Picture 29" descr="Down:  appHTMLwe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7725" y="893763"/>
            <a:ext cx="388938"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826" name="Text Box 10"/>
          <p:cNvSpPr txBox="1">
            <a:spLocks noChangeArrowheads="1"/>
          </p:cNvSpPr>
          <p:nvPr/>
        </p:nvSpPr>
        <p:spPr bwMode="auto">
          <a:xfrm>
            <a:off x="4972050" y="844550"/>
            <a:ext cx="8620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应用客户端 </a:t>
            </a:r>
            <a:endParaRPr lang="en-US" sz="1000">
              <a:solidFill>
                <a:srgbClr val="000000"/>
              </a:solidFill>
            </a:endParaRPr>
          </a:p>
        </p:txBody>
      </p:sp>
      <p:pic>
        <p:nvPicPr>
          <p:cNvPr id="32827" name="Picture 24" descr="PresentServer_icon"/>
          <p:cNvPicPr>
            <a:picLocks noChangeAspect="1" noChangeArrowheads="1"/>
          </p:cNvPicPr>
          <p:nvPr/>
        </p:nvPicPr>
        <p:blipFill>
          <a:blip r:embed="rId7">
            <a:lum bright="-6000" contrast="6000"/>
            <a:extLst>
              <a:ext uri="{28A0092B-C50C-407E-A947-70E740481C1C}">
                <a14:useLocalDpi xmlns:a14="http://schemas.microsoft.com/office/drawing/2010/main" val="0"/>
              </a:ext>
            </a:extLst>
          </a:blip>
          <a:srcRect/>
          <a:stretch>
            <a:fillRect/>
          </a:stretch>
        </p:blipFill>
        <p:spPr bwMode="auto">
          <a:xfrm>
            <a:off x="5016500" y="1427163"/>
            <a:ext cx="293688" cy="33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8" name="Picture 24" descr="PresentServer_icon"/>
          <p:cNvPicPr>
            <a:picLocks noChangeAspect="1" noChangeArrowheads="1"/>
          </p:cNvPicPr>
          <p:nvPr/>
        </p:nvPicPr>
        <p:blipFill>
          <a:blip r:embed="rId7">
            <a:lum bright="-6000" contrast="6000"/>
            <a:extLst>
              <a:ext uri="{28A0092B-C50C-407E-A947-70E740481C1C}">
                <a14:useLocalDpi xmlns:a14="http://schemas.microsoft.com/office/drawing/2010/main" val="0"/>
              </a:ext>
            </a:extLst>
          </a:blip>
          <a:srcRect/>
          <a:stretch>
            <a:fillRect/>
          </a:stretch>
        </p:blipFill>
        <p:spPr bwMode="auto">
          <a:xfrm>
            <a:off x="5016500" y="2085975"/>
            <a:ext cx="293688" cy="33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87" name="Cube 3986"/>
          <p:cNvSpPr/>
          <p:nvPr/>
        </p:nvSpPr>
        <p:spPr bwMode="auto">
          <a:xfrm>
            <a:off x="5724525" y="1312863"/>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grpSp>
        <p:nvGrpSpPr>
          <p:cNvPr id="22" name="Group 57"/>
          <p:cNvGrpSpPr/>
          <p:nvPr/>
        </p:nvGrpSpPr>
        <p:grpSpPr>
          <a:xfrm>
            <a:off x="5867404" y="937670"/>
            <a:ext cx="364749" cy="428628"/>
            <a:chOff x="3711811" y="1162957"/>
            <a:chExt cx="1060846" cy="1054101"/>
          </a:xfrm>
          <a:effectLst>
            <a:outerShdw blurRad="50800" dist="38100" algn="l" rotWithShape="0">
              <a:prstClr val="black">
                <a:alpha val="40000"/>
              </a:prstClr>
            </a:outerShdw>
          </a:effectLst>
        </p:grpSpPr>
        <p:grpSp>
          <p:nvGrpSpPr>
            <p:cNvPr id="23" name="Group 360"/>
            <p:cNvGrpSpPr>
              <a:grpSpLocks/>
            </p:cNvGrpSpPr>
            <p:nvPr/>
          </p:nvGrpSpPr>
          <p:grpSpPr bwMode="auto">
            <a:xfrm>
              <a:off x="3711825" y="1162957"/>
              <a:ext cx="811213" cy="1001713"/>
              <a:chOff x="2450" y="2494"/>
              <a:chExt cx="496" cy="652"/>
            </a:xfrm>
            <a:effectLst>
              <a:innerShdw blurRad="63500" dist="50800">
                <a:prstClr val="black">
                  <a:alpha val="50000"/>
                </a:prstClr>
              </a:innerShdw>
            </a:effectLst>
          </p:grpSpPr>
          <p:sp>
            <p:nvSpPr>
              <p:cNvPr id="3991"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2"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3"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4"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5"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6"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7"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8"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3999" name="Freeform 369"/>
              <p:cNvSpPr>
                <a:spLocks noEditPoints="1"/>
              </p:cNvSpPr>
              <p:nvPr/>
            </p:nvSpPr>
            <p:spPr bwMode="auto">
              <a:xfrm>
                <a:off x="2450" y="2494"/>
                <a:ext cx="496" cy="652"/>
              </a:xfrm>
              <a:custGeom>
                <a:avLst/>
                <a:gdLst>
                  <a:gd name="T0" fmla="*/ 1987498 w 210"/>
                  <a:gd name="T1" fmla="*/ 28334254 h 276"/>
                  <a:gd name="T2" fmla="*/ 106782590 w 210"/>
                  <a:gd name="T3" fmla="*/ 2836961 h 276"/>
                  <a:gd name="T4" fmla="*/ 106068804 w 210"/>
                  <a:gd name="T5" fmla="*/ 2836961 h 276"/>
                  <a:gd name="T6" fmla="*/ 195064027 w 210"/>
                  <a:gd name="T7" fmla="*/ 30325537 h 276"/>
                  <a:gd name="T8" fmla="*/ 194195451 w 210"/>
                  <a:gd name="T9" fmla="*/ 28334254 h 276"/>
                  <a:gd name="T10" fmla="*/ 194195451 w 210"/>
                  <a:gd name="T11" fmla="*/ 232111519 h 276"/>
                  <a:gd name="T12" fmla="*/ 195064027 w 210"/>
                  <a:gd name="T13" fmla="*/ 231393072 h 276"/>
                  <a:gd name="T14" fmla="*/ 90120623 w 210"/>
                  <a:gd name="T15" fmla="*/ 256853340 h 276"/>
                  <a:gd name="T16" fmla="*/ 91000990 w 210"/>
                  <a:gd name="T17" fmla="*/ 256853340 h 276"/>
                  <a:gd name="T18" fmla="*/ 1987498 w 210"/>
                  <a:gd name="T19" fmla="*/ 228556326 h 276"/>
                  <a:gd name="T20" fmla="*/ 2831728 w 210"/>
                  <a:gd name="T21" fmla="*/ 230602357 h 276"/>
                  <a:gd name="T22" fmla="*/ 2831728 w 210"/>
                  <a:gd name="T23" fmla="*/ 27451503 h 276"/>
                  <a:gd name="T24" fmla="*/ 1987498 w 210"/>
                  <a:gd name="T25" fmla="*/ 28334254 h 276"/>
                  <a:gd name="T26" fmla="*/ 841481 w 210"/>
                  <a:gd name="T27" fmla="*/ 231393072 h 276"/>
                  <a:gd name="T28" fmla="*/ 90120623 w 210"/>
                  <a:gd name="T29" fmla="*/ 259575939 h 276"/>
                  <a:gd name="T30" fmla="*/ 91000990 w 210"/>
                  <a:gd name="T31" fmla="*/ 259575939 h 276"/>
                  <a:gd name="T32" fmla="*/ 195064027 w 210"/>
                  <a:gd name="T33" fmla="*/ 233233186 h 276"/>
                  <a:gd name="T34" fmla="*/ 197059363 w 210"/>
                  <a:gd name="T35" fmla="*/ 232111519 h 276"/>
                  <a:gd name="T36" fmla="*/ 197059363 w 210"/>
                  <a:gd name="T37" fmla="*/ 28334254 h 276"/>
                  <a:gd name="T38" fmla="*/ 195064027 w 210"/>
                  <a:gd name="T39" fmla="*/ 27451503 h 276"/>
                  <a:gd name="T40" fmla="*/ 106782590 w 210"/>
                  <a:gd name="T41" fmla="*/ 0 h 276"/>
                  <a:gd name="T42" fmla="*/ 106068804 w 210"/>
                  <a:gd name="T43" fmla="*/ 0 h 276"/>
                  <a:gd name="T44" fmla="*/ 841481 w 210"/>
                  <a:gd name="T45" fmla="*/ 25453814 h 276"/>
                  <a:gd name="T46" fmla="*/ 0 w 210"/>
                  <a:gd name="T47" fmla="*/ 27451503 h 276"/>
                  <a:gd name="T48" fmla="*/ 0 w 210"/>
                  <a:gd name="T49" fmla="*/ 230602357 h 276"/>
                  <a:gd name="T50" fmla="*/ 841481 w 210"/>
                  <a:gd name="T51" fmla="*/ 231393072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990"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57398" y="1701799"/>
              <a:ext cx="515259" cy="515259"/>
            </a:xfrm>
            <a:prstGeom prst="rect">
              <a:avLst/>
            </a:prstGeom>
            <a:noFill/>
            <a:ln w="9525" cap="flat" cmpd="sng">
              <a:noFill/>
              <a:prstDash val="solid"/>
              <a:miter lim="800000"/>
              <a:headEnd/>
              <a:tailEnd/>
            </a:ln>
            <a:effectLst>
              <a:innerShdw blurRad="63500" dist="50800">
                <a:prstClr val="black">
                  <a:alpha val="50000"/>
                </a:prstClr>
              </a:innerShdw>
            </a:effectLst>
          </p:spPr>
        </p:pic>
      </p:grpSp>
      <p:grpSp>
        <p:nvGrpSpPr>
          <p:cNvPr id="24" name="Group 57"/>
          <p:cNvGrpSpPr/>
          <p:nvPr/>
        </p:nvGrpSpPr>
        <p:grpSpPr>
          <a:xfrm>
            <a:off x="6153156" y="937670"/>
            <a:ext cx="364749" cy="428628"/>
            <a:chOff x="3711811" y="1162957"/>
            <a:chExt cx="1060846" cy="1054101"/>
          </a:xfrm>
          <a:effectLst>
            <a:outerShdw blurRad="50800" dist="38100" algn="l" rotWithShape="0">
              <a:prstClr val="black">
                <a:alpha val="40000"/>
              </a:prstClr>
            </a:outerShdw>
          </a:effectLst>
        </p:grpSpPr>
        <p:grpSp>
          <p:nvGrpSpPr>
            <p:cNvPr id="25" name="Group 360"/>
            <p:cNvGrpSpPr>
              <a:grpSpLocks/>
            </p:cNvGrpSpPr>
            <p:nvPr/>
          </p:nvGrpSpPr>
          <p:grpSpPr bwMode="auto">
            <a:xfrm>
              <a:off x="3711827" y="1162957"/>
              <a:ext cx="811213" cy="1001713"/>
              <a:chOff x="2450" y="2494"/>
              <a:chExt cx="496" cy="652"/>
            </a:xfrm>
            <a:effectLst>
              <a:innerShdw blurRad="63500" dist="50800">
                <a:prstClr val="black">
                  <a:alpha val="50000"/>
                </a:prstClr>
              </a:innerShdw>
            </a:effectLst>
          </p:grpSpPr>
          <p:sp>
            <p:nvSpPr>
              <p:cNvPr id="4003" name="Freeform 361"/>
              <p:cNvSpPr>
                <a:spLocks/>
              </p:cNvSpPr>
              <p:nvPr/>
            </p:nvSpPr>
            <p:spPr bwMode="auto">
              <a:xfrm>
                <a:off x="2455" y="2562"/>
                <a:ext cx="222" cy="579"/>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4" name="Freeform 362"/>
              <p:cNvSpPr>
                <a:spLocks/>
              </p:cNvSpPr>
              <p:nvPr/>
            </p:nvSpPr>
            <p:spPr bwMode="auto">
              <a:xfrm>
                <a:off x="2465" y="2588"/>
                <a:ext cx="203"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5" name="Freeform 363"/>
              <p:cNvSpPr>
                <a:spLocks/>
              </p:cNvSpPr>
              <p:nvPr/>
            </p:nvSpPr>
            <p:spPr bwMode="auto">
              <a:xfrm>
                <a:off x="2502" y="3030"/>
                <a:ext cx="109" cy="47"/>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6" name="Freeform 364"/>
              <p:cNvSpPr>
                <a:spLocks/>
              </p:cNvSpPr>
              <p:nvPr/>
            </p:nvSpPr>
            <p:spPr bwMode="auto">
              <a:xfrm>
                <a:off x="2502" y="3028"/>
                <a:ext cx="109" cy="47"/>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7" name="Freeform 365"/>
              <p:cNvSpPr>
                <a:spLocks/>
              </p:cNvSpPr>
              <p:nvPr/>
            </p:nvSpPr>
            <p:spPr bwMode="auto">
              <a:xfrm>
                <a:off x="2677" y="2565"/>
                <a:ext cx="265" cy="576"/>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8" name="Freeform 366"/>
              <p:cNvSpPr>
                <a:spLocks/>
              </p:cNvSpPr>
              <p:nvPr/>
            </p:nvSpPr>
            <p:spPr bwMode="auto">
              <a:xfrm>
                <a:off x="2455" y="2496"/>
                <a:ext cx="487" cy="132"/>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09" name="Freeform 367"/>
              <p:cNvSpPr>
                <a:spLocks/>
              </p:cNvSpPr>
              <p:nvPr/>
            </p:nvSpPr>
            <p:spPr bwMode="auto">
              <a:xfrm>
                <a:off x="2479" y="2631"/>
                <a:ext cx="170" cy="66"/>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0" name="Freeform 368"/>
              <p:cNvSpPr>
                <a:spLocks/>
              </p:cNvSpPr>
              <p:nvPr/>
            </p:nvSpPr>
            <p:spPr bwMode="auto">
              <a:xfrm>
                <a:off x="2479" y="2628"/>
                <a:ext cx="170" cy="66"/>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1" name="Freeform 369"/>
              <p:cNvSpPr>
                <a:spLocks noEditPoints="1"/>
              </p:cNvSpPr>
              <p:nvPr/>
            </p:nvSpPr>
            <p:spPr bwMode="auto">
              <a:xfrm>
                <a:off x="2450" y="2494"/>
                <a:ext cx="496" cy="652"/>
              </a:xfrm>
              <a:custGeom>
                <a:avLst/>
                <a:gdLst>
                  <a:gd name="T0" fmla="*/ 1987498 w 210"/>
                  <a:gd name="T1" fmla="*/ 28334254 h 276"/>
                  <a:gd name="T2" fmla="*/ 106782590 w 210"/>
                  <a:gd name="T3" fmla="*/ 2836961 h 276"/>
                  <a:gd name="T4" fmla="*/ 106068804 w 210"/>
                  <a:gd name="T5" fmla="*/ 2836961 h 276"/>
                  <a:gd name="T6" fmla="*/ 195064027 w 210"/>
                  <a:gd name="T7" fmla="*/ 30325537 h 276"/>
                  <a:gd name="T8" fmla="*/ 194195451 w 210"/>
                  <a:gd name="T9" fmla="*/ 28334254 h 276"/>
                  <a:gd name="T10" fmla="*/ 194195451 w 210"/>
                  <a:gd name="T11" fmla="*/ 232111519 h 276"/>
                  <a:gd name="T12" fmla="*/ 195064027 w 210"/>
                  <a:gd name="T13" fmla="*/ 231393072 h 276"/>
                  <a:gd name="T14" fmla="*/ 90120623 w 210"/>
                  <a:gd name="T15" fmla="*/ 256853340 h 276"/>
                  <a:gd name="T16" fmla="*/ 91000990 w 210"/>
                  <a:gd name="T17" fmla="*/ 256853340 h 276"/>
                  <a:gd name="T18" fmla="*/ 1987498 w 210"/>
                  <a:gd name="T19" fmla="*/ 228556326 h 276"/>
                  <a:gd name="T20" fmla="*/ 2831728 w 210"/>
                  <a:gd name="T21" fmla="*/ 230602357 h 276"/>
                  <a:gd name="T22" fmla="*/ 2831728 w 210"/>
                  <a:gd name="T23" fmla="*/ 27451503 h 276"/>
                  <a:gd name="T24" fmla="*/ 1987498 w 210"/>
                  <a:gd name="T25" fmla="*/ 28334254 h 276"/>
                  <a:gd name="T26" fmla="*/ 841481 w 210"/>
                  <a:gd name="T27" fmla="*/ 231393072 h 276"/>
                  <a:gd name="T28" fmla="*/ 90120623 w 210"/>
                  <a:gd name="T29" fmla="*/ 259575939 h 276"/>
                  <a:gd name="T30" fmla="*/ 91000990 w 210"/>
                  <a:gd name="T31" fmla="*/ 259575939 h 276"/>
                  <a:gd name="T32" fmla="*/ 195064027 w 210"/>
                  <a:gd name="T33" fmla="*/ 233233186 h 276"/>
                  <a:gd name="T34" fmla="*/ 197059363 w 210"/>
                  <a:gd name="T35" fmla="*/ 232111519 h 276"/>
                  <a:gd name="T36" fmla="*/ 197059363 w 210"/>
                  <a:gd name="T37" fmla="*/ 28334254 h 276"/>
                  <a:gd name="T38" fmla="*/ 195064027 w 210"/>
                  <a:gd name="T39" fmla="*/ 27451503 h 276"/>
                  <a:gd name="T40" fmla="*/ 106782590 w 210"/>
                  <a:gd name="T41" fmla="*/ 0 h 276"/>
                  <a:gd name="T42" fmla="*/ 106068804 w 210"/>
                  <a:gd name="T43" fmla="*/ 0 h 276"/>
                  <a:gd name="T44" fmla="*/ 841481 w 210"/>
                  <a:gd name="T45" fmla="*/ 25453814 h 276"/>
                  <a:gd name="T46" fmla="*/ 0 w 210"/>
                  <a:gd name="T47" fmla="*/ 27451503 h 276"/>
                  <a:gd name="T48" fmla="*/ 0 w 210"/>
                  <a:gd name="T49" fmla="*/ 230602357 h 276"/>
                  <a:gd name="T50" fmla="*/ 841481 w 210"/>
                  <a:gd name="T51" fmla="*/ 231393072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marL="342706" indent="-342706"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4002" name="Picture 5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257398" y="1701799"/>
              <a:ext cx="515259" cy="515259"/>
            </a:xfrm>
            <a:prstGeom prst="rect">
              <a:avLst/>
            </a:prstGeom>
            <a:noFill/>
            <a:ln w="9525" cap="flat" cmpd="sng">
              <a:noFill/>
              <a:prstDash val="solid"/>
              <a:miter lim="800000"/>
              <a:headEnd/>
              <a:tailEnd/>
            </a:ln>
            <a:effectLst>
              <a:innerShdw blurRad="63500" dist="50800">
                <a:prstClr val="black">
                  <a:alpha val="50000"/>
                </a:prstClr>
              </a:innerShdw>
            </a:effectLst>
          </p:spPr>
        </p:pic>
      </p:grpSp>
      <p:sp>
        <p:nvSpPr>
          <p:cNvPr id="32832" name="Text Box 10"/>
          <p:cNvSpPr txBox="1">
            <a:spLocks noChangeArrowheads="1"/>
          </p:cNvSpPr>
          <p:nvPr/>
        </p:nvSpPr>
        <p:spPr bwMode="auto">
          <a:xfrm>
            <a:off x="5770563" y="1436688"/>
            <a:ext cx="8255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授权服务器</a:t>
            </a:r>
            <a:endParaRPr lang="en-US" sz="1000">
              <a:solidFill>
                <a:srgbClr val="0040A8"/>
              </a:solidFill>
            </a:endParaRPr>
          </a:p>
        </p:txBody>
      </p:sp>
      <p:pic>
        <p:nvPicPr>
          <p:cNvPr id="32833" name="Picture 61" descr="reporting_lar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gray">
          <a:xfrm>
            <a:off x="4429125" y="958850"/>
            <a:ext cx="381000"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834" name="Group 360"/>
          <p:cNvGrpSpPr>
            <a:grpSpLocks/>
          </p:cNvGrpSpPr>
          <p:nvPr/>
        </p:nvGrpSpPr>
        <p:grpSpPr bwMode="auto">
          <a:xfrm>
            <a:off x="5832475" y="2646363"/>
            <a:ext cx="293688" cy="428625"/>
            <a:chOff x="2450" y="2494"/>
            <a:chExt cx="496" cy="652"/>
          </a:xfrm>
        </p:grpSpPr>
        <p:sp>
          <p:nvSpPr>
            <p:cNvPr id="4015"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6"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7"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8"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19"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0"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1"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2"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3"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35" name="Group 360"/>
          <p:cNvGrpSpPr>
            <a:grpSpLocks/>
          </p:cNvGrpSpPr>
          <p:nvPr/>
        </p:nvGrpSpPr>
        <p:grpSpPr bwMode="auto">
          <a:xfrm>
            <a:off x="6197600" y="2646363"/>
            <a:ext cx="293688" cy="428625"/>
            <a:chOff x="2450" y="2494"/>
            <a:chExt cx="496" cy="652"/>
          </a:xfrm>
        </p:grpSpPr>
        <p:sp>
          <p:nvSpPr>
            <p:cNvPr id="4025"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6"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7"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8"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29"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30"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31"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32"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33"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36" name="Text Box 10"/>
          <p:cNvSpPr txBox="1">
            <a:spLocks noChangeArrowheads="1"/>
          </p:cNvSpPr>
          <p:nvPr/>
        </p:nvSpPr>
        <p:spPr bwMode="auto">
          <a:xfrm>
            <a:off x="5568950" y="3054350"/>
            <a:ext cx="1246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文件</a:t>
            </a:r>
            <a:r>
              <a:rPr lang="en-US" altLang="zh-CN" sz="1000">
                <a:solidFill>
                  <a:srgbClr val="0040A8"/>
                </a:solidFill>
              </a:rPr>
              <a:t>/</a:t>
            </a:r>
            <a:r>
              <a:rPr lang="zh-CN" altLang="en-US" sz="1000">
                <a:solidFill>
                  <a:srgbClr val="0040A8"/>
                </a:solidFill>
              </a:rPr>
              <a:t>数据库服务器</a:t>
            </a:r>
            <a:endParaRPr lang="en-US" sz="1000">
              <a:solidFill>
                <a:srgbClr val="0040A8"/>
              </a:solidFill>
            </a:endParaRPr>
          </a:p>
        </p:txBody>
      </p:sp>
      <p:sp>
        <p:nvSpPr>
          <p:cNvPr id="4035" name="Cube 4034"/>
          <p:cNvSpPr/>
          <p:nvPr/>
        </p:nvSpPr>
        <p:spPr bwMode="auto">
          <a:xfrm>
            <a:off x="5724525" y="2162175"/>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sp>
        <p:nvSpPr>
          <p:cNvPr id="32838" name="Text Box 10"/>
          <p:cNvSpPr txBox="1">
            <a:spLocks noChangeArrowheads="1"/>
          </p:cNvSpPr>
          <p:nvPr/>
        </p:nvSpPr>
        <p:spPr bwMode="auto">
          <a:xfrm>
            <a:off x="5848350" y="2293938"/>
            <a:ext cx="6985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监控审计</a:t>
            </a:r>
            <a:endParaRPr lang="en-US" sz="1000">
              <a:solidFill>
                <a:srgbClr val="0040A8"/>
              </a:solidFill>
            </a:endParaRPr>
          </a:p>
        </p:txBody>
      </p:sp>
      <p:grpSp>
        <p:nvGrpSpPr>
          <p:cNvPr id="32839" name="Group 360"/>
          <p:cNvGrpSpPr>
            <a:grpSpLocks/>
          </p:cNvGrpSpPr>
          <p:nvPr/>
        </p:nvGrpSpPr>
        <p:grpSpPr bwMode="auto">
          <a:xfrm>
            <a:off x="5876925" y="1809750"/>
            <a:ext cx="293688" cy="428625"/>
            <a:chOff x="2450" y="2494"/>
            <a:chExt cx="496" cy="652"/>
          </a:xfrm>
        </p:grpSpPr>
        <p:sp>
          <p:nvSpPr>
            <p:cNvPr id="4038"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39"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0"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1"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2"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3"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4"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5"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6"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40" name="Group 360"/>
          <p:cNvGrpSpPr>
            <a:grpSpLocks/>
          </p:cNvGrpSpPr>
          <p:nvPr/>
        </p:nvGrpSpPr>
        <p:grpSpPr bwMode="auto">
          <a:xfrm>
            <a:off x="6242050" y="1809750"/>
            <a:ext cx="293688" cy="428625"/>
            <a:chOff x="2450" y="2494"/>
            <a:chExt cx="496" cy="652"/>
          </a:xfrm>
        </p:grpSpPr>
        <p:sp>
          <p:nvSpPr>
            <p:cNvPr id="4048"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49"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0"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1"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2"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3"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4"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5"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56"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2841"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2428875" y="2651125"/>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42" name="Picture 3" descr="\\Eric-pauls-power-mac-g5.local\desktop\Graphic Tank\egwe.t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gray">
          <a:xfrm>
            <a:off x="2738438" y="2984500"/>
            <a:ext cx="508000" cy="158750"/>
          </a:xfrm>
          <a:prstGeom prst="rect">
            <a:avLst/>
          </a:prstGeom>
          <a:noFill/>
          <a:ln>
            <a:noFill/>
          </a:ln>
          <a:effectLst>
            <a:outerShdw dist="25400" dir="14399997" sx="105000" sy="105000" algn="tl" rotWithShape="0">
              <a:srgbClr val="808080">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59" name="Text Box 10"/>
          <p:cNvSpPr txBox="1">
            <a:spLocks noChangeArrowheads="1"/>
          </p:cNvSpPr>
          <p:nvPr/>
        </p:nvSpPr>
        <p:spPr bwMode="auto">
          <a:xfrm>
            <a:off x="2571750" y="3103563"/>
            <a:ext cx="746125" cy="247650"/>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err="1">
                <a:solidFill>
                  <a:srgbClr val="0040A8"/>
                </a:solidFill>
                <a:cs typeface="Arial" charset="0"/>
              </a:rPr>
              <a:t>NetScaler</a:t>
            </a:r>
            <a:endParaRPr lang="en-US" sz="1000" kern="0" dirty="0">
              <a:solidFill>
                <a:srgbClr val="0040A8"/>
              </a:solidFill>
              <a:cs typeface="Arial" charset="0"/>
            </a:endParaRPr>
          </a:p>
        </p:txBody>
      </p:sp>
      <p:cxnSp>
        <p:nvCxnSpPr>
          <p:cNvPr id="32844" name="Straight Connector 4059"/>
          <p:cNvCxnSpPr>
            <a:cxnSpLocks noChangeShapeType="1"/>
          </p:cNvCxnSpPr>
          <p:nvPr/>
        </p:nvCxnSpPr>
        <p:spPr bwMode="auto">
          <a:xfrm flipV="1">
            <a:off x="7000875" y="2841625"/>
            <a:ext cx="31750" cy="0"/>
          </a:xfrm>
          <a:prstGeom prst="line">
            <a:avLst/>
          </a:prstGeom>
          <a:noFill/>
          <a:ln w="9525" algn="ctr">
            <a:solidFill>
              <a:srgbClr val="0074B0"/>
            </a:solidFill>
            <a:round/>
            <a:headEnd/>
            <a:tailEnd/>
          </a:ln>
          <a:extLst>
            <a:ext uri="{909E8E84-426E-40DD-AFC4-6F175D3DCCD1}">
              <a14:hiddenFill xmlns:a14="http://schemas.microsoft.com/office/drawing/2010/main">
                <a:noFill/>
              </a14:hiddenFill>
            </a:ext>
          </a:extLst>
        </p:spPr>
      </p:cxnSp>
      <p:grpSp>
        <p:nvGrpSpPr>
          <p:cNvPr id="32845" name="Group 174"/>
          <p:cNvGrpSpPr>
            <a:grpSpLocks/>
          </p:cNvGrpSpPr>
          <p:nvPr/>
        </p:nvGrpSpPr>
        <p:grpSpPr bwMode="auto">
          <a:xfrm>
            <a:off x="6424613" y="2841625"/>
            <a:ext cx="152400" cy="228600"/>
            <a:chOff x="3598" y="2782"/>
            <a:chExt cx="454" cy="369"/>
          </a:xfrm>
        </p:grpSpPr>
        <p:sp>
          <p:nvSpPr>
            <p:cNvPr id="4062" name="Freeform 175"/>
            <p:cNvSpPr>
              <a:spLocks/>
            </p:cNvSpPr>
            <p:nvPr/>
          </p:nvSpPr>
          <p:spPr bwMode="auto">
            <a:xfrm>
              <a:off x="3603" y="2854"/>
              <a:ext cx="445" cy="292"/>
            </a:xfrm>
            <a:custGeom>
              <a:avLst/>
              <a:gdLst>
                <a:gd name="T0" fmla="*/ 2147483647 w 188"/>
                <a:gd name="T1" fmla="*/ 2147483647 h 123"/>
                <a:gd name="T2" fmla="*/ 2147483647 w 188"/>
                <a:gd name="T3" fmla="*/ 2147483647 h 123"/>
                <a:gd name="T4" fmla="*/ 0 w 188"/>
                <a:gd name="T5" fmla="*/ 2147483647 h 123"/>
                <a:gd name="T6" fmla="*/ 0 w 188"/>
                <a:gd name="T7" fmla="*/ 0 h 123"/>
                <a:gd name="T8" fmla="*/ 2147483647 w 188"/>
                <a:gd name="T9" fmla="*/ 0 h 123"/>
                <a:gd name="T10" fmla="*/ 2147483647 w 188"/>
                <a:gd name="T11" fmla="*/ 2147483647 h 123"/>
                <a:gd name="T12" fmla="*/ 0 60000 65536"/>
                <a:gd name="T13" fmla="*/ 0 60000 65536"/>
                <a:gd name="T14" fmla="*/ 0 60000 65536"/>
                <a:gd name="T15" fmla="*/ 0 60000 65536"/>
                <a:gd name="T16" fmla="*/ 0 60000 65536"/>
                <a:gd name="T17" fmla="*/ 0 60000 65536"/>
                <a:gd name="T18" fmla="*/ 0 w 188"/>
                <a:gd name="T19" fmla="*/ 0 h 123"/>
                <a:gd name="T20" fmla="*/ 188 w 188"/>
                <a:gd name="T21" fmla="*/ 123 h 123"/>
              </a:gdLst>
              <a:ahLst/>
              <a:cxnLst>
                <a:cxn ang="T12">
                  <a:pos x="T0" y="T1"/>
                </a:cxn>
                <a:cxn ang="T13">
                  <a:pos x="T2" y="T3"/>
                </a:cxn>
                <a:cxn ang="T14">
                  <a:pos x="T4" y="T5"/>
                </a:cxn>
                <a:cxn ang="T15">
                  <a:pos x="T6" y="T7"/>
                </a:cxn>
                <a:cxn ang="T16">
                  <a:pos x="T8" y="T9"/>
                </a:cxn>
                <a:cxn ang="T17">
                  <a:pos x="T10" y="T11"/>
                </a:cxn>
              </a:cxnLst>
              <a:rect l="T18" t="T19" r="T20" b="T21"/>
              <a:pathLst>
                <a:path w="188" h="123">
                  <a:moveTo>
                    <a:pt x="188" y="96"/>
                  </a:moveTo>
                  <a:cubicBezTo>
                    <a:pt x="188" y="111"/>
                    <a:pt x="146" y="123"/>
                    <a:pt x="94" y="123"/>
                  </a:cubicBezTo>
                  <a:cubicBezTo>
                    <a:pt x="42" y="123"/>
                    <a:pt x="0" y="111"/>
                    <a:pt x="0" y="96"/>
                  </a:cubicBezTo>
                  <a:cubicBezTo>
                    <a:pt x="0" y="0"/>
                    <a:pt x="0" y="0"/>
                    <a:pt x="0" y="0"/>
                  </a:cubicBezTo>
                  <a:cubicBezTo>
                    <a:pt x="188" y="0"/>
                    <a:pt x="188" y="0"/>
                    <a:pt x="188" y="0"/>
                  </a:cubicBezTo>
                  <a:cubicBezTo>
                    <a:pt x="188" y="96"/>
                    <a:pt x="188" y="96"/>
                    <a:pt x="188" y="96"/>
                  </a:cubicBezTo>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63" name="Freeform 176"/>
            <p:cNvSpPr>
              <a:spLocks/>
            </p:cNvSpPr>
            <p:nvPr/>
          </p:nvSpPr>
          <p:spPr bwMode="auto">
            <a:xfrm>
              <a:off x="4047" y="3079"/>
              <a:ext cx="0" cy="3"/>
            </a:xfrm>
            <a:custGeom>
              <a:avLst/>
              <a:gdLst>
                <a:gd name="T0" fmla="*/ 0 w 1"/>
                <a:gd name="T1" fmla="*/ 0 h 1"/>
                <a:gd name="T2" fmla="*/ 0 w 1"/>
                <a:gd name="T3" fmla="*/ 0 h 1"/>
                <a:gd name="T4" fmla="*/ 0 w 1"/>
                <a:gd name="T5" fmla="*/ 33554432 h 1"/>
                <a:gd name="T6" fmla="*/ 0 w 1"/>
                <a:gd name="T7" fmla="*/ 33554432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cubicBezTo>
                    <a:pt x="0" y="0"/>
                    <a:pt x="0" y="0"/>
                    <a:pt x="0" y="0"/>
                  </a:cubicBezTo>
                  <a:cubicBezTo>
                    <a:pt x="0" y="1"/>
                    <a:pt x="0" y="1"/>
                    <a:pt x="0" y="1"/>
                  </a:cubicBezTo>
                  <a:cubicBezTo>
                    <a:pt x="0" y="1"/>
                    <a:pt x="0" y="1"/>
                    <a:pt x="0" y="1"/>
                  </a:cubicBezTo>
                  <a:cubicBezTo>
                    <a:pt x="0" y="0"/>
                    <a:pt x="0" y="0"/>
                    <a:pt x="0" y="0"/>
                  </a:cubicBezTo>
                </a:path>
              </a:pathLst>
            </a:custGeom>
            <a:solidFill>
              <a:srgbClr val="8A98A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64" name="Freeform 177"/>
            <p:cNvSpPr>
              <a:spLocks/>
            </p:cNvSpPr>
            <p:nvPr/>
          </p:nvSpPr>
          <p:spPr bwMode="auto">
            <a:xfrm>
              <a:off x="3603" y="3077"/>
              <a:ext cx="445" cy="69"/>
            </a:xfrm>
            <a:custGeom>
              <a:avLst/>
              <a:gdLst>
                <a:gd name="T0" fmla="*/ 0 w 188"/>
                <a:gd name="T1" fmla="*/ 0 h 29"/>
                <a:gd name="T2" fmla="*/ 0 w 188"/>
                <a:gd name="T3" fmla="*/ 2147483647 h 29"/>
                <a:gd name="T4" fmla="*/ 2147483647 w 188"/>
                <a:gd name="T5" fmla="*/ 2147483647 h 29"/>
                <a:gd name="T6" fmla="*/ 2147483647 w 188"/>
                <a:gd name="T7" fmla="*/ 2147483647 h 29"/>
                <a:gd name="T8" fmla="*/ 2147483647 w 188"/>
                <a:gd name="T9" fmla="*/ 2147483647 h 29"/>
                <a:gd name="T10" fmla="*/ 2147483647 w 188"/>
                <a:gd name="T11" fmla="*/ 2147483647 h 29"/>
                <a:gd name="T12" fmla="*/ 0 w 188"/>
                <a:gd name="T13" fmla="*/ 0 h 29"/>
                <a:gd name="T14" fmla="*/ 0 60000 65536"/>
                <a:gd name="T15" fmla="*/ 0 60000 65536"/>
                <a:gd name="T16" fmla="*/ 0 60000 65536"/>
                <a:gd name="T17" fmla="*/ 0 60000 65536"/>
                <a:gd name="T18" fmla="*/ 0 60000 65536"/>
                <a:gd name="T19" fmla="*/ 0 60000 65536"/>
                <a:gd name="T20" fmla="*/ 0 60000 65536"/>
                <a:gd name="T21" fmla="*/ 0 w 188"/>
                <a:gd name="T22" fmla="*/ 0 h 29"/>
                <a:gd name="T23" fmla="*/ 188 w 188"/>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9">
                  <a:moveTo>
                    <a:pt x="0" y="0"/>
                  </a:moveTo>
                  <a:cubicBezTo>
                    <a:pt x="0" y="2"/>
                    <a:pt x="0" y="2"/>
                    <a:pt x="0" y="2"/>
                  </a:cubicBezTo>
                  <a:cubicBezTo>
                    <a:pt x="0" y="17"/>
                    <a:pt x="42" y="29"/>
                    <a:pt x="94" y="29"/>
                  </a:cubicBezTo>
                  <a:cubicBezTo>
                    <a:pt x="146" y="29"/>
                    <a:pt x="188" y="17"/>
                    <a:pt x="188" y="2"/>
                  </a:cubicBezTo>
                  <a:cubicBezTo>
                    <a:pt x="188" y="1"/>
                    <a:pt x="188" y="1"/>
                    <a:pt x="188" y="1"/>
                  </a:cubicBezTo>
                  <a:cubicBezTo>
                    <a:pt x="188" y="16"/>
                    <a:pt x="145" y="28"/>
                    <a:pt x="94" y="28"/>
                  </a:cubicBezTo>
                  <a:cubicBezTo>
                    <a:pt x="42" y="28"/>
                    <a:pt x="0" y="16"/>
                    <a:pt x="0" y="0"/>
                  </a:cubicBezTo>
                </a:path>
              </a:pathLst>
            </a:custGeom>
            <a:solidFill>
              <a:srgbClr val="7F8EA2"/>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65" name="Oval 178"/>
            <p:cNvSpPr>
              <a:spLocks noChangeArrowheads="1"/>
            </p:cNvSpPr>
            <p:nvPr/>
          </p:nvSpPr>
          <p:spPr bwMode="auto">
            <a:xfrm>
              <a:off x="3603" y="2787"/>
              <a:ext cx="445" cy="131"/>
            </a:xfrm>
            <a:prstGeom prst="ellipse">
              <a:avLst/>
            </a:prstGeom>
            <a:gradFill rotWithShape="1">
              <a:gsLst>
                <a:gs pos="0">
                  <a:srgbClr val="C0C1C6"/>
                </a:gs>
                <a:gs pos="100000">
                  <a:srgbClr val="DFE0E5"/>
                </a:gs>
              </a:gsLst>
              <a:lin ang="5400000" scaled="1"/>
            </a:gradFill>
            <a:ln w="9525" algn="ctr">
              <a:noFill/>
              <a:round/>
              <a:headEnd/>
              <a:tailEnd/>
            </a:ln>
          </p:spPr>
          <p:txBody>
            <a:bodyPr/>
            <a:lstStyle/>
            <a:p>
              <a:pPr defTabSz="914362" fontAlgn="auto">
                <a:spcBef>
                  <a:spcPts val="0"/>
                </a:spcBef>
                <a:spcAft>
                  <a:spcPts val="0"/>
                </a:spcAft>
                <a:defRPr/>
              </a:pPr>
              <a:endParaRPr lang="en-GB" kern="0" dirty="0">
                <a:solidFill>
                  <a:sysClr val="windowText" lastClr="000000"/>
                </a:solidFill>
                <a:latin typeface="宋体" pitchFamily="2" charset="-122"/>
                <a:cs typeface="Arial" charset="0"/>
              </a:endParaRPr>
            </a:p>
          </p:txBody>
        </p:sp>
        <p:sp>
          <p:nvSpPr>
            <p:cNvPr id="4066" name="Freeform 179"/>
            <p:cNvSpPr>
              <a:spLocks/>
            </p:cNvSpPr>
            <p:nvPr/>
          </p:nvSpPr>
          <p:spPr bwMode="auto">
            <a:xfrm>
              <a:off x="3603" y="2851"/>
              <a:ext cx="445" cy="67"/>
            </a:xfrm>
            <a:custGeom>
              <a:avLst/>
              <a:gdLst>
                <a:gd name="T0" fmla="*/ 2147483647 w 188"/>
                <a:gd name="T1" fmla="*/ 2147483647 h 28"/>
                <a:gd name="T2" fmla="*/ 0 w 188"/>
                <a:gd name="T3" fmla="*/ 0 h 28"/>
                <a:gd name="T4" fmla="*/ 0 w 188"/>
                <a:gd name="T5" fmla="*/ 0 h 28"/>
                <a:gd name="T6" fmla="*/ 2147483647 w 188"/>
                <a:gd name="T7" fmla="*/ 2147483647 h 28"/>
                <a:gd name="T8" fmla="*/ 2147483647 w 188"/>
                <a:gd name="T9" fmla="*/ 0 h 28"/>
                <a:gd name="T10" fmla="*/ 2147483647 w 188"/>
                <a:gd name="T11" fmla="*/ 0 h 28"/>
                <a:gd name="T12" fmla="*/ 2147483647 w 188"/>
                <a:gd name="T13" fmla="*/ 2147483647 h 28"/>
                <a:gd name="T14" fmla="*/ 0 60000 65536"/>
                <a:gd name="T15" fmla="*/ 0 60000 65536"/>
                <a:gd name="T16" fmla="*/ 0 60000 65536"/>
                <a:gd name="T17" fmla="*/ 0 60000 65536"/>
                <a:gd name="T18" fmla="*/ 0 60000 65536"/>
                <a:gd name="T19" fmla="*/ 0 60000 65536"/>
                <a:gd name="T20" fmla="*/ 0 60000 65536"/>
                <a:gd name="T21" fmla="*/ 0 w 188"/>
                <a:gd name="T22" fmla="*/ 0 h 28"/>
                <a:gd name="T23" fmla="*/ 188 w 188"/>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8" h="28">
                  <a:moveTo>
                    <a:pt x="94" y="26"/>
                  </a:moveTo>
                  <a:cubicBezTo>
                    <a:pt x="43" y="26"/>
                    <a:pt x="1" y="14"/>
                    <a:pt x="0" y="0"/>
                  </a:cubicBezTo>
                  <a:cubicBezTo>
                    <a:pt x="0" y="0"/>
                    <a:pt x="0" y="0"/>
                    <a:pt x="0" y="0"/>
                  </a:cubicBezTo>
                  <a:cubicBezTo>
                    <a:pt x="0" y="15"/>
                    <a:pt x="42" y="28"/>
                    <a:pt x="94" y="28"/>
                  </a:cubicBezTo>
                  <a:cubicBezTo>
                    <a:pt x="146" y="28"/>
                    <a:pt x="188" y="15"/>
                    <a:pt x="188" y="0"/>
                  </a:cubicBezTo>
                  <a:cubicBezTo>
                    <a:pt x="188" y="0"/>
                    <a:pt x="188" y="0"/>
                    <a:pt x="188" y="0"/>
                  </a:cubicBezTo>
                  <a:cubicBezTo>
                    <a:pt x="186" y="14"/>
                    <a:pt x="145" y="26"/>
                    <a:pt x="94" y="26"/>
                  </a:cubicBez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67" name="Freeform 180"/>
            <p:cNvSpPr>
              <a:spLocks noEditPoints="1"/>
            </p:cNvSpPr>
            <p:nvPr/>
          </p:nvSpPr>
          <p:spPr bwMode="auto">
            <a:xfrm>
              <a:off x="3598" y="2782"/>
              <a:ext cx="454" cy="369"/>
            </a:xfrm>
            <a:custGeom>
              <a:avLst/>
              <a:gdLst>
                <a:gd name="T0" fmla="*/ 0 w 192"/>
                <a:gd name="T1" fmla="*/ 2147483647 h 156"/>
                <a:gd name="T2" fmla="*/ 0 w 192"/>
                <a:gd name="T3" fmla="*/ 2147483647 h 156"/>
                <a:gd name="T4" fmla="*/ 2147483647 w 192"/>
                <a:gd name="T5" fmla="*/ 2147483647 h 156"/>
                <a:gd name="T6" fmla="*/ 2147483647 w 192"/>
                <a:gd name="T7" fmla="*/ 2147483647 h 156"/>
                <a:gd name="T8" fmla="*/ 2147483647 w 192"/>
                <a:gd name="T9" fmla="*/ 2147483647 h 156"/>
                <a:gd name="T10" fmla="*/ 2147483647 w 192"/>
                <a:gd name="T11" fmla="*/ 2147483647 h 156"/>
                <a:gd name="T12" fmla="*/ 2147483647 w 192"/>
                <a:gd name="T13" fmla="*/ 2147483647 h 156"/>
                <a:gd name="T14" fmla="*/ 2147483647 w 192"/>
                <a:gd name="T15" fmla="*/ 2147483647 h 156"/>
                <a:gd name="T16" fmla="*/ 2147483647 w 192"/>
                <a:gd name="T17" fmla="*/ 0 h 156"/>
                <a:gd name="T18" fmla="*/ 0 w 192"/>
                <a:gd name="T19" fmla="*/ 2147483647 h 156"/>
                <a:gd name="T20" fmla="*/ 0 w 192"/>
                <a:gd name="T21" fmla="*/ 2147483647 h 156"/>
                <a:gd name="T22" fmla="*/ 2147483647 w 192"/>
                <a:gd name="T23" fmla="*/ 2147483647 h 156"/>
                <a:gd name="T24" fmla="*/ 2147483647 w 192"/>
                <a:gd name="T25" fmla="*/ 2147483647 h 156"/>
                <a:gd name="T26" fmla="*/ 2147483647 w 192"/>
                <a:gd name="T27" fmla="*/ 2147483647 h 156"/>
                <a:gd name="T28" fmla="*/ 2147483647 w 192"/>
                <a:gd name="T29" fmla="*/ 2147483647 h 156"/>
                <a:gd name="T30" fmla="*/ 2147483647 w 192"/>
                <a:gd name="T31" fmla="*/ 2147483647 h 156"/>
                <a:gd name="T32" fmla="*/ 2147483647 w 192"/>
                <a:gd name="T33" fmla="*/ 2147483647 h 156"/>
                <a:gd name="T34" fmla="*/ 2147483647 w 192"/>
                <a:gd name="T35" fmla="*/ 2147483647 h 156"/>
                <a:gd name="T36" fmla="*/ 2147483647 w 192"/>
                <a:gd name="T37" fmla="*/ 2147483647 h 156"/>
                <a:gd name="T38" fmla="*/ 2147483647 w 192"/>
                <a:gd name="T39" fmla="*/ 2147483647 h 156"/>
                <a:gd name="T40" fmla="*/ 2147483647 w 192"/>
                <a:gd name="T41" fmla="*/ 2147483647 h 156"/>
                <a:gd name="T42" fmla="*/ 2147483647 w 192"/>
                <a:gd name="T43" fmla="*/ 2147483647 h 156"/>
                <a:gd name="T44" fmla="*/ 2147483647 w 192"/>
                <a:gd name="T45" fmla="*/ 2147483647 h 1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6"/>
                <a:gd name="T71" fmla="*/ 192 w 192"/>
                <a:gd name="T72" fmla="*/ 156 h 1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6">
                  <a:moveTo>
                    <a:pt x="0" y="31"/>
                  </a:moveTo>
                  <a:cubicBezTo>
                    <a:pt x="0" y="127"/>
                    <a:pt x="0" y="127"/>
                    <a:pt x="0" y="127"/>
                  </a:cubicBezTo>
                  <a:cubicBezTo>
                    <a:pt x="0" y="145"/>
                    <a:pt x="48" y="156"/>
                    <a:pt x="96" y="156"/>
                  </a:cubicBezTo>
                  <a:cubicBezTo>
                    <a:pt x="143" y="156"/>
                    <a:pt x="192" y="145"/>
                    <a:pt x="192" y="127"/>
                  </a:cubicBezTo>
                  <a:cubicBezTo>
                    <a:pt x="192" y="31"/>
                    <a:pt x="192" y="31"/>
                    <a:pt x="192" y="31"/>
                  </a:cubicBezTo>
                  <a:cubicBezTo>
                    <a:pt x="191" y="32"/>
                    <a:pt x="191" y="32"/>
                    <a:pt x="191" y="32"/>
                  </a:cubicBezTo>
                  <a:cubicBezTo>
                    <a:pt x="192" y="31"/>
                    <a:pt x="192" y="30"/>
                    <a:pt x="192" y="30"/>
                  </a:cubicBezTo>
                  <a:cubicBezTo>
                    <a:pt x="192" y="29"/>
                    <a:pt x="192" y="29"/>
                    <a:pt x="192" y="29"/>
                  </a:cubicBezTo>
                  <a:cubicBezTo>
                    <a:pt x="192" y="11"/>
                    <a:pt x="143" y="0"/>
                    <a:pt x="96" y="0"/>
                  </a:cubicBezTo>
                  <a:cubicBezTo>
                    <a:pt x="48" y="0"/>
                    <a:pt x="0" y="11"/>
                    <a:pt x="0" y="29"/>
                  </a:cubicBezTo>
                  <a:lnTo>
                    <a:pt x="0" y="31"/>
                  </a:lnTo>
                  <a:close/>
                  <a:moveTo>
                    <a:pt x="4" y="29"/>
                  </a:moveTo>
                  <a:cubicBezTo>
                    <a:pt x="4" y="17"/>
                    <a:pt x="41" y="4"/>
                    <a:pt x="96" y="4"/>
                  </a:cubicBezTo>
                  <a:cubicBezTo>
                    <a:pt x="151" y="4"/>
                    <a:pt x="188" y="17"/>
                    <a:pt x="188" y="29"/>
                  </a:cubicBezTo>
                  <a:cubicBezTo>
                    <a:pt x="188" y="30"/>
                    <a:pt x="188" y="30"/>
                    <a:pt x="188" y="30"/>
                  </a:cubicBezTo>
                  <a:cubicBezTo>
                    <a:pt x="188" y="31"/>
                    <a:pt x="188" y="31"/>
                    <a:pt x="188" y="31"/>
                  </a:cubicBezTo>
                  <a:cubicBezTo>
                    <a:pt x="188" y="31"/>
                    <a:pt x="188" y="31"/>
                    <a:pt x="188" y="31"/>
                  </a:cubicBezTo>
                  <a:cubicBezTo>
                    <a:pt x="188" y="31"/>
                    <a:pt x="188" y="31"/>
                    <a:pt x="188" y="31"/>
                  </a:cubicBezTo>
                  <a:cubicBezTo>
                    <a:pt x="188" y="127"/>
                    <a:pt x="188" y="127"/>
                    <a:pt x="188" y="127"/>
                  </a:cubicBezTo>
                  <a:cubicBezTo>
                    <a:pt x="188" y="139"/>
                    <a:pt x="151" y="152"/>
                    <a:pt x="96" y="152"/>
                  </a:cubicBezTo>
                  <a:cubicBezTo>
                    <a:pt x="41" y="152"/>
                    <a:pt x="4" y="139"/>
                    <a:pt x="4" y="127"/>
                  </a:cubicBezTo>
                  <a:cubicBezTo>
                    <a:pt x="4" y="31"/>
                    <a:pt x="4" y="31"/>
                    <a:pt x="4" y="31"/>
                  </a:cubicBezTo>
                  <a:lnTo>
                    <a:pt x="4" y="29"/>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2846" name="Picture 2"/>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32625" y="2698750"/>
            <a:ext cx="2540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847" name="Group 360"/>
          <p:cNvGrpSpPr>
            <a:grpSpLocks/>
          </p:cNvGrpSpPr>
          <p:nvPr/>
        </p:nvGrpSpPr>
        <p:grpSpPr bwMode="auto">
          <a:xfrm>
            <a:off x="4573588" y="2921000"/>
            <a:ext cx="293687" cy="428625"/>
            <a:chOff x="2450" y="2494"/>
            <a:chExt cx="496" cy="652"/>
          </a:xfrm>
        </p:grpSpPr>
        <p:sp>
          <p:nvSpPr>
            <p:cNvPr id="407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7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48" name="Group 360"/>
          <p:cNvGrpSpPr>
            <a:grpSpLocks/>
          </p:cNvGrpSpPr>
          <p:nvPr/>
        </p:nvGrpSpPr>
        <p:grpSpPr bwMode="auto">
          <a:xfrm>
            <a:off x="4787900" y="2921000"/>
            <a:ext cx="293688" cy="428625"/>
            <a:chOff x="2450" y="2494"/>
            <a:chExt cx="496" cy="652"/>
          </a:xfrm>
        </p:grpSpPr>
        <p:sp>
          <p:nvSpPr>
            <p:cNvPr id="4080"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1"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2"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3"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4"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5"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6"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7"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88"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4089" name="Cube 4088"/>
          <p:cNvSpPr/>
          <p:nvPr/>
        </p:nvSpPr>
        <p:spPr bwMode="auto">
          <a:xfrm>
            <a:off x="4367213" y="3349625"/>
            <a:ext cx="928687"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sp>
        <p:nvSpPr>
          <p:cNvPr id="4090" name="Text Box 10"/>
          <p:cNvSpPr txBox="1">
            <a:spLocks noChangeArrowheads="1"/>
          </p:cNvSpPr>
          <p:nvPr/>
        </p:nvSpPr>
        <p:spPr bwMode="auto">
          <a:xfrm>
            <a:off x="4227513" y="3460750"/>
            <a:ext cx="1192212" cy="246063"/>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err="1">
                <a:solidFill>
                  <a:srgbClr val="0040A8"/>
                </a:solidFill>
                <a:cs typeface="Arial" charset="0"/>
              </a:rPr>
              <a:t>XenDesktop</a:t>
            </a:r>
            <a:r>
              <a:rPr lang="zh-CN" altLang="en-US" sz="1000" kern="0" dirty="0">
                <a:solidFill>
                  <a:srgbClr val="0040A8"/>
                </a:solidFill>
                <a:cs typeface="Arial" charset="0"/>
              </a:rPr>
              <a:t> </a:t>
            </a:r>
            <a:r>
              <a:rPr lang="en-US" altLang="zh-CN" sz="1000" kern="0" dirty="0">
                <a:solidFill>
                  <a:srgbClr val="0040A8"/>
                </a:solidFill>
                <a:cs typeface="Arial" charset="0"/>
              </a:rPr>
              <a:t>DDC</a:t>
            </a:r>
            <a:endParaRPr lang="en-US" sz="1000" kern="0" dirty="0">
              <a:solidFill>
                <a:srgbClr val="0040A8"/>
              </a:solidFill>
              <a:cs typeface="Arial" charset="0"/>
            </a:endParaRPr>
          </a:p>
        </p:txBody>
      </p:sp>
      <p:sp>
        <p:nvSpPr>
          <p:cNvPr id="4091" name="Oval 4090"/>
          <p:cNvSpPr>
            <a:spLocks noChangeArrowheads="1"/>
          </p:cNvSpPr>
          <p:nvPr/>
        </p:nvSpPr>
        <p:spPr bwMode="auto">
          <a:xfrm>
            <a:off x="5529263" y="4489450"/>
            <a:ext cx="1285875" cy="500063"/>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nvGrpSpPr>
          <p:cNvPr id="32852" name="Group 360"/>
          <p:cNvGrpSpPr>
            <a:grpSpLocks/>
          </p:cNvGrpSpPr>
          <p:nvPr/>
        </p:nvGrpSpPr>
        <p:grpSpPr bwMode="auto">
          <a:xfrm>
            <a:off x="5842000" y="4294188"/>
            <a:ext cx="293688" cy="428625"/>
            <a:chOff x="2450" y="2494"/>
            <a:chExt cx="496" cy="652"/>
          </a:xfrm>
        </p:grpSpPr>
        <p:sp>
          <p:nvSpPr>
            <p:cNvPr id="4093"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4"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5"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6"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7"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8"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099"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0"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1"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53" name="Group 360"/>
          <p:cNvGrpSpPr>
            <a:grpSpLocks/>
          </p:cNvGrpSpPr>
          <p:nvPr/>
        </p:nvGrpSpPr>
        <p:grpSpPr bwMode="auto">
          <a:xfrm>
            <a:off x="6207125" y="4294188"/>
            <a:ext cx="293688" cy="428625"/>
            <a:chOff x="2450" y="2494"/>
            <a:chExt cx="496" cy="652"/>
          </a:xfrm>
        </p:grpSpPr>
        <p:sp>
          <p:nvSpPr>
            <p:cNvPr id="4103"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4"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5"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6"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7"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8"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09"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10"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11"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54" name="Text Box 10"/>
          <p:cNvSpPr txBox="1">
            <a:spLocks noChangeArrowheads="1"/>
          </p:cNvSpPr>
          <p:nvPr/>
        </p:nvSpPr>
        <p:spPr bwMode="auto">
          <a:xfrm>
            <a:off x="5788025" y="4702175"/>
            <a:ext cx="8255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置备服务器</a:t>
            </a:r>
            <a:endParaRPr lang="en-US" sz="1000">
              <a:solidFill>
                <a:srgbClr val="0040A8"/>
              </a:solidFill>
            </a:endParaRPr>
          </a:p>
        </p:txBody>
      </p:sp>
      <p:pic>
        <p:nvPicPr>
          <p:cNvPr id="32855" name="Picture 6"/>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76988" y="4437063"/>
            <a:ext cx="298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442" name="Group 559"/>
          <p:cNvGrpSpPr>
            <a:grpSpLocks/>
          </p:cNvGrpSpPr>
          <p:nvPr/>
        </p:nvGrpSpPr>
        <p:grpSpPr bwMode="auto">
          <a:xfrm>
            <a:off x="1841116" y="2818947"/>
            <a:ext cx="582115" cy="190409"/>
            <a:chOff x="3504" y="2638"/>
            <a:chExt cx="914" cy="365"/>
          </a:xfrm>
          <a:effectLst>
            <a:glow rad="50800">
              <a:srgbClr val="0175B0">
                <a:lumMod val="40000"/>
                <a:lumOff val="60000"/>
                <a:alpha val="49000"/>
              </a:srgbClr>
            </a:glow>
          </a:effectLst>
        </p:grpSpPr>
        <p:sp>
          <p:nvSpPr>
            <p:cNvPr id="4115" name="Freeform 560"/>
            <p:cNvSpPr>
              <a:spLocks/>
            </p:cNvSpPr>
            <p:nvPr/>
          </p:nvSpPr>
          <p:spPr bwMode="auto">
            <a:xfrm>
              <a:off x="3551" y="2640"/>
              <a:ext cx="865" cy="238"/>
            </a:xfrm>
            <a:custGeom>
              <a:avLst/>
              <a:gdLst>
                <a:gd name="T0" fmla="*/ 0 w 865"/>
                <a:gd name="T1" fmla="*/ 106 h 238"/>
                <a:gd name="T2" fmla="*/ 437 w 865"/>
                <a:gd name="T3" fmla="*/ 0 h 238"/>
                <a:gd name="T4" fmla="*/ 865 w 865"/>
                <a:gd name="T5" fmla="*/ 134 h 238"/>
                <a:gd name="T6" fmla="*/ 428 w 865"/>
                <a:gd name="T7" fmla="*/ 238 h 238"/>
                <a:gd name="T8" fmla="*/ 0 w 865"/>
                <a:gd name="T9" fmla="*/ 106 h 238"/>
                <a:gd name="T10" fmla="*/ 0 60000 65536"/>
                <a:gd name="T11" fmla="*/ 0 60000 65536"/>
                <a:gd name="T12" fmla="*/ 0 60000 65536"/>
                <a:gd name="T13" fmla="*/ 0 60000 65536"/>
                <a:gd name="T14" fmla="*/ 0 60000 65536"/>
                <a:gd name="T15" fmla="*/ 0 w 865"/>
                <a:gd name="T16" fmla="*/ 0 h 238"/>
                <a:gd name="T17" fmla="*/ 865 w 865"/>
                <a:gd name="T18" fmla="*/ 238 h 238"/>
              </a:gdLst>
              <a:ahLst/>
              <a:cxnLst>
                <a:cxn ang="T10">
                  <a:pos x="T0" y="T1"/>
                </a:cxn>
                <a:cxn ang="T11">
                  <a:pos x="T2" y="T3"/>
                </a:cxn>
                <a:cxn ang="T12">
                  <a:pos x="T4" y="T5"/>
                </a:cxn>
                <a:cxn ang="T13">
                  <a:pos x="T6" y="T7"/>
                </a:cxn>
                <a:cxn ang="T14">
                  <a:pos x="T8" y="T9"/>
                </a:cxn>
              </a:cxnLst>
              <a:rect l="T15" t="T16" r="T17" b="T18"/>
              <a:pathLst>
                <a:path w="865" h="238">
                  <a:moveTo>
                    <a:pt x="0" y="106"/>
                  </a:moveTo>
                  <a:lnTo>
                    <a:pt x="437" y="0"/>
                  </a:lnTo>
                  <a:lnTo>
                    <a:pt x="865" y="134"/>
                  </a:lnTo>
                  <a:lnTo>
                    <a:pt x="428" y="238"/>
                  </a:lnTo>
                  <a:lnTo>
                    <a:pt x="0" y="106"/>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16" name="Freeform 561"/>
            <p:cNvSpPr>
              <a:spLocks/>
            </p:cNvSpPr>
            <p:nvPr/>
          </p:nvSpPr>
          <p:spPr bwMode="auto">
            <a:xfrm>
              <a:off x="3917" y="2725"/>
              <a:ext cx="104" cy="38"/>
            </a:xfrm>
            <a:custGeom>
              <a:avLst/>
              <a:gdLst>
                <a:gd name="T0" fmla="*/ 57 w 104"/>
                <a:gd name="T1" fmla="*/ 0 h 38"/>
                <a:gd name="T2" fmla="*/ 38 w 104"/>
                <a:gd name="T3" fmla="*/ 7 h 38"/>
                <a:gd name="T4" fmla="*/ 52 w 104"/>
                <a:gd name="T5" fmla="*/ 12 h 38"/>
                <a:gd name="T6" fmla="*/ 0 w 104"/>
                <a:gd name="T7" fmla="*/ 31 h 38"/>
                <a:gd name="T8" fmla="*/ 19 w 104"/>
                <a:gd name="T9" fmla="*/ 38 h 38"/>
                <a:gd name="T10" fmla="*/ 71 w 104"/>
                <a:gd name="T11" fmla="*/ 16 h 38"/>
                <a:gd name="T12" fmla="*/ 85 w 104"/>
                <a:gd name="T13" fmla="*/ 21 h 38"/>
                <a:gd name="T14" fmla="*/ 104 w 104"/>
                <a:gd name="T15" fmla="*/ 14 h 38"/>
                <a:gd name="T16" fmla="*/ 57 w 104"/>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8"/>
                <a:gd name="T29" fmla="*/ 104 w 104"/>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8">
                  <a:moveTo>
                    <a:pt x="57" y="0"/>
                  </a:moveTo>
                  <a:lnTo>
                    <a:pt x="38" y="7"/>
                  </a:lnTo>
                  <a:lnTo>
                    <a:pt x="52" y="12"/>
                  </a:lnTo>
                  <a:lnTo>
                    <a:pt x="0" y="31"/>
                  </a:lnTo>
                  <a:lnTo>
                    <a:pt x="19" y="38"/>
                  </a:lnTo>
                  <a:lnTo>
                    <a:pt x="71" y="16"/>
                  </a:lnTo>
                  <a:lnTo>
                    <a:pt x="85" y="21"/>
                  </a:lnTo>
                  <a:lnTo>
                    <a:pt x="104" y="14"/>
                  </a:lnTo>
                  <a:lnTo>
                    <a:pt x="57"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17" name="Freeform 562"/>
            <p:cNvSpPr>
              <a:spLocks/>
            </p:cNvSpPr>
            <p:nvPr/>
          </p:nvSpPr>
          <p:spPr bwMode="auto">
            <a:xfrm>
              <a:off x="4014" y="2760"/>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18" name="Freeform 563"/>
            <p:cNvSpPr>
              <a:spLocks/>
            </p:cNvSpPr>
            <p:nvPr/>
          </p:nvSpPr>
          <p:spPr bwMode="auto">
            <a:xfrm>
              <a:off x="4038" y="2770"/>
              <a:ext cx="137" cy="47"/>
            </a:xfrm>
            <a:custGeom>
              <a:avLst/>
              <a:gdLst>
                <a:gd name="T0" fmla="*/ 82 w 137"/>
                <a:gd name="T1" fmla="*/ 23 h 47"/>
                <a:gd name="T2" fmla="*/ 137 w 137"/>
                <a:gd name="T3" fmla="*/ 19 h 47"/>
                <a:gd name="T4" fmla="*/ 113 w 137"/>
                <a:gd name="T5" fmla="*/ 12 h 47"/>
                <a:gd name="T6" fmla="*/ 89 w 137"/>
                <a:gd name="T7" fmla="*/ 14 h 47"/>
                <a:gd name="T8" fmla="*/ 97 w 137"/>
                <a:gd name="T9" fmla="*/ 7 h 47"/>
                <a:gd name="T10" fmla="*/ 73 w 137"/>
                <a:gd name="T11" fmla="*/ 0 h 47"/>
                <a:gd name="T12" fmla="*/ 61 w 137"/>
                <a:gd name="T13" fmla="*/ 16 h 47"/>
                <a:gd name="T14" fmla="*/ 0 w 137"/>
                <a:gd name="T15" fmla="*/ 23 h 47"/>
                <a:gd name="T16" fmla="*/ 21 w 137"/>
                <a:gd name="T17" fmla="*/ 30 h 47"/>
                <a:gd name="T18" fmla="*/ 54 w 137"/>
                <a:gd name="T19" fmla="*/ 28 h 47"/>
                <a:gd name="T20" fmla="*/ 45 w 137"/>
                <a:gd name="T21" fmla="*/ 38 h 47"/>
                <a:gd name="T22" fmla="*/ 68 w 137"/>
                <a:gd name="T23" fmla="*/ 47 h 47"/>
                <a:gd name="T24" fmla="*/ 82 w 137"/>
                <a:gd name="T25" fmla="*/ 23 h 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7"/>
                <a:gd name="T40" fmla="*/ 0 h 47"/>
                <a:gd name="T41" fmla="*/ 137 w 137"/>
                <a:gd name="T42" fmla="*/ 47 h 4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7" h="47">
                  <a:moveTo>
                    <a:pt x="82" y="23"/>
                  </a:moveTo>
                  <a:lnTo>
                    <a:pt x="137" y="19"/>
                  </a:lnTo>
                  <a:lnTo>
                    <a:pt x="113" y="12"/>
                  </a:lnTo>
                  <a:lnTo>
                    <a:pt x="89" y="14"/>
                  </a:lnTo>
                  <a:lnTo>
                    <a:pt x="97" y="7"/>
                  </a:lnTo>
                  <a:lnTo>
                    <a:pt x="73" y="0"/>
                  </a:lnTo>
                  <a:lnTo>
                    <a:pt x="61" y="16"/>
                  </a:lnTo>
                  <a:lnTo>
                    <a:pt x="0" y="23"/>
                  </a:lnTo>
                  <a:lnTo>
                    <a:pt x="21" y="30"/>
                  </a:lnTo>
                  <a:lnTo>
                    <a:pt x="54" y="28"/>
                  </a:lnTo>
                  <a:lnTo>
                    <a:pt x="45" y="38"/>
                  </a:lnTo>
                  <a:lnTo>
                    <a:pt x="68" y="47"/>
                  </a:lnTo>
                  <a:lnTo>
                    <a:pt x="82" y="23"/>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19" name="Freeform 564"/>
            <p:cNvSpPr>
              <a:spLocks/>
            </p:cNvSpPr>
            <p:nvPr/>
          </p:nvSpPr>
          <p:spPr bwMode="auto">
            <a:xfrm>
              <a:off x="3879" y="2718"/>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0" name="Freeform 565"/>
            <p:cNvSpPr>
              <a:spLocks/>
            </p:cNvSpPr>
            <p:nvPr/>
          </p:nvSpPr>
          <p:spPr bwMode="auto">
            <a:xfrm>
              <a:off x="3832" y="2701"/>
              <a:ext cx="104" cy="38"/>
            </a:xfrm>
            <a:custGeom>
              <a:avLst/>
              <a:gdLst>
                <a:gd name="T0" fmla="*/ 320698 w 44"/>
                <a:gd name="T1" fmla="*/ 148765 h 16"/>
                <a:gd name="T2" fmla="*/ 207307 w 44"/>
                <a:gd name="T3" fmla="*/ 148765 h 16"/>
                <a:gd name="T4" fmla="*/ 219163 w 44"/>
                <a:gd name="T5" fmla="*/ 96337 h 16"/>
                <a:gd name="T6" fmla="*/ 375078 w 44"/>
                <a:gd name="T7" fmla="*/ 78810 h 16"/>
                <a:gd name="T8" fmla="*/ 414154 w 44"/>
                <a:gd name="T9" fmla="*/ 120579 h 16"/>
                <a:gd name="T10" fmla="*/ 555237 w 44"/>
                <a:gd name="T11" fmla="*/ 96337 h 16"/>
                <a:gd name="T12" fmla="*/ 489998 w 44"/>
                <a:gd name="T13" fmla="*/ 28187 h 16"/>
                <a:gd name="T14" fmla="*/ 114948 w 44"/>
                <a:gd name="T15" fmla="*/ 57591 h 16"/>
                <a:gd name="T16" fmla="*/ 92723 w 44"/>
                <a:gd name="T17" fmla="*/ 187179 h 16"/>
                <a:gd name="T18" fmla="*/ 283502 w 44"/>
                <a:gd name="T19" fmla="*/ 216420 h 16"/>
                <a:gd name="T20" fmla="*/ 320698 w 44"/>
                <a:gd name="T21" fmla="*/ 148765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6"/>
                <a:gd name="T35" fmla="*/ 44 w 4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6">
                  <a:moveTo>
                    <a:pt x="25" y="11"/>
                  </a:moveTo>
                  <a:cubicBezTo>
                    <a:pt x="22" y="12"/>
                    <a:pt x="18" y="12"/>
                    <a:pt x="16" y="11"/>
                  </a:cubicBezTo>
                  <a:cubicBezTo>
                    <a:pt x="13" y="10"/>
                    <a:pt x="13" y="8"/>
                    <a:pt x="17" y="7"/>
                  </a:cubicBezTo>
                  <a:cubicBezTo>
                    <a:pt x="21" y="5"/>
                    <a:pt x="26" y="5"/>
                    <a:pt x="29" y="6"/>
                  </a:cubicBezTo>
                  <a:cubicBezTo>
                    <a:pt x="32" y="7"/>
                    <a:pt x="33" y="8"/>
                    <a:pt x="32" y="9"/>
                  </a:cubicBezTo>
                  <a:cubicBezTo>
                    <a:pt x="43" y="7"/>
                    <a:pt x="43" y="7"/>
                    <a:pt x="43" y="7"/>
                  </a:cubicBezTo>
                  <a:cubicBezTo>
                    <a:pt x="44" y="6"/>
                    <a:pt x="42" y="4"/>
                    <a:pt x="38" y="2"/>
                  </a:cubicBezTo>
                  <a:cubicBezTo>
                    <a:pt x="31" y="0"/>
                    <a:pt x="17" y="1"/>
                    <a:pt x="9" y="4"/>
                  </a:cubicBezTo>
                  <a:cubicBezTo>
                    <a:pt x="0" y="7"/>
                    <a:pt x="0" y="12"/>
                    <a:pt x="7" y="14"/>
                  </a:cubicBezTo>
                  <a:cubicBezTo>
                    <a:pt x="11" y="16"/>
                    <a:pt x="17" y="16"/>
                    <a:pt x="22" y="16"/>
                  </a:cubicBezTo>
                  <a:lnTo>
                    <a:pt x="25" y="11"/>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1" name="Freeform 566"/>
            <p:cNvSpPr>
              <a:spLocks noEditPoints="1"/>
            </p:cNvSpPr>
            <p:nvPr/>
          </p:nvSpPr>
          <p:spPr bwMode="auto">
            <a:xfrm>
              <a:off x="3957" y="2741"/>
              <a:ext cx="104" cy="45"/>
            </a:xfrm>
            <a:custGeom>
              <a:avLst/>
              <a:gdLst>
                <a:gd name="T0" fmla="*/ 398611 w 44"/>
                <a:gd name="T1" fmla="*/ 65136 h 19"/>
                <a:gd name="T2" fmla="*/ 423762 w 44"/>
                <a:gd name="T3" fmla="*/ 94048 h 19"/>
                <a:gd name="T4" fmla="*/ 414154 w 44"/>
                <a:gd name="T5" fmla="*/ 105755 h 19"/>
                <a:gd name="T6" fmla="*/ 310743 w 44"/>
                <a:gd name="T7" fmla="*/ 105755 h 19"/>
                <a:gd name="T8" fmla="*/ 398611 w 44"/>
                <a:gd name="T9" fmla="*/ 65136 h 19"/>
                <a:gd name="T10" fmla="*/ 331318 w 44"/>
                <a:gd name="T11" fmla="*/ 154269 h 19"/>
                <a:gd name="T12" fmla="*/ 499961 w 44"/>
                <a:gd name="T13" fmla="*/ 133757 h 19"/>
                <a:gd name="T14" fmla="*/ 565840 w 44"/>
                <a:gd name="T15" fmla="*/ 94048 h 19"/>
                <a:gd name="T16" fmla="*/ 499961 w 44"/>
                <a:gd name="T17" fmla="*/ 39709 h 19"/>
                <a:gd name="T18" fmla="*/ 375078 w 44"/>
                <a:gd name="T19" fmla="*/ 0 h 19"/>
                <a:gd name="T20" fmla="*/ 0 w 44"/>
                <a:gd name="T21" fmla="*/ 145464 h 19"/>
                <a:gd name="T22" fmla="*/ 92723 w 44"/>
                <a:gd name="T23" fmla="*/ 183036 h 19"/>
                <a:gd name="T24" fmla="*/ 207307 w 44"/>
                <a:gd name="T25" fmla="*/ 133757 h 19"/>
                <a:gd name="T26" fmla="*/ 152034 w 44"/>
                <a:gd name="T27" fmla="*/ 198898 h 19"/>
                <a:gd name="T28" fmla="*/ 283502 w 44"/>
                <a:gd name="T29" fmla="*/ 250472 h 19"/>
                <a:gd name="T30" fmla="*/ 331318 w 44"/>
                <a:gd name="T31" fmla="*/ 154269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19"/>
                <a:gd name="T50" fmla="*/ 44 w 4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19">
                  <a:moveTo>
                    <a:pt x="31" y="5"/>
                  </a:moveTo>
                  <a:cubicBezTo>
                    <a:pt x="32" y="5"/>
                    <a:pt x="34" y="6"/>
                    <a:pt x="33" y="7"/>
                  </a:cubicBezTo>
                  <a:cubicBezTo>
                    <a:pt x="33" y="7"/>
                    <a:pt x="33" y="7"/>
                    <a:pt x="32" y="8"/>
                  </a:cubicBezTo>
                  <a:cubicBezTo>
                    <a:pt x="29" y="9"/>
                    <a:pt x="27" y="9"/>
                    <a:pt x="24" y="8"/>
                  </a:cubicBezTo>
                  <a:lnTo>
                    <a:pt x="31" y="5"/>
                  </a:lnTo>
                  <a:close/>
                  <a:moveTo>
                    <a:pt x="26" y="12"/>
                  </a:moveTo>
                  <a:cubicBezTo>
                    <a:pt x="30" y="12"/>
                    <a:pt x="35" y="11"/>
                    <a:pt x="39" y="10"/>
                  </a:cubicBezTo>
                  <a:cubicBezTo>
                    <a:pt x="42" y="9"/>
                    <a:pt x="44" y="8"/>
                    <a:pt x="44" y="7"/>
                  </a:cubicBezTo>
                  <a:cubicBezTo>
                    <a:pt x="44" y="5"/>
                    <a:pt x="42" y="4"/>
                    <a:pt x="39" y="3"/>
                  </a:cubicBezTo>
                  <a:cubicBezTo>
                    <a:pt x="29" y="0"/>
                    <a:pt x="29" y="0"/>
                    <a:pt x="29" y="0"/>
                  </a:cubicBezTo>
                  <a:cubicBezTo>
                    <a:pt x="0" y="11"/>
                    <a:pt x="0" y="11"/>
                    <a:pt x="0" y="11"/>
                  </a:cubicBezTo>
                  <a:cubicBezTo>
                    <a:pt x="7" y="14"/>
                    <a:pt x="7" y="14"/>
                    <a:pt x="7" y="14"/>
                  </a:cubicBezTo>
                  <a:cubicBezTo>
                    <a:pt x="16" y="10"/>
                    <a:pt x="16" y="10"/>
                    <a:pt x="16" y="10"/>
                  </a:cubicBezTo>
                  <a:cubicBezTo>
                    <a:pt x="12" y="15"/>
                    <a:pt x="12" y="15"/>
                    <a:pt x="12" y="15"/>
                  </a:cubicBezTo>
                  <a:cubicBezTo>
                    <a:pt x="22" y="19"/>
                    <a:pt x="22" y="19"/>
                    <a:pt x="22" y="19"/>
                  </a:cubicBezTo>
                  <a:lnTo>
                    <a:pt x="26" y="12"/>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2" name="Freeform 567"/>
            <p:cNvSpPr>
              <a:spLocks/>
            </p:cNvSpPr>
            <p:nvPr/>
          </p:nvSpPr>
          <p:spPr bwMode="auto">
            <a:xfrm>
              <a:off x="3957" y="2706"/>
              <a:ext cx="41" cy="14"/>
            </a:xfrm>
            <a:custGeom>
              <a:avLst/>
              <a:gdLst>
                <a:gd name="T0" fmla="*/ 66524 w 17"/>
                <a:gd name="T1" fmla="*/ 10519 h 6"/>
                <a:gd name="T2" fmla="*/ 226923 w 17"/>
                <a:gd name="T3" fmla="*/ 10519 h 6"/>
                <a:gd name="T4" fmla="*/ 226923 w 17"/>
                <a:gd name="T5" fmla="*/ 42952 h 6"/>
                <a:gd name="T6" fmla="*/ 46993 w 17"/>
                <a:gd name="T7" fmla="*/ 57269 h 6"/>
                <a:gd name="T8" fmla="*/ 66524 w 17"/>
                <a:gd name="T9" fmla="*/ 1051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4" y="1"/>
                  </a:moveTo>
                  <a:cubicBezTo>
                    <a:pt x="7" y="0"/>
                    <a:pt x="12" y="0"/>
                    <a:pt x="14" y="1"/>
                  </a:cubicBezTo>
                  <a:cubicBezTo>
                    <a:pt x="17" y="2"/>
                    <a:pt x="17" y="3"/>
                    <a:pt x="14" y="4"/>
                  </a:cubicBezTo>
                  <a:cubicBezTo>
                    <a:pt x="11" y="6"/>
                    <a:pt x="6" y="6"/>
                    <a:pt x="3" y="5"/>
                  </a:cubicBezTo>
                  <a:cubicBezTo>
                    <a:pt x="0" y="4"/>
                    <a:pt x="1" y="2"/>
                    <a:pt x="4" y="1"/>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3" name="Freeform 568"/>
            <p:cNvSpPr>
              <a:spLocks/>
            </p:cNvSpPr>
            <p:nvPr/>
          </p:nvSpPr>
          <p:spPr bwMode="auto">
            <a:xfrm>
              <a:off x="3986" y="2791"/>
              <a:ext cx="40" cy="14"/>
            </a:xfrm>
            <a:custGeom>
              <a:avLst/>
              <a:gdLst>
                <a:gd name="T0" fmla="*/ 35499 w 17"/>
                <a:gd name="T1" fmla="*/ 57269 h 6"/>
                <a:gd name="T2" fmla="*/ 161689 w 17"/>
                <a:gd name="T3" fmla="*/ 42952 h 6"/>
                <a:gd name="T4" fmla="*/ 172927 w 17"/>
                <a:gd name="T5" fmla="*/ 0 h 6"/>
                <a:gd name="T6" fmla="*/ 46012 w 17"/>
                <a:gd name="T7" fmla="*/ 10519 h 6"/>
                <a:gd name="T8" fmla="*/ 35499 w 17"/>
                <a:gd name="T9" fmla="*/ 5726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3" y="5"/>
                  </a:moveTo>
                  <a:cubicBezTo>
                    <a:pt x="6" y="6"/>
                    <a:pt x="10" y="5"/>
                    <a:pt x="13" y="4"/>
                  </a:cubicBezTo>
                  <a:cubicBezTo>
                    <a:pt x="17" y="3"/>
                    <a:pt x="17" y="1"/>
                    <a:pt x="14" y="0"/>
                  </a:cubicBezTo>
                  <a:cubicBezTo>
                    <a:pt x="11" y="0"/>
                    <a:pt x="7" y="0"/>
                    <a:pt x="4" y="1"/>
                  </a:cubicBezTo>
                  <a:cubicBezTo>
                    <a:pt x="0" y="2"/>
                    <a:pt x="0" y="4"/>
                    <a:pt x="3" y="5"/>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4" name="Freeform 569"/>
            <p:cNvSpPr>
              <a:spLocks/>
            </p:cNvSpPr>
            <p:nvPr/>
          </p:nvSpPr>
          <p:spPr bwMode="auto">
            <a:xfrm>
              <a:off x="3551" y="2746"/>
              <a:ext cx="428" cy="239"/>
            </a:xfrm>
            <a:custGeom>
              <a:avLst/>
              <a:gdLst>
                <a:gd name="T0" fmla="*/ 0 w 428"/>
                <a:gd name="T1" fmla="*/ 0 h 239"/>
                <a:gd name="T2" fmla="*/ 0 w 428"/>
                <a:gd name="T3" fmla="*/ 102 h 239"/>
                <a:gd name="T4" fmla="*/ 428 w 428"/>
                <a:gd name="T5" fmla="*/ 239 h 239"/>
                <a:gd name="T6" fmla="*/ 428 w 428"/>
                <a:gd name="T7" fmla="*/ 132 h 239"/>
                <a:gd name="T8" fmla="*/ 0 w 428"/>
                <a:gd name="T9" fmla="*/ 0 h 239"/>
                <a:gd name="T10" fmla="*/ 0 60000 65536"/>
                <a:gd name="T11" fmla="*/ 0 60000 65536"/>
                <a:gd name="T12" fmla="*/ 0 60000 65536"/>
                <a:gd name="T13" fmla="*/ 0 60000 65536"/>
                <a:gd name="T14" fmla="*/ 0 60000 65536"/>
                <a:gd name="T15" fmla="*/ 0 w 428"/>
                <a:gd name="T16" fmla="*/ 0 h 239"/>
                <a:gd name="T17" fmla="*/ 428 w 428"/>
                <a:gd name="T18" fmla="*/ 239 h 239"/>
              </a:gdLst>
              <a:ahLst/>
              <a:cxnLst>
                <a:cxn ang="T10">
                  <a:pos x="T0" y="T1"/>
                </a:cxn>
                <a:cxn ang="T11">
                  <a:pos x="T2" y="T3"/>
                </a:cxn>
                <a:cxn ang="T12">
                  <a:pos x="T4" y="T5"/>
                </a:cxn>
                <a:cxn ang="T13">
                  <a:pos x="T6" y="T7"/>
                </a:cxn>
                <a:cxn ang="T14">
                  <a:pos x="T8" y="T9"/>
                </a:cxn>
              </a:cxnLst>
              <a:rect l="T15" t="T16" r="T17" b="T18"/>
              <a:pathLst>
                <a:path w="428" h="239">
                  <a:moveTo>
                    <a:pt x="0" y="0"/>
                  </a:moveTo>
                  <a:lnTo>
                    <a:pt x="0" y="102"/>
                  </a:lnTo>
                  <a:lnTo>
                    <a:pt x="428" y="239"/>
                  </a:lnTo>
                  <a:lnTo>
                    <a:pt x="428" y="132"/>
                  </a:lnTo>
                  <a:lnTo>
                    <a:pt x="0"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5" name="Freeform 570"/>
            <p:cNvSpPr>
              <a:spLocks/>
            </p:cNvSpPr>
            <p:nvPr/>
          </p:nvSpPr>
          <p:spPr bwMode="auto">
            <a:xfrm>
              <a:off x="3979" y="2774"/>
              <a:ext cx="437" cy="211"/>
            </a:xfrm>
            <a:custGeom>
              <a:avLst/>
              <a:gdLst>
                <a:gd name="T0" fmla="*/ 437 w 437"/>
                <a:gd name="T1" fmla="*/ 0 h 211"/>
                <a:gd name="T2" fmla="*/ 0 w 437"/>
                <a:gd name="T3" fmla="*/ 104 h 211"/>
                <a:gd name="T4" fmla="*/ 0 w 437"/>
                <a:gd name="T5" fmla="*/ 211 h 211"/>
                <a:gd name="T6" fmla="*/ 437 w 437"/>
                <a:gd name="T7" fmla="*/ 111 h 211"/>
                <a:gd name="T8" fmla="*/ 437 w 437"/>
                <a:gd name="T9" fmla="*/ 0 h 211"/>
                <a:gd name="T10" fmla="*/ 0 60000 65536"/>
                <a:gd name="T11" fmla="*/ 0 60000 65536"/>
                <a:gd name="T12" fmla="*/ 0 60000 65536"/>
                <a:gd name="T13" fmla="*/ 0 60000 65536"/>
                <a:gd name="T14" fmla="*/ 0 60000 65536"/>
                <a:gd name="T15" fmla="*/ 0 w 437"/>
                <a:gd name="T16" fmla="*/ 0 h 211"/>
                <a:gd name="T17" fmla="*/ 437 w 437"/>
                <a:gd name="T18" fmla="*/ 211 h 211"/>
              </a:gdLst>
              <a:ahLst/>
              <a:cxnLst>
                <a:cxn ang="T10">
                  <a:pos x="T0" y="T1"/>
                </a:cxn>
                <a:cxn ang="T11">
                  <a:pos x="T2" y="T3"/>
                </a:cxn>
                <a:cxn ang="T12">
                  <a:pos x="T4" y="T5"/>
                </a:cxn>
                <a:cxn ang="T13">
                  <a:pos x="T6" y="T7"/>
                </a:cxn>
                <a:cxn ang="T14">
                  <a:pos x="T8" y="T9"/>
                </a:cxn>
              </a:cxnLst>
              <a:rect l="T15" t="T16" r="T17" b="T18"/>
              <a:pathLst>
                <a:path w="437" h="211">
                  <a:moveTo>
                    <a:pt x="437" y="0"/>
                  </a:moveTo>
                  <a:lnTo>
                    <a:pt x="0" y="104"/>
                  </a:lnTo>
                  <a:lnTo>
                    <a:pt x="0" y="211"/>
                  </a:lnTo>
                  <a:lnTo>
                    <a:pt x="437" y="111"/>
                  </a:lnTo>
                  <a:lnTo>
                    <a:pt x="437"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6" name="Freeform 571"/>
            <p:cNvSpPr>
              <a:spLocks/>
            </p:cNvSpPr>
            <p:nvPr/>
          </p:nvSpPr>
          <p:spPr bwMode="auto">
            <a:xfrm>
              <a:off x="3995" y="2907"/>
              <a:ext cx="21" cy="7"/>
            </a:xfrm>
            <a:custGeom>
              <a:avLst/>
              <a:gdLst>
                <a:gd name="T0" fmla="*/ 0 w 21"/>
                <a:gd name="T1" fmla="*/ 2 h 7"/>
                <a:gd name="T2" fmla="*/ 10 w 21"/>
                <a:gd name="T3" fmla="*/ 0 h 7"/>
                <a:gd name="T4" fmla="*/ 21 w 21"/>
                <a:gd name="T5" fmla="*/ 4 h 7"/>
                <a:gd name="T6" fmla="*/ 12 w 21"/>
                <a:gd name="T7" fmla="*/ 7 h 7"/>
                <a:gd name="T8" fmla="*/ 0 w 21"/>
                <a:gd name="T9" fmla="*/ 2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2"/>
                  </a:moveTo>
                  <a:lnTo>
                    <a:pt x="10" y="0"/>
                  </a:lnTo>
                  <a:lnTo>
                    <a:pt x="21" y="4"/>
                  </a:lnTo>
                  <a:lnTo>
                    <a:pt x="12" y="7"/>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7" name="Freeform 572"/>
            <p:cNvSpPr>
              <a:spLocks/>
            </p:cNvSpPr>
            <p:nvPr/>
          </p:nvSpPr>
          <p:spPr bwMode="auto">
            <a:xfrm>
              <a:off x="3995" y="2902"/>
              <a:ext cx="10" cy="7"/>
            </a:xfrm>
            <a:custGeom>
              <a:avLst/>
              <a:gdLst>
                <a:gd name="T0" fmla="*/ 10 w 10"/>
                <a:gd name="T1" fmla="*/ 0 h 7"/>
                <a:gd name="T2" fmla="*/ 0 w 10"/>
                <a:gd name="T3" fmla="*/ 2 h 7"/>
                <a:gd name="T4" fmla="*/ 0 w 10"/>
                <a:gd name="T5" fmla="*/ 7 h 7"/>
                <a:gd name="T6" fmla="*/ 10 w 10"/>
                <a:gd name="T7" fmla="*/ 7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8" name="Freeform 573"/>
            <p:cNvSpPr>
              <a:spLocks/>
            </p:cNvSpPr>
            <p:nvPr/>
          </p:nvSpPr>
          <p:spPr bwMode="auto">
            <a:xfrm>
              <a:off x="3995" y="2975"/>
              <a:ext cx="21" cy="5"/>
            </a:xfrm>
            <a:custGeom>
              <a:avLst/>
              <a:gdLst>
                <a:gd name="T0" fmla="*/ 0 w 21"/>
                <a:gd name="T1" fmla="*/ 2 h 5"/>
                <a:gd name="T2" fmla="*/ 10 w 21"/>
                <a:gd name="T3" fmla="*/ 0 h 5"/>
                <a:gd name="T4" fmla="*/ 21 w 21"/>
                <a:gd name="T5" fmla="*/ 2 h 5"/>
                <a:gd name="T6" fmla="*/ 12 w 21"/>
                <a:gd name="T7" fmla="*/ 5 h 5"/>
                <a:gd name="T8" fmla="*/ 0 w 21"/>
                <a:gd name="T9" fmla="*/ 2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2"/>
                  </a:moveTo>
                  <a:lnTo>
                    <a:pt x="10" y="0"/>
                  </a:lnTo>
                  <a:lnTo>
                    <a:pt x="21" y="2"/>
                  </a:lnTo>
                  <a:lnTo>
                    <a:pt x="12" y="5"/>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29" name="Freeform 574"/>
            <p:cNvSpPr>
              <a:spLocks/>
            </p:cNvSpPr>
            <p:nvPr/>
          </p:nvSpPr>
          <p:spPr bwMode="auto">
            <a:xfrm>
              <a:off x="3995" y="2968"/>
              <a:ext cx="10" cy="9"/>
            </a:xfrm>
            <a:custGeom>
              <a:avLst/>
              <a:gdLst>
                <a:gd name="T0" fmla="*/ 10 w 10"/>
                <a:gd name="T1" fmla="*/ 0 h 9"/>
                <a:gd name="T2" fmla="*/ 0 w 10"/>
                <a:gd name="T3" fmla="*/ 2 h 9"/>
                <a:gd name="T4" fmla="*/ 0 w 10"/>
                <a:gd name="T5" fmla="*/ 9 h 9"/>
                <a:gd name="T6" fmla="*/ 10 w 10"/>
                <a:gd name="T7" fmla="*/ 7 h 9"/>
                <a:gd name="T8" fmla="*/ 10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10" y="0"/>
                  </a:moveTo>
                  <a:lnTo>
                    <a:pt x="0" y="2"/>
                  </a:lnTo>
                  <a:lnTo>
                    <a:pt x="0" y="9"/>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0" name="Freeform 575"/>
            <p:cNvSpPr>
              <a:spLocks/>
            </p:cNvSpPr>
            <p:nvPr/>
          </p:nvSpPr>
          <p:spPr bwMode="auto">
            <a:xfrm>
              <a:off x="3518" y="2753"/>
              <a:ext cx="21" cy="5"/>
            </a:xfrm>
            <a:custGeom>
              <a:avLst/>
              <a:gdLst>
                <a:gd name="T0" fmla="*/ 0 w 21"/>
                <a:gd name="T1" fmla="*/ 3 h 5"/>
                <a:gd name="T2" fmla="*/ 10 w 21"/>
                <a:gd name="T3" fmla="*/ 0 h 5"/>
                <a:gd name="T4" fmla="*/ 21 w 21"/>
                <a:gd name="T5" fmla="*/ 3 h 5"/>
                <a:gd name="T6" fmla="*/ 12 w 21"/>
                <a:gd name="T7" fmla="*/ 5 h 5"/>
                <a:gd name="T8" fmla="*/ 0 w 21"/>
                <a:gd name="T9" fmla="*/ 3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3"/>
                  </a:moveTo>
                  <a:lnTo>
                    <a:pt x="10" y="0"/>
                  </a:lnTo>
                  <a:lnTo>
                    <a:pt x="21" y="3"/>
                  </a:lnTo>
                  <a:lnTo>
                    <a:pt x="12" y="5"/>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1" name="Freeform 576"/>
            <p:cNvSpPr>
              <a:spLocks/>
            </p:cNvSpPr>
            <p:nvPr/>
          </p:nvSpPr>
          <p:spPr bwMode="auto">
            <a:xfrm>
              <a:off x="3518" y="2746"/>
              <a:ext cx="10" cy="10"/>
            </a:xfrm>
            <a:custGeom>
              <a:avLst/>
              <a:gdLst>
                <a:gd name="T0" fmla="*/ 10 w 10"/>
                <a:gd name="T1" fmla="*/ 0 h 10"/>
                <a:gd name="T2" fmla="*/ 0 w 10"/>
                <a:gd name="T3" fmla="*/ 2 h 10"/>
                <a:gd name="T4" fmla="*/ 0 w 10"/>
                <a:gd name="T5" fmla="*/ 10 h 10"/>
                <a:gd name="T6" fmla="*/ 10 w 10"/>
                <a:gd name="T7" fmla="*/ 7 h 10"/>
                <a:gd name="T8" fmla="*/ 10 w 10"/>
                <a:gd name="T9" fmla="*/ 0 h 10"/>
                <a:gd name="T10" fmla="*/ 0 60000 65536"/>
                <a:gd name="T11" fmla="*/ 0 60000 65536"/>
                <a:gd name="T12" fmla="*/ 0 60000 65536"/>
                <a:gd name="T13" fmla="*/ 0 60000 65536"/>
                <a:gd name="T14" fmla="*/ 0 60000 65536"/>
                <a:gd name="T15" fmla="*/ 0 w 10"/>
                <a:gd name="T16" fmla="*/ 0 h 10"/>
                <a:gd name="T17" fmla="*/ 10 w 10"/>
                <a:gd name="T18" fmla="*/ 10 h 10"/>
              </a:gdLst>
              <a:ahLst/>
              <a:cxnLst>
                <a:cxn ang="T10">
                  <a:pos x="T0" y="T1"/>
                </a:cxn>
                <a:cxn ang="T11">
                  <a:pos x="T2" y="T3"/>
                </a:cxn>
                <a:cxn ang="T12">
                  <a:pos x="T4" y="T5"/>
                </a:cxn>
                <a:cxn ang="T13">
                  <a:pos x="T6" y="T7"/>
                </a:cxn>
                <a:cxn ang="T14">
                  <a:pos x="T8" y="T9"/>
                </a:cxn>
              </a:cxnLst>
              <a:rect l="T15" t="T16" r="T17" b="T18"/>
              <a:pathLst>
                <a:path w="10" h="10">
                  <a:moveTo>
                    <a:pt x="10" y="0"/>
                  </a:moveTo>
                  <a:lnTo>
                    <a:pt x="0" y="2"/>
                  </a:lnTo>
                  <a:lnTo>
                    <a:pt x="0" y="10"/>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2" name="Freeform 577"/>
            <p:cNvSpPr>
              <a:spLocks/>
            </p:cNvSpPr>
            <p:nvPr/>
          </p:nvSpPr>
          <p:spPr bwMode="auto">
            <a:xfrm>
              <a:off x="3518" y="2819"/>
              <a:ext cx="21" cy="7"/>
            </a:xfrm>
            <a:custGeom>
              <a:avLst/>
              <a:gdLst>
                <a:gd name="T0" fmla="*/ 0 w 21"/>
                <a:gd name="T1" fmla="*/ 3 h 7"/>
                <a:gd name="T2" fmla="*/ 10 w 21"/>
                <a:gd name="T3" fmla="*/ 0 h 7"/>
                <a:gd name="T4" fmla="*/ 21 w 21"/>
                <a:gd name="T5" fmla="*/ 5 h 7"/>
                <a:gd name="T6" fmla="*/ 12 w 21"/>
                <a:gd name="T7" fmla="*/ 7 h 7"/>
                <a:gd name="T8" fmla="*/ 0 w 21"/>
                <a:gd name="T9" fmla="*/ 3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3"/>
                  </a:moveTo>
                  <a:lnTo>
                    <a:pt x="10" y="0"/>
                  </a:lnTo>
                  <a:lnTo>
                    <a:pt x="21" y="5"/>
                  </a:lnTo>
                  <a:lnTo>
                    <a:pt x="12" y="7"/>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3" name="Freeform 578"/>
            <p:cNvSpPr>
              <a:spLocks/>
            </p:cNvSpPr>
            <p:nvPr/>
          </p:nvSpPr>
          <p:spPr bwMode="auto">
            <a:xfrm>
              <a:off x="3518" y="2815"/>
              <a:ext cx="10" cy="7"/>
            </a:xfrm>
            <a:custGeom>
              <a:avLst/>
              <a:gdLst>
                <a:gd name="T0" fmla="*/ 10 w 10"/>
                <a:gd name="T1" fmla="*/ 0 h 7"/>
                <a:gd name="T2" fmla="*/ 0 w 10"/>
                <a:gd name="T3" fmla="*/ 2 h 7"/>
                <a:gd name="T4" fmla="*/ 0 w 10"/>
                <a:gd name="T5" fmla="*/ 7 h 7"/>
                <a:gd name="T6" fmla="*/ 10 w 10"/>
                <a:gd name="T7" fmla="*/ 4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4"/>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4" name="Freeform 579"/>
            <p:cNvSpPr>
              <a:spLocks/>
            </p:cNvSpPr>
            <p:nvPr/>
          </p:nvSpPr>
          <p:spPr bwMode="auto">
            <a:xfrm>
              <a:off x="3509" y="2732"/>
              <a:ext cx="519" cy="163"/>
            </a:xfrm>
            <a:custGeom>
              <a:avLst/>
              <a:gdLst>
                <a:gd name="T0" fmla="*/ 519 w 519"/>
                <a:gd name="T1" fmla="*/ 160 h 163"/>
                <a:gd name="T2" fmla="*/ 9 w 519"/>
                <a:gd name="T3" fmla="*/ 0 h 163"/>
                <a:gd name="T4" fmla="*/ 0 w 519"/>
                <a:gd name="T5" fmla="*/ 2 h 163"/>
                <a:gd name="T6" fmla="*/ 507 w 519"/>
                <a:gd name="T7" fmla="*/ 163 h 163"/>
                <a:gd name="T8" fmla="*/ 519 w 519"/>
                <a:gd name="T9" fmla="*/ 160 h 163"/>
                <a:gd name="T10" fmla="*/ 0 60000 65536"/>
                <a:gd name="T11" fmla="*/ 0 60000 65536"/>
                <a:gd name="T12" fmla="*/ 0 60000 65536"/>
                <a:gd name="T13" fmla="*/ 0 60000 65536"/>
                <a:gd name="T14" fmla="*/ 0 60000 65536"/>
                <a:gd name="T15" fmla="*/ 0 w 519"/>
                <a:gd name="T16" fmla="*/ 0 h 163"/>
                <a:gd name="T17" fmla="*/ 519 w 519"/>
                <a:gd name="T18" fmla="*/ 163 h 163"/>
              </a:gdLst>
              <a:ahLst/>
              <a:cxnLst>
                <a:cxn ang="T10">
                  <a:pos x="T0" y="T1"/>
                </a:cxn>
                <a:cxn ang="T11">
                  <a:pos x="T2" y="T3"/>
                </a:cxn>
                <a:cxn ang="T12">
                  <a:pos x="T4" y="T5"/>
                </a:cxn>
                <a:cxn ang="T13">
                  <a:pos x="T6" y="T7"/>
                </a:cxn>
                <a:cxn ang="T14">
                  <a:pos x="T8" y="T9"/>
                </a:cxn>
              </a:cxnLst>
              <a:rect l="T15" t="T16" r="T17" b="T18"/>
              <a:pathLst>
                <a:path w="519" h="163">
                  <a:moveTo>
                    <a:pt x="519" y="160"/>
                  </a:moveTo>
                  <a:lnTo>
                    <a:pt x="9" y="0"/>
                  </a:lnTo>
                  <a:lnTo>
                    <a:pt x="0" y="2"/>
                  </a:lnTo>
                  <a:lnTo>
                    <a:pt x="507" y="163"/>
                  </a:lnTo>
                  <a:lnTo>
                    <a:pt x="519" y="16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5" name="Freeform 580"/>
            <p:cNvSpPr>
              <a:spLocks/>
            </p:cNvSpPr>
            <p:nvPr/>
          </p:nvSpPr>
          <p:spPr bwMode="auto">
            <a:xfrm>
              <a:off x="4016" y="2892"/>
              <a:ext cx="12" cy="109"/>
            </a:xfrm>
            <a:custGeom>
              <a:avLst/>
              <a:gdLst>
                <a:gd name="T0" fmla="*/ 0 w 12"/>
                <a:gd name="T1" fmla="*/ 3 h 109"/>
                <a:gd name="T2" fmla="*/ 0 w 12"/>
                <a:gd name="T3" fmla="*/ 109 h 109"/>
                <a:gd name="T4" fmla="*/ 12 w 12"/>
                <a:gd name="T5" fmla="*/ 107 h 109"/>
                <a:gd name="T6" fmla="*/ 12 w 12"/>
                <a:gd name="T7" fmla="*/ 0 h 109"/>
                <a:gd name="T8" fmla="*/ 0 w 12"/>
                <a:gd name="T9" fmla="*/ 3 h 109"/>
                <a:gd name="T10" fmla="*/ 0 60000 65536"/>
                <a:gd name="T11" fmla="*/ 0 60000 65536"/>
                <a:gd name="T12" fmla="*/ 0 60000 65536"/>
                <a:gd name="T13" fmla="*/ 0 60000 65536"/>
                <a:gd name="T14" fmla="*/ 0 60000 65536"/>
                <a:gd name="T15" fmla="*/ 0 w 12"/>
                <a:gd name="T16" fmla="*/ 0 h 109"/>
                <a:gd name="T17" fmla="*/ 12 w 12"/>
                <a:gd name="T18" fmla="*/ 109 h 109"/>
              </a:gdLst>
              <a:ahLst/>
              <a:cxnLst>
                <a:cxn ang="T10">
                  <a:pos x="T0" y="T1"/>
                </a:cxn>
                <a:cxn ang="T11">
                  <a:pos x="T2" y="T3"/>
                </a:cxn>
                <a:cxn ang="T12">
                  <a:pos x="T4" y="T5"/>
                </a:cxn>
                <a:cxn ang="T13">
                  <a:pos x="T6" y="T7"/>
                </a:cxn>
                <a:cxn ang="T14">
                  <a:pos x="T8" y="T9"/>
                </a:cxn>
              </a:cxnLst>
              <a:rect l="T15" t="T16" r="T17" b="T18"/>
              <a:pathLst>
                <a:path w="12" h="109">
                  <a:moveTo>
                    <a:pt x="0" y="3"/>
                  </a:moveTo>
                  <a:lnTo>
                    <a:pt x="0" y="109"/>
                  </a:lnTo>
                  <a:lnTo>
                    <a:pt x="12" y="107"/>
                  </a:lnTo>
                  <a:lnTo>
                    <a:pt x="12" y="0"/>
                  </a:lnTo>
                  <a:lnTo>
                    <a:pt x="0" y="3"/>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6" name="Freeform 581"/>
            <p:cNvSpPr>
              <a:spLocks noEditPoints="1"/>
            </p:cNvSpPr>
            <p:nvPr/>
          </p:nvSpPr>
          <p:spPr bwMode="auto">
            <a:xfrm>
              <a:off x="3509" y="2734"/>
              <a:ext cx="507" cy="267"/>
            </a:xfrm>
            <a:custGeom>
              <a:avLst/>
              <a:gdLst>
                <a:gd name="T0" fmla="*/ 0 w 507"/>
                <a:gd name="T1" fmla="*/ 0 h 267"/>
                <a:gd name="T2" fmla="*/ 0 w 507"/>
                <a:gd name="T3" fmla="*/ 102 h 267"/>
                <a:gd name="T4" fmla="*/ 507 w 507"/>
                <a:gd name="T5" fmla="*/ 267 h 267"/>
                <a:gd name="T6" fmla="*/ 507 w 507"/>
                <a:gd name="T7" fmla="*/ 161 h 267"/>
                <a:gd name="T8" fmla="*/ 0 w 507"/>
                <a:gd name="T9" fmla="*/ 0 h 267"/>
                <a:gd name="T10" fmla="*/ 21 w 507"/>
                <a:gd name="T11" fmla="*/ 92 h 267"/>
                <a:gd name="T12" fmla="*/ 9 w 507"/>
                <a:gd name="T13" fmla="*/ 88 h 267"/>
                <a:gd name="T14" fmla="*/ 9 w 507"/>
                <a:gd name="T15" fmla="*/ 81 h 267"/>
                <a:gd name="T16" fmla="*/ 21 w 507"/>
                <a:gd name="T17" fmla="*/ 85 h 267"/>
                <a:gd name="T18" fmla="*/ 21 w 507"/>
                <a:gd name="T19" fmla="*/ 92 h 267"/>
                <a:gd name="T20" fmla="*/ 21 w 507"/>
                <a:gd name="T21" fmla="*/ 24 h 267"/>
                <a:gd name="T22" fmla="*/ 9 w 507"/>
                <a:gd name="T23" fmla="*/ 22 h 267"/>
                <a:gd name="T24" fmla="*/ 9 w 507"/>
                <a:gd name="T25" fmla="*/ 14 h 267"/>
                <a:gd name="T26" fmla="*/ 21 w 507"/>
                <a:gd name="T27" fmla="*/ 19 h 267"/>
                <a:gd name="T28" fmla="*/ 21 w 507"/>
                <a:gd name="T29" fmla="*/ 24 h 267"/>
                <a:gd name="T30" fmla="*/ 498 w 507"/>
                <a:gd name="T31" fmla="*/ 246 h 267"/>
                <a:gd name="T32" fmla="*/ 486 w 507"/>
                <a:gd name="T33" fmla="*/ 243 h 267"/>
                <a:gd name="T34" fmla="*/ 486 w 507"/>
                <a:gd name="T35" fmla="*/ 236 h 267"/>
                <a:gd name="T36" fmla="*/ 498 w 507"/>
                <a:gd name="T37" fmla="*/ 241 h 267"/>
                <a:gd name="T38" fmla="*/ 498 w 507"/>
                <a:gd name="T39" fmla="*/ 246 h 267"/>
                <a:gd name="T40" fmla="*/ 498 w 507"/>
                <a:gd name="T41" fmla="*/ 180 h 267"/>
                <a:gd name="T42" fmla="*/ 486 w 507"/>
                <a:gd name="T43" fmla="*/ 175 h 267"/>
                <a:gd name="T44" fmla="*/ 486 w 507"/>
                <a:gd name="T45" fmla="*/ 170 h 267"/>
                <a:gd name="T46" fmla="*/ 498 w 507"/>
                <a:gd name="T47" fmla="*/ 173 h 267"/>
                <a:gd name="T48" fmla="*/ 498 w 507"/>
                <a:gd name="T49" fmla="*/ 180 h 2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7"/>
                <a:gd name="T76" fmla="*/ 0 h 267"/>
                <a:gd name="T77" fmla="*/ 507 w 507"/>
                <a:gd name="T78" fmla="*/ 267 h 26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7" h="267">
                  <a:moveTo>
                    <a:pt x="0" y="0"/>
                  </a:moveTo>
                  <a:lnTo>
                    <a:pt x="0" y="102"/>
                  </a:lnTo>
                  <a:lnTo>
                    <a:pt x="507" y="267"/>
                  </a:lnTo>
                  <a:lnTo>
                    <a:pt x="507" y="161"/>
                  </a:lnTo>
                  <a:lnTo>
                    <a:pt x="0" y="0"/>
                  </a:lnTo>
                  <a:close/>
                  <a:moveTo>
                    <a:pt x="21" y="92"/>
                  </a:moveTo>
                  <a:lnTo>
                    <a:pt x="9" y="88"/>
                  </a:lnTo>
                  <a:lnTo>
                    <a:pt x="9" y="81"/>
                  </a:lnTo>
                  <a:lnTo>
                    <a:pt x="21" y="85"/>
                  </a:lnTo>
                  <a:lnTo>
                    <a:pt x="21" y="92"/>
                  </a:lnTo>
                  <a:close/>
                  <a:moveTo>
                    <a:pt x="21" y="24"/>
                  </a:moveTo>
                  <a:lnTo>
                    <a:pt x="9" y="22"/>
                  </a:lnTo>
                  <a:lnTo>
                    <a:pt x="9" y="14"/>
                  </a:lnTo>
                  <a:lnTo>
                    <a:pt x="21" y="19"/>
                  </a:lnTo>
                  <a:lnTo>
                    <a:pt x="21" y="24"/>
                  </a:lnTo>
                  <a:close/>
                  <a:moveTo>
                    <a:pt x="498" y="246"/>
                  </a:moveTo>
                  <a:lnTo>
                    <a:pt x="486" y="243"/>
                  </a:lnTo>
                  <a:lnTo>
                    <a:pt x="486" y="236"/>
                  </a:lnTo>
                  <a:lnTo>
                    <a:pt x="498" y="241"/>
                  </a:lnTo>
                  <a:lnTo>
                    <a:pt x="498" y="246"/>
                  </a:lnTo>
                  <a:close/>
                  <a:moveTo>
                    <a:pt x="498" y="180"/>
                  </a:moveTo>
                  <a:lnTo>
                    <a:pt x="486" y="175"/>
                  </a:lnTo>
                  <a:lnTo>
                    <a:pt x="486" y="170"/>
                  </a:lnTo>
                  <a:lnTo>
                    <a:pt x="498" y="173"/>
                  </a:lnTo>
                  <a:lnTo>
                    <a:pt x="498" y="180"/>
                  </a:lnTo>
                  <a:close/>
                </a:path>
              </a:pathLst>
            </a:custGeom>
            <a:solidFill>
              <a:srgbClr val="262837"/>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7" name="Freeform 582"/>
            <p:cNvSpPr>
              <a:spLocks/>
            </p:cNvSpPr>
            <p:nvPr/>
          </p:nvSpPr>
          <p:spPr bwMode="auto">
            <a:xfrm>
              <a:off x="3768" y="2833"/>
              <a:ext cx="197" cy="135"/>
            </a:xfrm>
            <a:custGeom>
              <a:avLst/>
              <a:gdLst>
                <a:gd name="T0" fmla="*/ 197 w 197"/>
                <a:gd name="T1" fmla="*/ 57 h 135"/>
                <a:gd name="T2" fmla="*/ 12 w 197"/>
                <a:gd name="T3" fmla="*/ 0 h 135"/>
                <a:gd name="T4" fmla="*/ 0 w 197"/>
                <a:gd name="T5" fmla="*/ 17 h 135"/>
                <a:gd name="T6" fmla="*/ 0 w 197"/>
                <a:gd name="T7" fmla="*/ 57 h 135"/>
                <a:gd name="T8" fmla="*/ 12 w 197"/>
                <a:gd name="T9" fmla="*/ 76 h 135"/>
                <a:gd name="T10" fmla="*/ 197 w 197"/>
                <a:gd name="T11" fmla="*/ 135 h 135"/>
                <a:gd name="T12" fmla="*/ 197 w 197"/>
                <a:gd name="T13" fmla="*/ 57 h 135"/>
                <a:gd name="T14" fmla="*/ 0 60000 65536"/>
                <a:gd name="T15" fmla="*/ 0 60000 65536"/>
                <a:gd name="T16" fmla="*/ 0 60000 65536"/>
                <a:gd name="T17" fmla="*/ 0 60000 65536"/>
                <a:gd name="T18" fmla="*/ 0 60000 65536"/>
                <a:gd name="T19" fmla="*/ 0 60000 65536"/>
                <a:gd name="T20" fmla="*/ 0 60000 65536"/>
                <a:gd name="T21" fmla="*/ 0 w 197"/>
                <a:gd name="T22" fmla="*/ 0 h 135"/>
                <a:gd name="T23" fmla="*/ 197 w 197"/>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5">
                  <a:moveTo>
                    <a:pt x="197" y="57"/>
                  </a:moveTo>
                  <a:lnTo>
                    <a:pt x="12" y="0"/>
                  </a:lnTo>
                  <a:lnTo>
                    <a:pt x="0" y="17"/>
                  </a:lnTo>
                  <a:lnTo>
                    <a:pt x="0" y="57"/>
                  </a:lnTo>
                  <a:lnTo>
                    <a:pt x="12" y="76"/>
                  </a:lnTo>
                  <a:lnTo>
                    <a:pt x="197" y="135"/>
                  </a:lnTo>
                  <a:lnTo>
                    <a:pt x="197" y="57"/>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8" name="Freeform 583"/>
            <p:cNvSpPr>
              <a:spLocks noEditPoints="1"/>
            </p:cNvSpPr>
            <p:nvPr/>
          </p:nvSpPr>
          <p:spPr bwMode="auto">
            <a:xfrm>
              <a:off x="3504" y="2638"/>
              <a:ext cx="914" cy="365"/>
            </a:xfrm>
            <a:custGeom>
              <a:avLst/>
              <a:gdLst>
                <a:gd name="T0" fmla="*/ 4924122 w 387"/>
                <a:gd name="T1" fmla="*/ 703560 h 155"/>
                <a:gd name="T2" fmla="*/ 2629382 w 387"/>
                <a:gd name="T3" fmla="*/ 0 h 155"/>
                <a:gd name="T4" fmla="*/ 2612559 w 387"/>
                <a:gd name="T5" fmla="*/ 0 h 155"/>
                <a:gd name="T6" fmla="*/ 292244 w 387"/>
                <a:gd name="T7" fmla="*/ 529601 h 155"/>
                <a:gd name="T8" fmla="*/ 308552 w 387"/>
                <a:gd name="T9" fmla="*/ 529601 h 155"/>
                <a:gd name="T10" fmla="*/ 90975 w 387"/>
                <a:gd name="T11" fmla="*/ 468203 h 155"/>
                <a:gd name="T12" fmla="*/ 75486 w 387"/>
                <a:gd name="T13" fmla="*/ 468203 h 155"/>
                <a:gd name="T14" fmla="*/ 11445 w 387"/>
                <a:gd name="T15" fmla="*/ 483048 h 155"/>
                <a:gd name="T16" fmla="*/ 0 w 387"/>
                <a:gd name="T17" fmla="*/ 507962 h 155"/>
                <a:gd name="T18" fmla="*/ 0 w 387"/>
                <a:gd name="T19" fmla="*/ 1037224 h 155"/>
                <a:gd name="T20" fmla="*/ 11445 w 387"/>
                <a:gd name="T21" fmla="*/ 1048888 h 155"/>
                <a:gd name="T22" fmla="*/ 2770325 w 387"/>
                <a:gd name="T23" fmla="*/ 1914920 h 155"/>
                <a:gd name="T24" fmla="*/ 2780164 w 387"/>
                <a:gd name="T25" fmla="*/ 1914920 h 155"/>
                <a:gd name="T26" fmla="*/ 2830497 w 387"/>
                <a:gd name="T27" fmla="*/ 1903324 h 155"/>
                <a:gd name="T28" fmla="*/ 2846149 w 387"/>
                <a:gd name="T29" fmla="*/ 1888479 h 155"/>
                <a:gd name="T30" fmla="*/ 2846149 w 387"/>
                <a:gd name="T31" fmla="*/ 1752410 h 155"/>
                <a:gd name="T32" fmla="*/ 2830497 w 387"/>
                <a:gd name="T33" fmla="*/ 1776763 h 155"/>
                <a:gd name="T34" fmla="*/ 4924122 w 387"/>
                <a:gd name="T35" fmla="*/ 1311421 h 155"/>
                <a:gd name="T36" fmla="*/ 4936098 w 387"/>
                <a:gd name="T37" fmla="*/ 1296077 h 155"/>
                <a:gd name="T38" fmla="*/ 4936098 w 387"/>
                <a:gd name="T39" fmla="*/ 719547 h 155"/>
                <a:gd name="T40" fmla="*/ 4924122 w 387"/>
                <a:gd name="T41" fmla="*/ 703560 h 155"/>
                <a:gd name="T42" fmla="*/ 4924122 w 387"/>
                <a:gd name="T43" fmla="*/ 1273786 h 155"/>
                <a:gd name="T44" fmla="*/ 2818733 w 387"/>
                <a:gd name="T45" fmla="*/ 1740631 h 155"/>
                <a:gd name="T46" fmla="*/ 2807288 w 387"/>
                <a:gd name="T47" fmla="*/ 1752410 h 155"/>
                <a:gd name="T48" fmla="*/ 2807288 w 387"/>
                <a:gd name="T49" fmla="*/ 1888479 h 155"/>
                <a:gd name="T50" fmla="*/ 2818733 w 387"/>
                <a:gd name="T51" fmla="*/ 1865600 h 155"/>
                <a:gd name="T52" fmla="*/ 2770325 w 387"/>
                <a:gd name="T53" fmla="*/ 1876884 h 155"/>
                <a:gd name="T54" fmla="*/ 2780164 w 387"/>
                <a:gd name="T55" fmla="*/ 1876884 h 155"/>
                <a:gd name="T56" fmla="*/ 27030 w 387"/>
                <a:gd name="T57" fmla="*/ 1010624 h 155"/>
                <a:gd name="T58" fmla="*/ 38520 w 387"/>
                <a:gd name="T59" fmla="*/ 1037224 h 155"/>
                <a:gd name="T60" fmla="*/ 38520 w 387"/>
                <a:gd name="T61" fmla="*/ 507962 h 155"/>
                <a:gd name="T62" fmla="*/ 27030 w 387"/>
                <a:gd name="T63" fmla="*/ 519181 h 155"/>
                <a:gd name="T64" fmla="*/ 90975 w 387"/>
                <a:gd name="T65" fmla="*/ 507962 h 155"/>
                <a:gd name="T66" fmla="*/ 75486 w 387"/>
                <a:gd name="T67" fmla="*/ 507962 h 155"/>
                <a:gd name="T68" fmla="*/ 292244 w 387"/>
                <a:gd name="T69" fmla="*/ 565463 h 155"/>
                <a:gd name="T70" fmla="*/ 292244 w 387"/>
                <a:gd name="T71" fmla="*/ 565463 h 155"/>
                <a:gd name="T72" fmla="*/ 2612559 w 387"/>
                <a:gd name="T73" fmla="*/ 35855 h 155"/>
                <a:gd name="T74" fmla="*/ 2612559 w 387"/>
                <a:gd name="T75" fmla="*/ 35855 h 155"/>
                <a:gd name="T76" fmla="*/ 4924122 w 387"/>
                <a:gd name="T77" fmla="*/ 739172 h 155"/>
                <a:gd name="T78" fmla="*/ 4897087 w 387"/>
                <a:gd name="T79" fmla="*/ 719547 h 155"/>
                <a:gd name="T80" fmla="*/ 4897087 w 387"/>
                <a:gd name="T81" fmla="*/ 1296077 h 155"/>
                <a:gd name="T82" fmla="*/ 4924122 w 387"/>
                <a:gd name="T83" fmla="*/ 1273786 h 1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7"/>
                <a:gd name="T127" fmla="*/ 0 h 155"/>
                <a:gd name="T128" fmla="*/ 387 w 387"/>
                <a:gd name="T129" fmla="*/ 155 h 15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7" h="155">
                  <a:moveTo>
                    <a:pt x="386" y="57"/>
                  </a:moveTo>
                  <a:cubicBezTo>
                    <a:pt x="206" y="0"/>
                    <a:pt x="206" y="0"/>
                    <a:pt x="206" y="0"/>
                  </a:cubicBezTo>
                  <a:cubicBezTo>
                    <a:pt x="205" y="0"/>
                    <a:pt x="205" y="0"/>
                    <a:pt x="205" y="0"/>
                  </a:cubicBezTo>
                  <a:cubicBezTo>
                    <a:pt x="23" y="43"/>
                    <a:pt x="23" y="43"/>
                    <a:pt x="23" y="43"/>
                  </a:cubicBezTo>
                  <a:cubicBezTo>
                    <a:pt x="24" y="43"/>
                    <a:pt x="24" y="43"/>
                    <a:pt x="24" y="43"/>
                  </a:cubicBezTo>
                  <a:cubicBezTo>
                    <a:pt x="7" y="38"/>
                    <a:pt x="7" y="38"/>
                    <a:pt x="7" y="38"/>
                  </a:cubicBezTo>
                  <a:cubicBezTo>
                    <a:pt x="6" y="38"/>
                    <a:pt x="6" y="38"/>
                    <a:pt x="6" y="38"/>
                  </a:cubicBezTo>
                  <a:cubicBezTo>
                    <a:pt x="1" y="39"/>
                    <a:pt x="1" y="39"/>
                    <a:pt x="1" y="39"/>
                  </a:cubicBezTo>
                  <a:cubicBezTo>
                    <a:pt x="1" y="39"/>
                    <a:pt x="0" y="40"/>
                    <a:pt x="0" y="41"/>
                  </a:cubicBezTo>
                  <a:cubicBezTo>
                    <a:pt x="0" y="84"/>
                    <a:pt x="0" y="84"/>
                    <a:pt x="0" y="84"/>
                  </a:cubicBezTo>
                  <a:cubicBezTo>
                    <a:pt x="0" y="84"/>
                    <a:pt x="1" y="85"/>
                    <a:pt x="1" y="85"/>
                  </a:cubicBezTo>
                  <a:cubicBezTo>
                    <a:pt x="217" y="155"/>
                    <a:pt x="217" y="155"/>
                    <a:pt x="217" y="155"/>
                  </a:cubicBezTo>
                  <a:cubicBezTo>
                    <a:pt x="218" y="155"/>
                    <a:pt x="218" y="155"/>
                    <a:pt x="218" y="155"/>
                  </a:cubicBezTo>
                  <a:cubicBezTo>
                    <a:pt x="222" y="154"/>
                    <a:pt x="222" y="154"/>
                    <a:pt x="222" y="154"/>
                  </a:cubicBezTo>
                  <a:cubicBezTo>
                    <a:pt x="223" y="154"/>
                    <a:pt x="223" y="153"/>
                    <a:pt x="223" y="153"/>
                  </a:cubicBezTo>
                  <a:cubicBezTo>
                    <a:pt x="223" y="142"/>
                    <a:pt x="223" y="142"/>
                    <a:pt x="223" y="142"/>
                  </a:cubicBezTo>
                  <a:cubicBezTo>
                    <a:pt x="223" y="143"/>
                    <a:pt x="223" y="143"/>
                    <a:pt x="222" y="144"/>
                  </a:cubicBezTo>
                  <a:cubicBezTo>
                    <a:pt x="386" y="106"/>
                    <a:pt x="386" y="106"/>
                    <a:pt x="386" y="106"/>
                  </a:cubicBezTo>
                  <a:cubicBezTo>
                    <a:pt x="387" y="106"/>
                    <a:pt x="387" y="106"/>
                    <a:pt x="387" y="105"/>
                  </a:cubicBezTo>
                  <a:cubicBezTo>
                    <a:pt x="387" y="58"/>
                    <a:pt x="387" y="58"/>
                    <a:pt x="387" y="58"/>
                  </a:cubicBezTo>
                  <a:cubicBezTo>
                    <a:pt x="387" y="58"/>
                    <a:pt x="387" y="57"/>
                    <a:pt x="386" y="57"/>
                  </a:cubicBezTo>
                  <a:close/>
                  <a:moveTo>
                    <a:pt x="386" y="103"/>
                  </a:moveTo>
                  <a:cubicBezTo>
                    <a:pt x="221" y="141"/>
                    <a:pt x="221" y="141"/>
                    <a:pt x="221" y="141"/>
                  </a:cubicBezTo>
                  <a:cubicBezTo>
                    <a:pt x="221" y="141"/>
                    <a:pt x="220" y="141"/>
                    <a:pt x="220" y="142"/>
                  </a:cubicBezTo>
                  <a:cubicBezTo>
                    <a:pt x="220" y="153"/>
                    <a:pt x="220" y="153"/>
                    <a:pt x="220" y="153"/>
                  </a:cubicBezTo>
                  <a:cubicBezTo>
                    <a:pt x="220" y="152"/>
                    <a:pt x="221" y="151"/>
                    <a:pt x="221" y="151"/>
                  </a:cubicBezTo>
                  <a:cubicBezTo>
                    <a:pt x="217" y="152"/>
                    <a:pt x="217" y="152"/>
                    <a:pt x="217" y="152"/>
                  </a:cubicBezTo>
                  <a:cubicBezTo>
                    <a:pt x="218" y="152"/>
                    <a:pt x="218" y="152"/>
                    <a:pt x="218" y="152"/>
                  </a:cubicBezTo>
                  <a:cubicBezTo>
                    <a:pt x="2" y="82"/>
                    <a:pt x="2" y="82"/>
                    <a:pt x="2" y="82"/>
                  </a:cubicBezTo>
                  <a:cubicBezTo>
                    <a:pt x="3" y="82"/>
                    <a:pt x="3" y="83"/>
                    <a:pt x="3" y="84"/>
                  </a:cubicBezTo>
                  <a:cubicBezTo>
                    <a:pt x="3" y="41"/>
                    <a:pt x="3" y="41"/>
                    <a:pt x="3" y="41"/>
                  </a:cubicBezTo>
                  <a:cubicBezTo>
                    <a:pt x="3" y="41"/>
                    <a:pt x="3" y="42"/>
                    <a:pt x="2" y="42"/>
                  </a:cubicBezTo>
                  <a:cubicBezTo>
                    <a:pt x="7" y="41"/>
                    <a:pt x="7" y="41"/>
                    <a:pt x="7" y="41"/>
                  </a:cubicBezTo>
                  <a:cubicBezTo>
                    <a:pt x="6" y="41"/>
                    <a:pt x="6" y="41"/>
                    <a:pt x="6" y="41"/>
                  </a:cubicBezTo>
                  <a:cubicBezTo>
                    <a:pt x="23" y="46"/>
                    <a:pt x="23" y="46"/>
                    <a:pt x="23" y="46"/>
                  </a:cubicBezTo>
                  <a:cubicBezTo>
                    <a:pt x="23" y="46"/>
                    <a:pt x="23" y="46"/>
                    <a:pt x="23" y="46"/>
                  </a:cubicBezTo>
                  <a:cubicBezTo>
                    <a:pt x="205" y="3"/>
                    <a:pt x="205" y="3"/>
                    <a:pt x="205" y="3"/>
                  </a:cubicBezTo>
                  <a:cubicBezTo>
                    <a:pt x="205" y="3"/>
                    <a:pt x="205" y="3"/>
                    <a:pt x="205" y="3"/>
                  </a:cubicBezTo>
                  <a:cubicBezTo>
                    <a:pt x="386" y="60"/>
                    <a:pt x="386" y="60"/>
                    <a:pt x="386" y="60"/>
                  </a:cubicBezTo>
                  <a:cubicBezTo>
                    <a:pt x="385" y="60"/>
                    <a:pt x="384" y="59"/>
                    <a:pt x="384" y="58"/>
                  </a:cubicBezTo>
                  <a:cubicBezTo>
                    <a:pt x="384" y="105"/>
                    <a:pt x="384" y="105"/>
                    <a:pt x="384" y="105"/>
                  </a:cubicBezTo>
                  <a:cubicBezTo>
                    <a:pt x="384" y="104"/>
                    <a:pt x="385" y="104"/>
                    <a:pt x="386" y="103"/>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39" name="Freeform 584"/>
            <p:cNvSpPr>
              <a:spLocks/>
            </p:cNvSpPr>
            <p:nvPr/>
          </p:nvSpPr>
          <p:spPr bwMode="auto">
            <a:xfrm>
              <a:off x="4054" y="2857"/>
              <a:ext cx="326" cy="73"/>
            </a:xfrm>
            <a:custGeom>
              <a:avLst/>
              <a:gdLst>
                <a:gd name="T0" fmla="*/ 324 w 326"/>
                <a:gd name="T1" fmla="*/ 0 h 73"/>
                <a:gd name="T2" fmla="*/ 0 w 326"/>
                <a:gd name="T3" fmla="*/ 73 h 73"/>
                <a:gd name="T4" fmla="*/ 3 w 326"/>
                <a:gd name="T5" fmla="*/ 73 h 73"/>
                <a:gd name="T6" fmla="*/ 326 w 326"/>
                <a:gd name="T7" fmla="*/ 0 h 73"/>
                <a:gd name="T8" fmla="*/ 324 w 326"/>
                <a:gd name="T9" fmla="*/ 0 h 73"/>
                <a:gd name="T10" fmla="*/ 0 60000 65536"/>
                <a:gd name="T11" fmla="*/ 0 60000 65536"/>
                <a:gd name="T12" fmla="*/ 0 60000 65536"/>
                <a:gd name="T13" fmla="*/ 0 60000 65536"/>
                <a:gd name="T14" fmla="*/ 0 60000 65536"/>
                <a:gd name="T15" fmla="*/ 0 w 326"/>
                <a:gd name="T16" fmla="*/ 0 h 73"/>
                <a:gd name="T17" fmla="*/ 326 w 326"/>
                <a:gd name="T18" fmla="*/ 73 h 73"/>
              </a:gdLst>
              <a:ahLst/>
              <a:cxnLst>
                <a:cxn ang="T10">
                  <a:pos x="T0" y="T1"/>
                </a:cxn>
                <a:cxn ang="T11">
                  <a:pos x="T2" y="T3"/>
                </a:cxn>
                <a:cxn ang="T12">
                  <a:pos x="T4" y="T5"/>
                </a:cxn>
                <a:cxn ang="T13">
                  <a:pos x="T6" y="T7"/>
                </a:cxn>
                <a:cxn ang="T14">
                  <a:pos x="T8" y="T9"/>
                </a:cxn>
              </a:cxnLst>
              <a:rect l="T15" t="T16" r="T17" b="T18"/>
              <a:pathLst>
                <a:path w="326" h="73">
                  <a:moveTo>
                    <a:pt x="324" y="0"/>
                  </a:moveTo>
                  <a:lnTo>
                    <a:pt x="0" y="73"/>
                  </a:lnTo>
                  <a:lnTo>
                    <a:pt x="3" y="73"/>
                  </a:lnTo>
                  <a:lnTo>
                    <a:pt x="326" y="0"/>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0" name="Freeform 585"/>
            <p:cNvSpPr>
              <a:spLocks/>
            </p:cNvSpPr>
            <p:nvPr/>
          </p:nvSpPr>
          <p:spPr bwMode="auto">
            <a:xfrm>
              <a:off x="4057" y="2857"/>
              <a:ext cx="323" cy="80"/>
            </a:xfrm>
            <a:custGeom>
              <a:avLst/>
              <a:gdLst>
                <a:gd name="T0" fmla="*/ 323 w 323"/>
                <a:gd name="T1" fmla="*/ 0 h 80"/>
                <a:gd name="T2" fmla="*/ 0 w 323"/>
                <a:gd name="T3" fmla="*/ 73 h 80"/>
                <a:gd name="T4" fmla="*/ 0 w 323"/>
                <a:gd name="T5" fmla="*/ 80 h 80"/>
                <a:gd name="T6" fmla="*/ 323 w 323"/>
                <a:gd name="T7" fmla="*/ 7 h 80"/>
                <a:gd name="T8" fmla="*/ 323 w 323"/>
                <a:gd name="T9" fmla="*/ 0 h 80"/>
                <a:gd name="T10" fmla="*/ 0 60000 65536"/>
                <a:gd name="T11" fmla="*/ 0 60000 65536"/>
                <a:gd name="T12" fmla="*/ 0 60000 65536"/>
                <a:gd name="T13" fmla="*/ 0 60000 65536"/>
                <a:gd name="T14" fmla="*/ 0 60000 65536"/>
                <a:gd name="T15" fmla="*/ 0 w 323"/>
                <a:gd name="T16" fmla="*/ 0 h 80"/>
                <a:gd name="T17" fmla="*/ 323 w 323"/>
                <a:gd name="T18" fmla="*/ 80 h 80"/>
              </a:gdLst>
              <a:ahLst/>
              <a:cxnLst>
                <a:cxn ang="T10">
                  <a:pos x="T0" y="T1"/>
                </a:cxn>
                <a:cxn ang="T11">
                  <a:pos x="T2" y="T3"/>
                </a:cxn>
                <a:cxn ang="T12">
                  <a:pos x="T4" y="T5"/>
                </a:cxn>
                <a:cxn ang="T13">
                  <a:pos x="T6" y="T7"/>
                </a:cxn>
                <a:cxn ang="T14">
                  <a:pos x="T8" y="T9"/>
                </a:cxn>
              </a:cxnLst>
              <a:rect l="T15" t="T16" r="T17" b="T18"/>
              <a:pathLst>
                <a:path w="323" h="80">
                  <a:moveTo>
                    <a:pt x="323" y="0"/>
                  </a:moveTo>
                  <a:lnTo>
                    <a:pt x="0" y="73"/>
                  </a:lnTo>
                  <a:lnTo>
                    <a:pt x="0" y="80"/>
                  </a:lnTo>
                  <a:lnTo>
                    <a:pt x="323" y="7"/>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1" name="Freeform 586"/>
            <p:cNvSpPr>
              <a:spLocks/>
            </p:cNvSpPr>
            <p:nvPr/>
          </p:nvSpPr>
          <p:spPr bwMode="auto">
            <a:xfrm>
              <a:off x="4054" y="2930"/>
              <a:ext cx="3" cy="7"/>
            </a:xfrm>
            <a:custGeom>
              <a:avLst/>
              <a:gdLst>
                <a:gd name="T0" fmla="*/ 0 w 3"/>
                <a:gd name="T1" fmla="*/ 0 h 7"/>
                <a:gd name="T2" fmla="*/ 0 w 3"/>
                <a:gd name="T3" fmla="*/ 5 h 7"/>
                <a:gd name="T4" fmla="*/ 3 w 3"/>
                <a:gd name="T5" fmla="*/ 7 h 7"/>
                <a:gd name="T6" fmla="*/ 3 w 3"/>
                <a:gd name="T7" fmla="*/ 0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5"/>
                  </a:lnTo>
                  <a:lnTo>
                    <a:pt x="3" y="7"/>
                  </a:lnTo>
                  <a:lnTo>
                    <a:pt x="3" y="0"/>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2" name="Freeform 587"/>
            <p:cNvSpPr>
              <a:spLocks/>
            </p:cNvSpPr>
            <p:nvPr/>
          </p:nvSpPr>
          <p:spPr bwMode="auto">
            <a:xfrm>
              <a:off x="4054" y="2829"/>
              <a:ext cx="326" cy="75"/>
            </a:xfrm>
            <a:custGeom>
              <a:avLst/>
              <a:gdLst>
                <a:gd name="T0" fmla="*/ 324 w 326"/>
                <a:gd name="T1" fmla="*/ 0 h 75"/>
                <a:gd name="T2" fmla="*/ 0 w 326"/>
                <a:gd name="T3" fmla="*/ 73 h 75"/>
                <a:gd name="T4" fmla="*/ 3 w 326"/>
                <a:gd name="T5" fmla="*/ 75 h 75"/>
                <a:gd name="T6" fmla="*/ 326 w 326"/>
                <a:gd name="T7" fmla="*/ 2 h 75"/>
                <a:gd name="T8" fmla="*/ 324 w 326"/>
                <a:gd name="T9" fmla="*/ 0 h 75"/>
                <a:gd name="T10" fmla="*/ 0 60000 65536"/>
                <a:gd name="T11" fmla="*/ 0 60000 65536"/>
                <a:gd name="T12" fmla="*/ 0 60000 65536"/>
                <a:gd name="T13" fmla="*/ 0 60000 65536"/>
                <a:gd name="T14" fmla="*/ 0 60000 65536"/>
                <a:gd name="T15" fmla="*/ 0 w 326"/>
                <a:gd name="T16" fmla="*/ 0 h 75"/>
                <a:gd name="T17" fmla="*/ 326 w 326"/>
                <a:gd name="T18" fmla="*/ 75 h 75"/>
              </a:gdLst>
              <a:ahLst/>
              <a:cxnLst>
                <a:cxn ang="T10">
                  <a:pos x="T0" y="T1"/>
                </a:cxn>
                <a:cxn ang="T11">
                  <a:pos x="T2" y="T3"/>
                </a:cxn>
                <a:cxn ang="T12">
                  <a:pos x="T4" y="T5"/>
                </a:cxn>
                <a:cxn ang="T13">
                  <a:pos x="T6" y="T7"/>
                </a:cxn>
                <a:cxn ang="T14">
                  <a:pos x="T8" y="T9"/>
                </a:cxn>
              </a:cxnLst>
              <a:rect l="T15" t="T16" r="T17" b="T18"/>
              <a:pathLst>
                <a:path w="326" h="75">
                  <a:moveTo>
                    <a:pt x="324" y="0"/>
                  </a:moveTo>
                  <a:lnTo>
                    <a:pt x="0" y="73"/>
                  </a:lnTo>
                  <a:lnTo>
                    <a:pt x="3" y="75"/>
                  </a:lnTo>
                  <a:lnTo>
                    <a:pt x="326" y="2"/>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3" name="Freeform 588"/>
            <p:cNvSpPr>
              <a:spLocks/>
            </p:cNvSpPr>
            <p:nvPr/>
          </p:nvSpPr>
          <p:spPr bwMode="auto">
            <a:xfrm>
              <a:off x="4057" y="2831"/>
              <a:ext cx="323" cy="78"/>
            </a:xfrm>
            <a:custGeom>
              <a:avLst/>
              <a:gdLst>
                <a:gd name="T0" fmla="*/ 323 w 323"/>
                <a:gd name="T1" fmla="*/ 0 h 78"/>
                <a:gd name="T2" fmla="*/ 0 w 323"/>
                <a:gd name="T3" fmla="*/ 73 h 78"/>
                <a:gd name="T4" fmla="*/ 0 w 323"/>
                <a:gd name="T5" fmla="*/ 78 h 78"/>
                <a:gd name="T6" fmla="*/ 323 w 323"/>
                <a:gd name="T7" fmla="*/ 5 h 78"/>
                <a:gd name="T8" fmla="*/ 323 w 323"/>
                <a:gd name="T9" fmla="*/ 0 h 78"/>
                <a:gd name="T10" fmla="*/ 0 60000 65536"/>
                <a:gd name="T11" fmla="*/ 0 60000 65536"/>
                <a:gd name="T12" fmla="*/ 0 60000 65536"/>
                <a:gd name="T13" fmla="*/ 0 60000 65536"/>
                <a:gd name="T14" fmla="*/ 0 60000 65536"/>
                <a:gd name="T15" fmla="*/ 0 w 323"/>
                <a:gd name="T16" fmla="*/ 0 h 78"/>
                <a:gd name="T17" fmla="*/ 323 w 323"/>
                <a:gd name="T18" fmla="*/ 78 h 78"/>
              </a:gdLst>
              <a:ahLst/>
              <a:cxnLst>
                <a:cxn ang="T10">
                  <a:pos x="T0" y="T1"/>
                </a:cxn>
                <a:cxn ang="T11">
                  <a:pos x="T2" y="T3"/>
                </a:cxn>
                <a:cxn ang="T12">
                  <a:pos x="T4" y="T5"/>
                </a:cxn>
                <a:cxn ang="T13">
                  <a:pos x="T6" y="T7"/>
                </a:cxn>
                <a:cxn ang="T14">
                  <a:pos x="T8" y="T9"/>
                </a:cxn>
              </a:cxnLst>
              <a:rect l="T15" t="T16" r="T17" b="T18"/>
              <a:pathLst>
                <a:path w="323" h="78">
                  <a:moveTo>
                    <a:pt x="323" y="0"/>
                  </a:moveTo>
                  <a:lnTo>
                    <a:pt x="0" y="73"/>
                  </a:lnTo>
                  <a:lnTo>
                    <a:pt x="0" y="78"/>
                  </a:lnTo>
                  <a:lnTo>
                    <a:pt x="323" y="5"/>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4" name="Freeform 589"/>
            <p:cNvSpPr>
              <a:spLocks/>
            </p:cNvSpPr>
            <p:nvPr/>
          </p:nvSpPr>
          <p:spPr bwMode="auto">
            <a:xfrm>
              <a:off x="4054" y="2902"/>
              <a:ext cx="3" cy="7"/>
            </a:xfrm>
            <a:custGeom>
              <a:avLst/>
              <a:gdLst>
                <a:gd name="T0" fmla="*/ 0 w 3"/>
                <a:gd name="T1" fmla="*/ 0 h 7"/>
                <a:gd name="T2" fmla="*/ 0 w 3"/>
                <a:gd name="T3" fmla="*/ 7 h 7"/>
                <a:gd name="T4" fmla="*/ 3 w 3"/>
                <a:gd name="T5" fmla="*/ 7 h 7"/>
                <a:gd name="T6" fmla="*/ 3 w 3"/>
                <a:gd name="T7" fmla="*/ 2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7"/>
                  </a:lnTo>
                  <a:lnTo>
                    <a:pt x="3" y="7"/>
                  </a:lnTo>
                  <a:lnTo>
                    <a:pt x="3" y="2"/>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5" name="Freeform 590"/>
            <p:cNvSpPr>
              <a:spLocks/>
            </p:cNvSpPr>
            <p:nvPr/>
          </p:nvSpPr>
          <p:spPr bwMode="auto">
            <a:xfrm>
              <a:off x="3884" y="2897"/>
              <a:ext cx="14" cy="17"/>
            </a:xfrm>
            <a:custGeom>
              <a:avLst/>
              <a:gdLst>
                <a:gd name="T0" fmla="*/ 57269 w 6"/>
                <a:gd name="T1" fmla="*/ 49844 h 7"/>
                <a:gd name="T2" fmla="*/ 32433 w 6"/>
                <a:gd name="T3" fmla="*/ 121050 h 7"/>
                <a:gd name="T4" fmla="*/ 0 w 6"/>
                <a:gd name="T5" fmla="*/ 70198 h 7"/>
                <a:gd name="T6" fmla="*/ 24544 w 6"/>
                <a:gd name="T7" fmla="*/ 0 h 7"/>
                <a:gd name="T8" fmla="*/ 57269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5" y="3"/>
                  </a:moveTo>
                  <a:cubicBezTo>
                    <a:pt x="6" y="5"/>
                    <a:pt x="5" y="7"/>
                    <a:pt x="3" y="7"/>
                  </a:cubicBezTo>
                  <a:cubicBezTo>
                    <a:pt x="2" y="7"/>
                    <a:pt x="0" y="6"/>
                    <a:pt x="0" y="4"/>
                  </a:cubicBezTo>
                  <a:cubicBezTo>
                    <a:pt x="0" y="2"/>
                    <a:pt x="0" y="0"/>
                    <a:pt x="2" y="0"/>
                  </a:cubicBezTo>
                  <a:cubicBezTo>
                    <a:pt x="3" y="0"/>
                    <a:pt x="5" y="1"/>
                    <a:pt x="5"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6" name="Freeform 591"/>
            <p:cNvSpPr>
              <a:spLocks noEditPoints="1"/>
            </p:cNvSpPr>
            <p:nvPr/>
          </p:nvSpPr>
          <p:spPr bwMode="auto">
            <a:xfrm>
              <a:off x="3882" y="2895"/>
              <a:ext cx="16" cy="21"/>
            </a:xfrm>
            <a:custGeom>
              <a:avLst/>
              <a:gdLst>
                <a:gd name="T0" fmla="*/ 42354 w 7"/>
                <a:gd name="T1" fmla="*/ 42952 h 9"/>
                <a:gd name="T2" fmla="*/ 42354 w 7"/>
                <a:gd name="T3" fmla="*/ 75677 h 9"/>
                <a:gd name="T4" fmla="*/ 35815 w 7"/>
                <a:gd name="T5" fmla="*/ 75677 h 9"/>
                <a:gd name="T6" fmla="*/ 18530 w 7"/>
                <a:gd name="T7" fmla="*/ 57269 h 9"/>
                <a:gd name="T8" fmla="*/ 18530 w 7"/>
                <a:gd name="T9" fmla="*/ 24544 h 9"/>
                <a:gd name="T10" fmla="*/ 27643 w 7"/>
                <a:gd name="T11" fmla="*/ 24544 h 9"/>
                <a:gd name="T12" fmla="*/ 42354 w 7"/>
                <a:gd name="T13" fmla="*/ 42952 h 9"/>
                <a:gd name="T14" fmla="*/ 27643 w 7"/>
                <a:gd name="T15" fmla="*/ 0 h 9"/>
                <a:gd name="T16" fmla="*/ 8107 w 7"/>
                <a:gd name="T17" fmla="*/ 10519 h 9"/>
                <a:gd name="T18" fmla="*/ 0 w 7"/>
                <a:gd name="T19" fmla="*/ 57269 h 9"/>
                <a:gd name="T20" fmla="*/ 35815 w 7"/>
                <a:gd name="T21" fmla="*/ 100221 h 9"/>
                <a:gd name="T22" fmla="*/ 63184 w 7"/>
                <a:gd name="T23" fmla="*/ 90410 h 9"/>
                <a:gd name="T24" fmla="*/ 63184 w 7"/>
                <a:gd name="T25" fmla="*/ 42952 h 9"/>
                <a:gd name="T26" fmla="*/ 27643 w 7"/>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
                <a:gd name="T43" fmla="*/ 0 h 9"/>
                <a:gd name="T44" fmla="*/ 7 w 7"/>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 h="9">
                  <a:moveTo>
                    <a:pt x="5" y="4"/>
                  </a:moveTo>
                  <a:cubicBezTo>
                    <a:pt x="5" y="5"/>
                    <a:pt x="5" y="6"/>
                    <a:pt x="5" y="7"/>
                  </a:cubicBezTo>
                  <a:cubicBezTo>
                    <a:pt x="4" y="7"/>
                    <a:pt x="4" y="7"/>
                    <a:pt x="4" y="7"/>
                  </a:cubicBezTo>
                  <a:cubicBezTo>
                    <a:pt x="3" y="7"/>
                    <a:pt x="2" y="6"/>
                    <a:pt x="2" y="5"/>
                  </a:cubicBezTo>
                  <a:cubicBezTo>
                    <a:pt x="2" y="4"/>
                    <a:pt x="2" y="3"/>
                    <a:pt x="2" y="2"/>
                  </a:cubicBezTo>
                  <a:cubicBezTo>
                    <a:pt x="3" y="2"/>
                    <a:pt x="3" y="2"/>
                    <a:pt x="3" y="2"/>
                  </a:cubicBezTo>
                  <a:cubicBezTo>
                    <a:pt x="4" y="2"/>
                    <a:pt x="5" y="3"/>
                    <a:pt x="5" y="4"/>
                  </a:cubicBezTo>
                  <a:close/>
                  <a:moveTo>
                    <a:pt x="3" y="0"/>
                  </a:moveTo>
                  <a:cubicBezTo>
                    <a:pt x="2" y="0"/>
                    <a:pt x="1" y="0"/>
                    <a:pt x="1" y="1"/>
                  </a:cubicBezTo>
                  <a:cubicBezTo>
                    <a:pt x="0" y="2"/>
                    <a:pt x="0" y="4"/>
                    <a:pt x="0" y="5"/>
                  </a:cubicBezTo>
                  <a:cubicBezTo>
                    <a:pt x="0" y="8"/>
                    <a:pt x="2" y="9"/>
                    <a:pt x="4" y="9"/>
                  </a:cubicBezTo>
                  <a:cubicBezTo>
                    <a:pt x="5" y="9"/>
                    <a:pt x="6" y="8"/>
                    <a:pt x="7" y="8"/>
                  </a:cubicBezTo>
                  <a:cubicBezTo>
                    <a:pt x="7" y="7"/>
                    <a:pt x="7" y="5"/>
                    <a:pt x="7" y="4"/>
                  </a:cubicBezTo>
                  <a:cubicBezTo>
                    <a:pt x="7" y="1"/>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7" name="Freeform 592"/>
            <p:cNvSpPr>
              <a:spLocks/>
            </p:cNvSpPr>
            <p:nvPr/>
          </p:nvSpPr>
          <p:spPr bwMode="auto">
            <a:xfrm>
              <a:off x="3908" y="2904"/>
              <a:ext cx="14" cy="17"/>
            </a:xfrm>
            <a:custGeom>
              <a:avLst/>
              <a:gdLst>
                <a:gd name="T0" fmla="*/ 67788 w 6"/>
                <a:gd name="T1" fmla="*/ 49844 h 7"/>
                <a:gd name="T2" fmla="*/ 42952 w 6"/>
                <a:gd name="T3" fmla="*/ 121050 h 7"/>
                <a:gd name="T4" fmla="*/ 10519 w 6"/>
                <a:gd name="T5" fmla="*/ 70198 h 7"/>
                <a:gd name="T6" fmla="*/ 32433 w 6"/>
                <a:gd name="T7" fmla="*/ 0 h 7"/>
                <a:gd name="T8" fmla="*/ 67788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6" y="3"/>
                  </a:moveTo>
                  <a:cubicBezTo>
                    <a:pt x="6" y="5"/>
                    <a:pt x="5" y="7"/>
                    <a:pt x="4" y="7"/>
                  </a:cubicBezTo>
                  <a:cubicBezTo>
                    <a:pt x="2" y="7"/>
                    <a:pt x="1" y="6"/>
                    <a:pt x="1" y="4"/>
                  </a:cubicBezTo>
                  <a:cubicBezTo>
                    <a:pt x="0" y="2"/>
                    <a:pt x="1" y="0"/>
                    <a:pt x="3" y="0"/>
                  </a:cubicBezTo>
                  <a:cubicBezTo>
                    <a:pt x="4" y="0"/>
                    <a:pt x="5" y="1"/>
                    <a:pt x="6"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8" name="Freeform 593"/>
            <p:cNvSpPr>
              <a:spLocks noEditPoints="1"/>
            </p:cNvSpPr>
            <p:nvPr/>
          </p:nvSpPr>
          <p:spPr bwMode="auto">
            <a:xfrm>
              <a:off x="3905" y="2902"/>
              <a:ext cx="19" cy="21"/>
            </a:xfrm>
            <a:custGeom>
              <a:avLst/>
              <a:gdLst>
                <a:gd name="T0" fmla="*/ 78810 w 8"/>
                <a:gd name="T1" fmla="*/ 42952 h 9"/>
                <a:gd name="T2" fmla="*/ 66942 w 8"/>
                <a:gd name="T3" fmla="*/ 75677 h 9"/>
                <a:gd name="T4" fmla="*/ 66942 w 8"/>
                <a:gd name="T5" fmla="*/ 75677 h 9"/>
                <a:gd name="T6" fmla="*/ 40567 w 8"/>
                <a:gd name="T7" fmla="*/ 57269 h 9"/>
                <a:gd name="T8" fmla="*/ 40567 w 8"/>
                <a:gd name="T9" fmla="*/ 24544 h 9"/>
                <a:gd name="T10" fmla="*/ 57591 w 8"/>
                <a:gd name="T11" fmla="*/ 24544 h 9"/>
                <a:gd name="T12" fmla="*/ 78810 w 8"/>
                <a:gd name="T13" fmla="*/ 42952 h 9"/>
                <a:gd name="T14" fmla="*/ 40567 w 8"/>
                <a:gd name="T15" fmla="*/ 0 h 9"/>
                <a:gd name="T16" fmla="*/ 11868 w 8"/>
                <a:gd name="T17" fmla="*/ 10519 h 9"/>
                <a:gd name="T18" fmla="*/ 11868 w 8"/>
                <a:gd name="T19" fmla="*/ 57269 h 9"/>
                <a:gd name="T20" fmla="*/ 66942 w 8"/>
                <a:gd name="T21" fmla="*/ 100221 h 9"/>
                <a:gd name="T22" fmla="*/ 96337 w 8"/>
                <a:gd name="T23" fmla="*/ 90410 h 9"/>
                <a:gd name="T24" fmla="*/ 108205 w 8"/>
                <a:gd name="T25" fmla="*/ 42952 h 9"/>
                <a:gd name="T26" fmla="*/ 40567 w 8"/>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9"/>
                <a:gd name="T44" fmla="*/ 8 w 8"/>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9">
                  <a:moveTo>
                    <a:pt x="6" y="4"/>
                  </a:moveTo>
                  <a:cubicBezTo>
                    <a:pt x="6" y="5"/>
                    <a:pt x="6" y="6"/>
                    <a:pt x="5" y="7"/>
                  </a:cubicBezTo>
                  <a:cubicBezTo>
                    <a:pt x="5" y="7"/>
                    <a:pt x="5" y="7"/>
                    <a:pt x="5" y="7"/>
                  </a:cubicBezTo>
                  <a:cubicBezTo>
                    <a:pt x="4" y="7"/>
                    <a:pt x="3" y="6"/>
                    <a:pt x="3" y="5"/>
                  </a:cubicBezTo>
                  <a:cubicBezTo>
                    <a:pt x="2" y="4"/>
                    <a:pt x="3" y="3"/>
                    <a:pt x="3" y="2"/>
                  </a:cubicBezTo>
                  <a:cubicBezTo>
                    <a:pt x="4" y="2"/>
                    <a:pt x="4" y="2"/>
                    <a:pt x="4" y="2"/>
                  </a:cubicBezTo>
                  <a:cubicBezTo>
                    <a:pt x="4" y="2"/>
                    <a:pt x="6" y="3"/>
                    <a:pt x="6" y="4"/>
                  </a:cubicBezTo>
                  <a:close/>
                  <a:moveTo>
                    <a:pt x="3" y="0"/>
                  </a:moveTo>
                  <a:cubicBezTo>
                    <a:pt x="3" y="0"/>
                    <a:pt x="2" y="1"/>
                    <a:pt x="1" y="1"/>
                  </a:cubicBezTo>
                  <a:cubicBezTo>
                    <a:pt x="1" y="2"/>
                    <a:pt x="0" y="4"/>
                    <a:pt x="1" y="5"/>
                  </a:cubicBezTo>
                  <a:cubicBezTo>
                    <a:pt x="1" y="8"/>
                    <a:pt x="3" y="9"/>
                    <a:pt x="5" y="9"/>
                  </a:cubicBezTo>
                  <a:cubicBezTo>
                    <a:pt x="6" y="9"/>
                    <a:pt x="7" y="9"/>
                    <a:pt x="7" y="8"/>
                  </a:cubicBezTo>
                  <a:cubicBezTo>
                    <a:pt x="8" y="7"/>
                    <a:pt x="8" y="6"/>
                    <a:pt x="8" y="4"/>
                  </a:cubicBezTo>
                  <a:cubicBezTo>
                    <a:pt x="7" y="2"/>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49" name="Freeform 594"/>
            <p:cNvSpPr>
              <a:spLocks/>
            </p:cNvSpPr>
            <p:nvPr/>
          </p:nvSpPr>
          <p:spPr bwMode="auto">
            <a:xfrm>
              <a:off x="3565" y="2772"/>
              <a:ext cx="168" cy="109"/>
            </a:xfrm>
            <a:custGeom>
              <a:avLst/>
              <a:gdLst>
                <a:gd name="T0" fmla="*/ 0 w 168"/>
                <a:gd name="T1" fmla="*/ 0 h 109"/>
                <a:gd name="T2" fmla="*/ 0 w 168"/>
                <a:gd name="T3" fmla="*/ 54 h 109"/>
                <a:gd name="T4" fmla="*/ 168 w 168"/>
                <a:gd name="T5" fmla="*/ 109 h 109"/>
                <a:gd name="T6" fmla="*/ 168 w 168"/>
                <a:gd name="T7" fmla="*/ 52 h 109"/>
                <a:gd name="T8" fmla="*/ 0 w 168"/>
                <a:gd name="T9" fmla="*/ 0 h 109"/>
                <a:gd name="T10" fmla="*/ 0 60000 65536"/>
                <a:gd name="T11" fmla="*/ 0 60000 65536"/>
                <a:gd name="T12" fmla="*/ 0 60000 65536"/>
                <a:gd name="T13" fmla="*/ 0 60000 65536"/>
                <a:gd name="T14" fmla="*/ 0 60000 65536"/>
                <a:gd name="T15" fmla="*/ 0 w 168"/>
                <a:gd name="T16" fmla="*/ 0 h 109"/>
                <a:gd name="T17" fmla="*/ 168 w 168"/>
                <a:gd name="T18" fmla="*/ 109 h 109"/>
              </a:gdLst>
              <a:ahLst/>
              <a:cxnLst>
                <a:cxn ang="T10">
                  <a:pos x="T0" y="T1"/>
                </a:cxn>
                <a:cxn ang="T11">
                  <a:pos x="T2" y="T3"/>
                </a:cxn>
                <a:cxn ang="T12">
                  <a:pos x="T4" y="T5"/>
                </a:cxn>
                <a:cxn ang="T13">
                  <a:pos x="T6" y="T7"/>
                </a:cxn>
                <a:cxn ang="T14">
                  <a:pos x="T8" y="T9"/>
                </a:cxn>
              </a:cxnLst>
              <a:rect l="T15" t="T16" r="T17" b="T18"/>
              <a:pathLst>
                <a:path w="168" h="109">
                  <a:moveTo>
                    <a:pt x="0" y="0"/>
                  </a:moveTo>
                  <a:lnTo>
                    <a:pt x="0" y="54"/>
                  </a:lnTo>
                  <a:lnTo>
                    <a:pt x="168" y="109"/>
                  </a:lnTo>
                  <a:lnTo>
                    <a:pt x="168" y="52"/>
                  </a:lnTo>
                  <a:lnTo>
                    <a:pt x="0" y="0"/>
                  </a:ln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50" name="Freeform 595"/>
            <p:cNvSpPr>
              <a:spLocks/>
            </p:cNvSpPr>
            <p:nvPr/>
          </p:nvSpPr>
          <p:spPr bwMode="auto">
            <a:xfrm>
              <a:off x="3568" y="2777"/>
              <a:ext cx="163" cy="85"/>
            </a:xfrm>
            <a:custGeom>
              <a:avLst/>
              <a:gdLst>
                <a:gd name="T0" fmla="*/ 0 w 69"/>
                <a:gd name="T1" fmla="*/ 0 h 36"/>
                <a:gd name="T2" fmla="*/ 0 w 69"/>
                <a:gd name="T3" fmla="*/ 189399 h 36"/>
                <a:gd name="T4" fmla="*/ 432722 w 69"/>
                <a:gd name="T5" fmla="*/ 316568 h 36"/>
                <a:gd name="T6" fmla="*/ 881480 w 69"/>
                <a:gd name="T7" fmla="*/ 459000 h 36"/>
                <a:gd name="T8" fmla="*/ 881480 w 69"/>
                <a:gd name="T9" fmla="*/ 253321 h 36"/>
                <a:gd name="T10" fmla="*/ 0 w 69"/>
                <a:gd name="T11" fmla="*/ 0 h 36"/>
                <a:gd name="T12" fmla="*/ 0 60000 65536"/>
                <a:gd name="T13" fmla="*/ 0 60000 65536"/>
                <a:gd name="T14" fmla="*/ 0 60000 65536"/>
                <a:gd name="T15" fmla="*/ 0 60000 65536"/>
                <a:gd name="T16" fmla="*/ 0 60000 65536"/>
                <a:gd name="T17" fmla="*/ 0 60000 65536"/>
                <a:gd name="T18" fmla="*/ 0 w 69"/>
                <a:gd name="T19" fmla="*/ 0 h 36"/>
                <a:gd name="T20" fmla="*/ 69 w 6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69" h="36">
                  <a:moveTo>
                    <a:pt x="0" y="0"/>
                  </a:moveTo>
                  <a:cubicBezTo>
                    <a:pt x="0" y="15"/>
                    <a:pt x="0" y="15"/>
                    <a:pt x="0" y="15"/>
                  </a:cubicBezTo>
                  <a:cubicBezTo>
                    <a:pt x="0" y="15"/>
                    <a:pt x="23" y="31"/>
                    <a:pt x="34" y="25"/>
                  </a:cubicBezTo>
                  <a:cubicBezTo>
                    <a:pt x="44" y="19"/>
                    <a:pt x="69" y="36"/>
                    <a:pt x="69" y="36"/>
                  </a:cubicBezTo>
                  <a:cubicBezTo>
                    <a:pt x="69" y="20"/>
                    <a:pt x="69" y="20"/>
                    <a:pt x="69" y="20"/>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51" name="Freeform 596"/>
            <p:cNvSpPr>
              <a:spLocks/>
            </p:cNvSpPr>
            <p:nvPr/>
          </p:nvSpPr>
          <p:spPr bwMode="auto">
            <a:xfrm>
              <a:off x="3565" y="2826"/>
              <a:ext cx="168" cy="55"/>
            </a:xfrm>
            <a:custGeom>
              <a:avLst/>
              <a:gdLst>
                <a:gd name="T0" fmla="*/ 0 w 168"/>
                <a:gd name="T1" fmla="*/ 0 h 55"/>
                <a:gd name="T2" fmla="*/ 0 w 168"/>
                <a:gd name="T3" fmla="*/ 0 h 55"/>
                <a:gd name="T4" fmla="*/ 168 w 168"/>
                <a:gd name="T5" fmla="*/ 55 h 55"/>
                <a:gd name="T6" fmla="*/ 168 w 168"/>
                <a:gd name="T7" fmla="*/ 55 h 55"/>
                <a:gd name="T8" fmla="*/ 0 w 168"/>
                <a:gd name="T9" fmla="*/ 0 h 55"/>
                <a:gd name="T10" fmla="*/ 0 60000 65536"/>
                <a:gd name="T11" fmla="*/ 0 60000 65536"/>
                <a:gd name="T12" fmla="*/ 0 60000 65536"/>
                <a:gd name="T13" fmla="*/ 0 60000 65536"/>
                <a:gd name="T14" fmla="*/ 0 60000 65536"/>
                <a:gd name="T15" fmla="*/ 0 w 168"/>
                <a:gd name="T16" fmla="*/ 0 h 55"/>
                <a:gd name="T17" fmla="*/ 168 w 168"/>
                <a:gd name="T18" fmla="*/ 55 h 55"/>
              </a:gdLst>
              <a:ahLst/>
              <a:cxnLst>
                <a:cxn ang="T10">
                  <a:pos x="T0" y="T1"/>
                </a:cxn>
                <a:cxn ang="T11">
                  <a:pos x="T2" y="T3"/>
                </a:cxn>
                <a:cxn ang="T12">
                  <a:pos x="T4" y="T5"/>
                </a:cxn>
                <a:cxn ang="T13">
                  <a:pos x="T6" y="T7"/>
                </a:cxn>
                <a:cxn ang="T14">
                  <a:pos x="T8" y="T9"/>
                </a:cxn>
              </a:cxnLst>
              <a:rect l="T15" t="T16" r="T17" b="T18"/>
              <a:pathLst>
                <a:path w="168" h="55">
                  <a:moveTo>
                    <a:pt x="0" y="0"/>
                  </a:moveTo>
                  <a:lnTo>
                    <a:pt x="0" y="0"/>
                  </a:lnTo>
                  <a:lnTo>
                    <a:pt x="168" y="55"/>
                  </a:lnTo>
                  <a:lnTo>
                    <a:pt x="0" y="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52" name="Rectangle 597"/>
            <p:cNvSpPr>
              <a:spLocks noChangeArrowheads="1"/>
            </p:cNvSpPr>
            <p:nvPr/>
          </p:nvSpPr>
          <p:spPr bwMode="auto">
            <a:xfrm>
              <a:off x="3565" y="2772"/>
              <a:ext cx="1" cy="54"/>
            </a:xfrm>
            <a:prstGeom prst="rect">
              <a:avLst/>
            </a:prstGeom>
            <a:solidFill>
              <a:srgbClr val="111628"/>
            </a:solidFill>
            <a:ln w="9525">
              <a:noFill/>
              <a:miter lim="800000"/>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grpSp>
      <p:pic>
        <p:nvPicPr>
          <p:cNvPr id="4153" name="Picture 12" descr="PNAgent.png"/>
          <p:cNvPicPr>
            <a:picLocks noChangeAspect="1"/>
          </p:cNvPicPr>
          <p:nvPr/>
        </p:nvPicPr>
        <p:blipFill>
          <a:blip r:embed="rId12"/>
          <a:srcRect/>
          <a:stretch>
            <a:fillRect/>
          </a:stretch>
        </p:blipFill>
        <p:spPr bwMode="auto">
          <a:xfrm>
            <a:off x="4081463" y="1698625"/>
            <a:ext cx="384175" cy="384175"/>
          </a:xfrm>
          <a:prstGeom prst="rect">
            <a:avLst/>
          </a:prstGeom>
          <a:noFill/>
          <a:ln w="9525">
            <a:noFill/>
            <a:miter lim="800000"/>
            <a:headEnd/>
            <a:tailEnd/>
          </a:ln>
          <a:effectLst>
            <a:outerShdw blurRad="152400" dir="5400000" sx="90000" sy="-19000" rotWithShape="0">
              <a:prstClr val="black">
                <a:alpha val="15000"/>
              </a:prstClr>
            </a:outerShdw>
          </a:effectLst>
        </p:spPr>
      </p:pic>
      <p:pic>
        <p:nvPicPr>
          <p:cNvPr id="4154" name="Picture 9" descr="\\.PSF\.Mac\tmp\Citrix XenApp - Applications.jpg"/>
          <p:cNvPicPr>
            <a:picLocks noChangeAspect="1" noChangeArrowheads="1"/>
          </p:cNvPicPr>
          <p:nvPr/>
        </p:nvPicPr>
        <p:blipFill>
          <a:blip r:embed="rId13" cstate="screen"/>
          <a:srcRect/>
          <a:stretch>
            <a:fillRect/>
          </a:stretch>
        </p:blipFill>
        <p:spPr bwMode="auto">
          <a:xfrm>
            <a:off x="3509955" y="1966729"/>
            <a:ext cx="559391" cy="487859"/>
          </a:xfrm>
          <a:prstGeom prst="rect">
            <a:avLst/>
          </a:prstGeom>
          <a:noFill/>
          <a:effectLst>
            <a:outerShdw blurRad="76200" dir="18900000" sy="23000" kx="-1200000" algn="bl" rotWithShape="0">
              <a:prstClr val="black">
                <a:alpha val="20000"/>
              </a:prstClr>
            </a:outerShdw>
          </a:effectLst>
          <a:scene3d>
            <a:camera prst="perspectiveHeroicExtremeLeftFacing"/>
            <a:lightRig rig="threePt" dir="t"/>
          </a:scene3d>
        </p:spPr>
      </p:pic>
      <p:sp>
        <p:nvSpPr>
          <p:cNvPr id="4155" name="Oval 4154"/>
          <p:cNvSpPr>
            <a:spLocks noChangeArrowheads="1"/>
          </p:cNvSpPr>
          <p:nvPr/>
        </p:nvSpPr>
        <p:spPr bwMode="auto">
          <a:xfrm>
            <a:off x="4152900" y="3865563"/>
            <a:ext cx="1357313" cy="1143000"/>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56" name="Cube 4155"/>
          <p:cNvSpPr/>
          <p:nvPr/>
        </p:nvSpPr>
        <p:spPr bwMode="auto">
          <a:xfrm>
            <a:off x="4367213" y="4121150"/>
            <a:ext cx="928687"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sp>
        <p:nvSpPr>
          <p:cNvPr id="32861" name="Text Box 10"/>
          <p:cNvSpPr txBox="1">
            <a:spLocks noChangeArrowheads="1"/>
          </p:cNvSpPr>
          <p:nvPr/>
        </p:nvSpPr>
        <p:spPr bwMode="auto">
          <a:xfrm>
            <a:off x="4510088" y="4770438"/>
            <a:ext cx="6969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虚拟桌面</a:t>
            </a:r>
            <a:endParaRPr lang="en-US" sz="1000">
              <a:solidFill>
                <a:srgbClr val="0040A8"/>
              </a:solidFill>
            </a:endParaRPr>
          </a:p>
        </p:txBody>
      </p:sp>
      <p:pic>
        <p:nvPicPr>
          <p:cNvPr id="32862"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351338" y="3835400"/>
            <a:ext cx="30162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63"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565650" y="3835400"/>
            <a:ext cx="30162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64"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779963" y="3835400"/>
            <a:ext cx="30162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65"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994275" y="3835400"/>
            <a:ext cx="30162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62" name="Cube 4161"/>
          <p:cNvSpPr/>
          <p:nvPr/>
        </p:nvSpPr>
        <p:spPr bwMode="auto">
          <a:xfrm>
            <a:off x="4383088" y="4635500"/>
            <a:ext cx="928687"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pic>
        <p:nvPicPr>
          <p:cNvPr id="32867"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367213" y="4351338"/>
            <a:ext cx="301625"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68"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581525" y="4351338"/>
            <a:ext cx="301625"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69"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795838" y="4351338"/>
            <a:ext cx="301625"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70" name="Picture 165" descr="pic6.png"/>
          <p:cNvPicPr preferRelativeResize="0">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5010150" y="4351338"/>
            <a:ext cx="301625"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71" name="Picture 5" descr="C:\Users\CalvinHs\Documents\Graphics\000_XenDesktop_h32bit_256.p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0025" y="4127500"/>
            <a:ext cx="38576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72" name="Picture 3" descr="\\Eric-pauls-power-mac-g5.local\desktop\Graphic Tank\egwe.t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gray">
          <a:xfrm>
            <a:off x="2733675" y="2865438"/>
            <a:ext cx="508000" cy="158750"/>
          </a:xfrm>
          <a:prstGeom prst="rect">
            <a:avLst/>
          </a:prstGeom>
          <a:noFill/>
          <a:ln>
            <a:noFill/>
          </a:ln>
          <a:effectLst>
            <a:outerShdw dist="25400" dir="14399997" sx="105000" sy="105000" algn="tl" rotWithShape="0">
              <a:srgbClr val="808080">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873" name="Group 297"/>
          <p:cNvGrpSpPr>
            <a:grpSpLocks/>
          </p:cNvGrpSpPr>
          <p:nvPr/>
        </p:nvGrpSpPr>
        <p:grpSpPr bwMode="auto">
          <a:xfrm>
            <a:off x="95250" y="4437063"/>
            <a:ext cx="557213" cy="533400"/>
            <a:chOff x="334" y="2782"/>
            <a:chExt cx="699" cy="670"/>
          </a:xfrm>
        </p:grpSpPr>
        <p:sp>
          <p:nvSpPr>
            <p:cNvPr id="4170" name="Freeform 298"/>
            <p:cNvSpPr>
              <a:spLocks/>
            </p:cNvSpPr>
            <p:nvPr/>
          </p:nvSpPr>
          <p:spPr bwMode="auto">
            <a:xfrm>
              <a:off x="336" y="2900"/>
              <a:ext cx="319" cy="548"/>
            </a:xfrm>
            <a:custGeom>
              <a:avLst/>
              <a:gdLst>
                <a:gd name="T0" fmla="*/ 0 w 319"/>
                <a:gd name="T1" fmla="*/ 0 h 548"/>
                <a:gd name="T2" fmla="*/ 0 w 319"/>
                <a:gd name="T3" fmla="*/ 448 h 548"/>
                <a:gd name="T4" fmla="*/ 319 w 319"/>
                <a:gd name="T5" fmla="*/ 548 h 548"/>
                <a:gd name="T6" fmla="*/ 319 w 319"/>
                <a:gd name="T7" fmla="*/ 94 h 548"/>
                <a:gd name="T8" fmla="*/ 0 w 319"/>
                <a:gd name="T9" fmla="*/ 0 h 548"/>
                <a:gd name="T10" fmla="*/ 0 60000 65536"/>
                <a:gd name="T11" fmla="*/ 0 60000 65536"/>
                <a:gd name="T12" fmla="*/ 0 60000 65536"/>
                <a:gd name="T13" fmla="*/ 0 60000 65536"/>
                <a:gd name="T14" fmla="*/ 0 60000 65536"/>
                <a:gd name="T15" fmla="*/ 0 w 319"/>
                <a:gd name="T16" fmla="*/ 0 h 548"/>
                <a:gd name="T17" fmla="*/ 319 w 319"/>
                <a:gd name="T18" fmla="*/ 548 h 548"/>
              </a:gdLst>
              <a:ahLst/>
              <a:cxnLst>
                <a:cxn ang="T10">
                  <a:pos x="T0" y="T1"/>
                </a:cxn>
                <a:cxn ang="T11">
                  <a:pos x="T2" y="T3"/>
                </a:cxn>
                <a:cxn ang="T12">
                  <a:pos x="T4" y="T5"/>
                </a:cxn>
                <a:cxn ang="T13">
                  <a:pos x="T6" y="T7"/>
                </a:cxn>
                <a:cxn ang="T14">
                  <a:pos x="T8" y="T9"/>
                </a:cxn>
              </a:cxnLst>
              <a:rect l="T15" t="T16" r="T17" b="T18"/>
              <a:pathLst>
                <a:path w="319" h="548">
                  <a:moveTo>
                    <a:pt x="0" y="0"/>
                  </a:moveTo>
                  <a:lnTo>
                    <a:pt x="0" y="448"/>
                  </a:lnTo>
                  <a:lnTo>
                    <a:pt x="319" y="548"/>
                  </a:lnTo>
                  <a:lnTo>
                    <a:pt x="319" y="94"/>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1" name="Freeform 299"/>
            <p:cNvSpPr>
              <a:spLocks/>
            </p:cNvSpPr>
            <p:nvPr/>
          </p:nvSpPr>
          <p:spPr bwMode="auto">
            <a:xfrm>
              <a:off x="655" y="2904"/>
              <a:ext cx="374" cy="544"/>
            </a:xfrm>
            <a:custGeom>
              <a:avLst/>
              <a:gdLst>
                <a:gd name="T0" fmla="*/ 0 w 374"/>
                <a:gd name="T1" fmla="*/ 90 h 544"/>
                <a:gd name="T2" fmla="*/ 0 w 374"/>
                <a:gd name="T3" fmla="*/ 544 h 544"/>
                <a:gd name="T4" fmla="*/ 374 w 374"/>
                <a:gd name="T5" fmla="*/ 451 h 544"/>
                <a:gd name="T6" fmla="*/ 374 w 374"/>
                <a:gd name="T7" fmla="*/ 0 h 544"/>
                <a:gd name="T8" fmla="*/ 0 w 374"/>
                <a:gd name="T9" fmla="*/ 90 h 544"/>
                <a:gd name="T10" fmla="*/ 0 60000 65536"/>
                <a:gd name="T11" fmla="*/ 0 60000 65536"/>
                <a:gd name="T12" fmla="*/ 0 60000 65536"/>
                <a:gd name="T13" fmla="*/ 0 60000 65536"/>
                <a:gd name="T14" fmla="*/ 0 60000 65536"/>
                <a:gd name="T15" fmla="*/ 0 w 374"/>
                <a:gd name="T16" fmla="*/ 0 h 544"/>
                <a:gd name="T17" fmla="*/ 374 w 374"/>
                <a:gd name="T18" fmla="*/ 544 h 544"/>
              </a:gdLst>
              <a:ahLst/>
              <a:cxnLst>
                <a:cxn ang="T10">
                  <a:pos x="T0" y="T1"/>
                </a:cxn>
                <a:cxn ang="T11">
                  <a:pos x="T2" y="T3"/>
                </a:cxn>
                <a:cxn ang="T12">
                  <a:pos x="T4" y="T5"/>
                </a:cxn>
                <a:cxn ang="T13">
                  <a:pos x="T6" y="T7"/>
                </a:cxn>
                <a:cxn ang="T14">
                  <a:pos x="T8" y="T9"/>
                </a:cxn>
              </a:cxnLst>
              <a:rect l="T15" t="T16" r="T17" b="T18"/>
              <a:pathLst>
                <a:path w="374" h="544">
                  <a:moveTo>
                    <a:pt x="0" y="90"/>
                  </a:moveTo>
                  <a:lnTo>
                    <a:pt x="0" y="544"/>
                  </a:lnTo>
                  <a:lnTo>
                    <a:pt x="374" y="451"/>
                  </a:lnTo>
                  <a:lnTo>
                    <a:pt x="374" y="0"/>
                  </a:lnTo>
                  <a:lnTo>
                    <a:pt x="0" y="90"/>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2" name="Freeform 300"/>
            <p:cNvSpPr>
              <a:spLocks/>
            </p:cNvSpPr>
            <p:nvPr/>
          </p:nvSpPr>
          <p:spPr bwMode="auto">
            <a:xfrm>
              <a:off x="336" y="2808"/>
              <a:ext cx="693" cy="185"/>
            </a:xfrm>
            <a:custGeom>
              <a:avLst/>
              <a:gdLst>
                <a:gd name="T0" fmla="*/ 0 w 693"/>
                <a:gd name="T1" fmla="*/ 92 h 186"/>
                <a:gd name="T2" fmla="*/ 376 w 693"/>
                <a:gd name="T3" fmla="*/ 0 h 186"/>
                <a:gd name="T4" fmla="*/ 693 w 693"/>
                <a:gd name="T5" fmla="*/ 96 h 186"/>
                <a:gd name="T6" fmla="*/ 319 w 693"/>
                <a:gd name="T7" fmla="*/ 186 h 186"/>
                <a:gd name="T8" fmla="*/ 0 w 693"/>
                <a:gd name="T9" fmla="*/ 92 h 186"/>
                <a:gd name="T10" fmla="*/ 0 60000 65536"/>
                <a:gd name="T11" fmla="*/ 0 60000 65536"/>
                <a:gd name="T12" fmla="*/ 0 60000 65536"/>
                <a:gd name="T13" fmla="*/ 0 60000 65536"/>
                <a:gd name="T14" fmla="*/ 0 60000 65536"/>
                <a:gd name="T15" fmla="*/ 0 w 693"/>
                <a:gd name="T16" fmla="*/ 0 h 186"/>
                <a:gd name="T17" fmla="*/ 693 w 693"/>
                <a:gd name="T18" fmla="*/ 186 h 186"/>
              </a:gdLst>
              <a:ahLst/>
              <a:cxnLst>
                <a:cxn ang="T10">
                  <a:pos x="T0" y="T1"/>
                </a:cxn>
                <a:cxn ang="T11">
                  <a:pos x="T2" y="T3"/>
                </a:cxn>
                <a:cxn ang="T12">
                  <a:pos x="T4" y="T5"/>
                </a:cxn>
                <a:cxn ang="T13">
                  <a:pos x="T6" y="T7"/>
                </a:cxn>
                <a:cxn ang="T14">
                  <a:pos x="T8" y="T9"/>
                </a:cxn>
              </a:cxnLst>
              <a:rect l="T15" t="T16" r="T17" b="T18"/>
              <a:pathLst>
                <a:path w="693" h="186">
                  <a:moveTo>
                    <a:pt x="0" y="92"/>
                  </a:moveTo>
                  <a:lnTo>
                    <a:pt x="376" y="0"/>
                  </a:lnTo>
                  <a:lnTo>
                    <a:pt x="693" y="96"/>
                  </a:lnTo>
                  <a:lnTo>
                    <a:pt x="319" y="186"/>
                  </a:lnTo>
                  <a:lnTo>
                    <a:pt x="0" y="92"/>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3" name="Freeform 301"/>
            <p:cNvSpPr>
              <a:spLocks/>
            </p:cNvSpPr>
            <p:nvPr/>
          </p:nvSpPr>
          <p:spPr bwMode="auto">
            <a:xfrm>
              <a:off x="416" y="2856"/>
              <a:ext cx="245" cy="118"/>
            </a:xfrm>
            <a:custGeom>
              <a:avLst/>
              <a:gdLst>
                <a:gd name="T0" fmla="*/ 0 w 244"/>
                <a:gd name="T1" fmla="*/ 0 h 118"/>
                <a:gd name="T2" fmla="*/ 0 w 244"/>
                <a:gd name="T3" fmla="*/ 42 h 118"/>
                <a:gd name="T4" fmla="*/ 244 w 244"/>
                <a:gd name="T5" fmla="*/ 118 h 118"/>
                <a:gd name="T6" fmla="*/ 244 w 244"/>
                <a:gd name="T7" fmla="*/ 73 h 118"/>
                <a:gd name="T8" fmla="*/ 0 w 244"/>
                <a:gd name="T9" fmla="*/ 0 h 118"/>
                <a:gd name="T10" fmla="*/ 0 60000 65536"/>
                <a:gd name="T11" fmla="*/ 0 60000 65536"/>
                <a:gd name="T12" fmla="*/ 0 60000 65536"/>
                <a:gd name="T13" fmla="*/ 0 60000 65536"/>
                <a:gd name="T14" fmla="*/ 0 60000 65536"/>
                <a:gd name="T15" fmla="*/ 0 w 244"/>
                <a:gd name="T16" fmla="*/ 0 h 118"/>
                <a:gd name="T17" fmla="*/ 244 w 244"/>
                <a:gd name="T18" fmla="*/ 118 h 118"/>
              </a:gdLst>
              <a:ahLst/>
              <a:cxnLst>
                <a:cxn ang="T10">
                  <a:pos x="T0" y="T1"/>
                </a:cxn>
                <a:cxn ang="T11">
                  <a:pos x="T2" y="T3"/>
                </a:cxn>
                <a:cxn ang="T12">
                  <a:pos x="T4" y="T5"/>
                </a:cxn>
                <a:cxn ang="T13">
                  <a:pos x="T6" y="T7"/>
                </a:cxn>
                <a:cxn ang="T14">
                  <a:pos x="T8" y="T9"/>
                </a:cxn>
              </a:cxnLst>
              <a:rect l="T15" t="T16" r="T17" b="T18"/>
              <a:pathLst>
                <a:path w="244" h="118">
                  <a:moveTo>
                    <a:pt x="0" y="0"/>
                  </a:moveTo>
                  <a:lnTo>
                    <a:pt x="0" y="42"/>
                  </a:lnTo>
                  <a:lnTo>
                    <a:pt x="244" y="118"/>
                  </a:lnTo>
                  <a:lnTo>
                    <a:pt x="244" y="73"/>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4" name="Freeform 302"/>
            <p:cNvSpPr>
              <a:spLocks/>
            </p:cNvSpPr>
            <p:nvPr/>
          </p:nvSpPr>
          <p:spPr bwMode="auto">
            <a:xfrm>
              <a:off x="661" y="2860"/>
              <a:ext cx="287" cy="114"/>
            </a:xfrm>
            <a:custGeom>
              <a:avLst/>
              <a:gdLst>
                <a:gd name="T0" fmla="*/ 0 w 288"/>
                <a:gd name="T1" fmla="*/ 68 h 113"/>
                <a:gd name="T2" fmla="*/ 0 w 288"/>
                <a:gd name="T3" fmla="*/ 113 h 113"/>
                <a:gd name="T4" fmla="*/ 288 w 288"/>
                <a:gd name="T5" fmla="*/ 44 h 113"/>
                <a:gd name="T6" fmla="*/ 288 w 288"/>
                <a:gd name="T7" fmla="*/ 0 h 113"/>
                <a:gd name="T8" fmla="*/ 0 w 288"/>
                <a:gd name="T9" fmla="*/ 68 h 113"/>
                <a:gd name="T10" fmla="*/ 0 60000 65536"/>
                <a:gd name="T11" fmla="*/ 0 60000 65536"/>
                <a:gd name="T12" fmla="*/ 0 60000 65536"/>
                <a:gd name="T13" fmla="*/ 0 60000 65536"/>
                <a:gd name="T14" fmla="*/ 0 60000 65536"/>
                <a:gd name="T15" fmla="*/ 0 w 288"/>
                <a:gd name="T16" fmla="*/ 0 h 113"/>
                <a:gd name="T17" fmla="*/ 288 w 288"/>
                <a:gd name="T18" fmla="*/ 113 h 113"/>
              </a:gdLst>
              <a:ahLst/>
              <a:cxnLst>
                <a:cxn ang="T10">
                  <a:pos x="T0" y="T1"/>
                </a:cxn>
                <a:cxn ang="T11">
                  <a:pos x="T2" y="T3"/>
                </a:cxn>
                <a:cxn ang="T12">
                  <a:pos x="T4" y="T5"/>
                </a:cxn>
                <a:cxn ang="T13">
                  <a:pos x="T6" y="T7"/>
                </a:cxn>
                <a:cxn ang="T14">
                  <a:pos x="T8" y="T9"/>
                </a:cxn>
              </a:cxnLst>
              <a:rect l="T15" t="T16" r="T17" b="T18"/>
              <a:pathLst>
                <a:path w="288" h="113">
                  <a:moveTo>
                    <a:pt x="0" y="68"/>
                  </a:moveTo>
                  <a:lnTo>
                    <a:pt x="0" y="113"/>
                  </a:lnTo>
                  <a:lnTo>
                    <a:pt x="288" y="44"/>
                  </a:lnTo>
                  <a:lnTo>
                    <a:pt x="288" y="0"/>
                  </a:lnTo>
                  <a:lnTo>
                    <a:pt x="0" y="68"/>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5" name="Freeform 303"/>
            <p:cNvSpPr>
              <a:spLocks/>
            </p:cNvSpPr>
            <p:nvPr/>
          </p:nvSpPr>
          <p:spPr bwMode="auto">
            <a:xfrm>
              <a:off x="416" y="2784"/>
              <a:ext cx="532" cy="144"/>
            </a:xfrm>
            <a:custGeom>
              <a:avLst/>
              <a:gdLst>
                <a:gd name="T0" fmla="*/ 0 w 532"/>
                <a:gd name="T1" fmla="*/ 71 h 144"/>
                <a:gd name="T2" fmla="*/ 289 w 532"/>
                <a:gd name="T3" fmla="*/ 0 h 144"/>
                <a:gd name="T4" fmla="*/ 532 w 532"/>
                <a:gd name="T5" fmla="*/ 76 h 144"/>
                <a:gd name="T6" fmla="*/ 244 w 532"/>
                <a:gd name="T7" fmla="*/ 144 h 144"/>
                <a:gd name="T8" fmla="*/ 0 w 532"/>
                <a:gd name="T9" fmla="*/ 71 h 144"/>
                <a:gd name="T10" fmla="*/ 0 60000 65536"/>
                <a:gd name="T11" fmla="*/ 0 60000 65536"/>
                <a:gd name="T12" fmla="*/ 0 60000 65536"/>
                <a:gd name="T13" fmla="*/ 0 60000 65536"/>
                <a:gd name="T14" fmla="*/ 0 60000 65536"/>
                <a:gd name="T15" fmla="*/ 0 w 532"/>
                <a:gd name="T16" fmla="*/ 0 h 144"/>
                <a:gd name="T17" fmla="*/ 532 w 532"/>
                <a:gd name="T18" fmla="*/ 144 h 144"/>
              </a:gdLst>
              <a:ahLst/>
              <a:cxnLst>
                <a:cxn ang="T10">
                  <a:pos x="T0" y="T1"/>
                </a:cxn>
                <a:cxn ang="T11">
                  <a:pos x="T2" y="T3"/>
                </a:cxn>
                <a:cxn ang="T12">
                  <a:pos x="T4" y="T5"/>
                </a:cxn>
                <a:cxn ang="T13">
                  <a:pos x="T6" y="T7"/>
                </a:cxn>
                <a:cxn ang="T14">
                  <a:pos x="T8" y="T9"/>
                </a:cxn>
              </a:cxnLst>
              <a:rect l="T15" t="T16" r="T17" b="T18"/>
              <a:pathLst>
                <a:path w="532" h="144">
                  <a:moveTo>
                    <a:pt x="0" y="71"/>
                  </a:moveTo>
                  <a:lnTo>
                    <a:pt x="289" y="0"/>
                  </a:lnTo>
                  <a:lnTo>
                    <a:pt x="532" y="76"/>
                  </a:lnTo>
                  <a:lnTo>
                    <a:pt x="244" y="144"/>
                  </a:lnTo>
                  <a:lnTo>
                    <a:pt x="0" y="71"/>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6" name="Freeform 304"/>
            <p:cNvSpPr>
              <a:spLocks/>
            </p:cNvSpPr>
            <p:nvPr/>
          </p:nvSpPr>
          <p:spPr bwMode="auto">
            <a:xfrm>
              <a:off x="362" y="3255"/>
              <a:ext cx="293" cy="134"/>
            </a:xfrm>
            <a:custGeom>
              <a:avLst/>
              <a:gdLst>
                <a:gd name="T0" fmla="*/ 0 w 293"/>
                <a:gd name="T1" fmla="*/ 0 h 135"/>
                <a:gd name="T2" fmla="*/ 0 w 293"/>
                <a:gd name="T3" fmla="*/ 45 h 135"/>
                <a:gd name="T4" fmla="*/ 293 w 293"/>
                <a:gd name="T5" fmla="*/ 135 h 135"/>
                <a:gd name="T6" fmla="*/ 293 w 293"/>
                <a:gd name="T7" fmla="*/ 87 h 135"/>
                <a:gd name="T8" fmla="*/ 0 w 293"/>
                <a:gd name="T9" fmla="*/ 0 h 135"/>
                <a:gd name="T10" fmla="*/ 0 60000 65536"/>
                <a:gd name="T11" fmla="*/ 0 60000 65536"/>
                <a:gd name="T12" fmla="*/ 0 60000 65536"/>
                <a:gd name="T13" fmla="*/ 0 60000 65536"/>
                <a:gd name="T14" fmla="*/ 0 60000 65536"/>
                <a:gd name="T15" fmla="*/ 0 w 293"/>
                <a:gd name="T16" fmla="*/ 0 h 135"/>
                <a:gd name="T17" fmla="*/ 293 w 293"/>
                <a:gd name="T18" fmla="*/ 135 h 135"/>
              </a:gdLst>
              <a:ahLst/>
              <a:cxnLst>
                <a:cxn ang="T10">
                  <a:pos x="T0" y="T1"/>
                </a:cxn>
                <a:cxn ang="T11">
                  <a:pos x="T2" y="T3"/>
                </a:cxn>
                <a:cxn ang="T12">
                  <a:pos x="T4" y="T5"/>
                </a:cxn>
                <a:cxn ang="T13">
                  <a:pos x="T6" y="T7"/>
                </a:cxn>
                <a:cxn ang="T14">
                  <a:pos x="T8" y="T9"/>
                </a:cxn>
              </a:cxnLst>
              <a:rect l="T15" t="T16" r="T17" b="T18"/>
              <a:pathLst>
                <a:path w="293" h="135">
                  <a:moveTo>
                    <a:pt x="0" y="0"/>
                  </a:moveTo>
                  <a:lnTo>
                    <a:pt x="0" y="45"/>
                  </a:lnTo>
                  <a:lnTo>
                    <a:pt x="293" y="135"/>
                  </a:lnTo>
                  <a:lnTo>
                    <a:pt x="293" y="87"/>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7" name="Freeform 305"/>
            <p:cNvSpPr>
              <a:spLocks/>
            </p:cNvSpPr>
            <p:nvPr/>
          </p:nvSpPr>
          <p:spPr bwMode="auto">
            <a:xfrm>
              <a:off x="362" y="3155"/>
              <a:ext cx="293" cy="138"/>
            </a:xfrm>
            <a:custGeom>
              <a:avLst/>
              <a:gdLst>
                <a:gd name="T0" fmla="*/ 0 w 293"/>
                <a:gd name="T1" fmla="*/ 0 h 137"/>
                <a:gd name="T2" fmla="*/ 0 w 293"/>
                <a:gd name="T3" fmla="*/ 47 h 137"/>
                <a:gd name="T4" fmla="*/ 293 w 293"/>
                <a:gd name="T5" fmla="*/ 137 h 137"/>
                <a:gd name="T6" fmla="*/ 293 w 293"/>
                <a:gd name="T7" fmla="*/ 87 h 137"/>
                <a:gd name="T8" fmla="*/ 0 w 293"/>
                <a:gd name="T9" fmla="*/ 0 h 137"/>
                <a:gd name="T10" fmla="*/ 0 60000 65536"/>
                <a:gd name="T11" fmla="*/ 0 60000 65536"/>
                <a:gd name="T12" fmla="*/ 0 60000 65536"/>
                <a:gd name="T13" fmla="*/ 0 60000 65536"/>
                <a:gd name="T14" fmla="*/ 0 60000 65536"/>
                <a:gd name="T15" fmla="*/ 0 w 293"/>
                <a:gd name="T16" fmla="*/ 0 h 137"/>
                <a:gd name="T17" fmla="*/ 293 w 293"/>
                <a:gd name="T18" fmla="*/ 137 h 137"/>
              </a:gdLst>
              <a:ahLst/>
              <a:cxnLst>
                <a:cxn ang="T10">
                  <a:pos x="T0" y="T1"/>
                </a:cxn>
                <a:cxn ang="T11">
                  <a:pos x="T2" y="T3"/>
                </a:cxn>
                <a:cxn ang="T12">
                  <a:pos x="T4" y="T5"/>
                </a:cxn>
                <a:cxn ang="T13">
                  <a:pos x="T6" y="T7"/>
                </a:cxn>
                <a:cxn ang="T14">
                  <a:pos x="T8" y="T9"/>
                </a:cxn>
              </a:cxnLst>
              <a:rect l="T15" t="T16" r="T17" b="T18"/>
              <a:pathLst>
                <a:path w="293" h="137">
                  <a:moveTo>
                    <a:pt x="0" y="0"/>
                  </a:moveTo>
                  <a:lnTo>
                    <a:pt x="0" y="47"/>
                  </a:lnTo>
                  <a:lnTo>
                    <a:pt x="293" y="137"/>
                  </a:lnTo>
                  <a:lnTo>
                    <a:pt x="293" y="87"/>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8" name="Freeform 306"/>
            <p:cNvSpPr>
              <a:spLocks/>
            </p:cNvSpPr>
            <p:nvPr/>
          </p:nvSpPr>
          <p:spPr bwMode="auto">
            <a:xfrm>
              <a:off x="362" y="3057"/>
              <a:ext cx="293" cy="136"/>
            </a:xfrm>
            <a:custGeom>
              <a:avLst/>
              <a:gdLst>
                <a:gd name="T0" fmla="*/ 0 w 293"/>
                <a:gd name="T1" fmla="*/ 0 h 135"/>
                <a:gd name="T2" fmla="*/ 0 w 293"/>
                <a:gd name="T3" fmla="*/ 47 h 135"/>
                <a:gd name="T4" fmla="*/ 293 w 293"/>
                <a:gd name="T5" fmla="*/ 135 h 135"/>
                <a:gd name="T6" fmla="*/ 293 w 293"/>
                <a:gd name="T7" fmla="*/ 87 h 135"/>
                <a:gd name="T8" fmla="*/ 0 w 293"/>
                <a:gd name="T9" fmla="*/ 0 h 135"/>
                <a:gd name="T10" fmla="*/ 0 60000 65536"/>
                <a:gd name="T11" fmla="*/ 0 60000 65536"/>
                <a:gd name="T12" fmla="*/ 0 60000 65536"/>
                <a:gd name="T13" fmla="*/ 0 60000 65536"/>
                <a:gd name="T14" fmla="*/ 0 60000 65536"/>
                <a:gd name="T15" fmla="*/ 0 w 293"/>
                <a:gd name="T16" fmla="*/ 0 h 135"/>
                <a:gd name="T17" fmla="*/ 293 w 293"/>
                <a:gd name="T18" fmla="*/ 135 h 135"/>
              </a:gdLst>
              <a:ahLst/>
              <a:cxnLst>
                <a:cxn ang="T10">
                  <a:pos x="T0" y="T1"/>
                </a:cxn>
                <a:cxn ang="T11">
                  <a:pos x="T2" y="T3"/>
                </a:cxn>
                <a:cxn ang="T12">
                  <a:pos x="T4" y="T5"/>
                </a:cxn>
                <a:cxn ang="T13">
                  <a:pos x="T6" y="T7"/>
                </a:cxn>
                <a:cxn ang="T14">
                  <a:pos x="T8" y="T9"/>
                </a:cxn>
              </a:cxnLst>
              <a:rect l="T15" t="T16" r="T17" b="T18"/>
              <a:pathLst>
                <a:path w="293" h="135">
                  <a:moveTo>
                    <a:pt x="0" y="0"/>
                  </a:moveTo>
                  <a:lnTo>
                    <a:pt x="0" y="47"/>
                  </a:lnTo>
                  <a:lnTo>
                    <a:pt x="293" y="135"/>
                  </a:lnTo>
                  <a:lnTo>
                    <a:pt x="293" y="87"/>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79" name="Freeform 307"/>
            <p:cNvSpPr>
              <a:spLocks/>
            </p:cNvSpPr>
            <p:nvPr/>
          </p:nvSpPr>
          <p:spPr bwMode="auto">
            <a:xfrm>
              <a:off x="362" y="2961"/>
              <a:ext cx="293" cy="134"/>
            </a:xfrm>
            <a:custGeom>
              <a:avLst/>
              <a:gdLst>
                <a:gd name="T0" fmla="*/ 0 w 293"/>
                <a:gd name="T1" fmla="*/ 0 h 135"/>
                <a:gd name="T2" fmla="*/ 0 w 293"/>
                <a:gd name="T3" fmla="*/ 45 h 135"/>
                <a:gd name="T4" fmla="*/ 293 w 293"/>
                <a:gd name="T5" fmla="*/ 135 h 135"/>
                <a:gd name="T6" fmla="*/ 293 w 293"/>
                <a:gd name="T7" fmla="*/ 88 h 135"/>
                <a:gd name="T8" fmla="*/ 0 w 293"/>
                <a:gd name="T9" fmla="*/ 0 h 135"/>
                <a:gd name="T10" fmla="*/ 0 60000 65536"/>
                <a:gd name="T11" fmla="*/ 0 60000 65536"/>
                <a:gd name="T12" fmla="*/ 0 60000 65536"/>
                <a:gd name="T13" fmla="*/ 0 60000 65536"/>
                <a:gd name="T14" fmla="*/ 0 60000 65536"/>
                <a:gd name="T15" fmla="*/ 0 w 293"/>
                <a:gd name="T16" fmla="*/ 0 h 135"/>
                <a:gd name="T17" fmla="*/ 293 w 293"/>
                <a:gd name="T18" fmla="*/ 135 h 135"/>
              </a:gdLst>
              <a:ahLst/>
              <a:cxnLst>
                <a:cxn ang="T10">
                  <a:pos x="T0" y="T1"/>
                </a:cxn>
                <a:cxn ang="T11">
                  <a:pos x="T2" y="T3"/>
                </a:cxn>
                <a:cxn ang="T12">
                  <a:pos x="T4" y="T5"/>
                </a:cxn>
                <a:cxn ang="T13">
                  <a:pos x="T6" y="T7"/>
                </a:cxn>
                <a:cxn ang="T14">
                  <a:pos x="T8" y="T9"/>
                </a:cxn>
              </a:cxnLst>
              <a:rect l="T15" t="T16" r="T17" b="T18"/>
              <a:pathLst>
                <a:path w="293" h="135">
                  <a:moveTo>
                    <a:pt x="0" y="0"/>
                  </a:moveTo>
                  <a:lnTo>
                    <a:pt x="0" y="45"/>
                  </a:lnTo>
                  <a:lnTo>
                    <a:pt x="293" y="135"/>
                  </a:lnTo>
                  <a:lnTo>
                    <a:pt x="293" y="88"/>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0" name="Freeform 308"/>
            <p:cNvSpPr>
              <a:spLocks/>
            </p:cNvSpPr>
            <p:nvPr/>
          </p:nvSpPr>
          <p:spPr bwMode="auto">
            <a:xfrm>
              <a:off x="362" y="3294"/>
              <a:ext cx="293" cy="94"/>
            </a:xfrm>
            <a:custGeom>
              <a:avLst/>
              <a:gdLst>
                <a:gd name="T0" fmla="*/ 0 w 293"/>
                <a:gd name="T1" fmla="*/ 0 h 95"/>
                <a:gd name="T2" fmla="*/ 0 w 293"/>
                <a:gd name="T3" fmla="*/ 5 h 95"/>
                <a:gd name="T4" fmla="*/ 293 w 293"/>
                <a:gd name="T5" fmla="*/ 95 h 95"/>
                <a:gd name="T6" fmla="*/ 293 w 293"/>
                <a:gd name="T7" fmla="*/ 90 h 95"/>
                <a:gd name="T8" fmla="*/ 0 w 293"/>
                <a:gd name="T9" fmla="*/ 0 h 95"/>
                <a:gd name="T10" fmla="*/ 0 60000 65536"/>
                <a:gd name="T11" fmla="*/ 0 60000 65536"/>
                <a:gd name="T12" fmla="*/ 0 60000 65536"/>
                <a:gd name="T13" fmla="*/ 0 60000 65536"/>
                <a:gd name="T14" fmla="*/ 0 60000 65536"/>
                <a:gd name="T15" fmla="*/ 0 w 293"/>
                <a:gd name="T16" fmla="*/ 0 h 95"/>
                <a:gd name="T17" fmla="*/ 293 w 293"/>
                <a:gd name="T18" fmla="*/ 95 h 95"/>
              </a:gdLst>
              <a:ahLst/>
              <a:cxnLst>
                <a:cxn ang="T10">
                  <a:pos x="T0" y="T1"/>
                </a:cxn>
                <a:cxn ang="T11">
                  <a:pos x="T2" y="T3"/>
                </a:cxn>
                <a:cxn ang="T12">
                  <a:pos x="T4" y="T5"/>
                </a:cxn>
                <a:cxn ang="T13">
                  <a:pos x="T6" y="T7"/>
                </a:cxn>
                <a:cxn ang="T14">
                  <a:pos x="T8" y="T9"/>
                </a:cxn>
              </a:cxnLst>
              <a:rect l="T15" t="T16" r="T17" b="T18"/>
              <a:pathLst>
                <a:path w="293" h="95">
                  <a:moveTo>
                    <a:pt x="0" y="0"/>
                  </a:moveTo>
                  <a:lnTo>
                    <a:pt x="0" y="5"/>
                  </a:lnTo>
                  <a:lnTo>
                    <a:pt x="293" y="95"/>
                  </a:lnTo>
                  <a:lnTo>
                    <a:pt x="293" y="9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1" name="Freeform 309"/>
            <p:cNvSpPr>
              <a:spLocks/>
            </p:cNvSpPr>
            <p:nvPr/>
          </p:nvSpPr>
          <p:spPr bwMode="auto">
            <a:xfrm>
              <a:off x="362" y="3197"/>
              <a:ext cx="293" cy="96"/>
            </a:xfrm>
            <a:custGeom>
              <a:avLst/>
              <a:gdLst>
                <a:gd name="T0" fmla="*/ 0 w 293"/>
                <a:gd name="T1" fmla="*/ 0 h 95"/>
                <a:gd name="T2" fmla="*/ 0 w 293"/>
                <a:gd name="T3" fmla="*/ 5 h 95"/>
                <a:gd name="T4" fmla="*/ 293 w 293"/>
                <a:gd name="T5" fmla="*/ 95 h 95"/>
                <a:gd name="T6" fmla="*/ 293 w 293"/>
                <a:gd name="T7" fmla="*/ 88 h 95"/>
                <a:gd name="T8" fmla="*/ 0 w 293"/>
                <a:gd name="T9" fmla="*/ 0 h 95"/>
                <a:gd name="T10" fmla="*/ 0 60000 65536"/>
                <a:gd name="T11" fmla="*/ 0 60000 65536"/>
                <a:gd name="T12" fmla="*/ 0 60000 65536"/>
                <a:gd name="T13" fmla="*/ 0 60000 65536"/>
                <a:gd name="T14" fmla="*/ 0 60000 65536"/>
                <a:gd name="T15" fmla="*/ 0 w 293"/>
                <a:gd name="T16" fmla="*/ 0 h 95"/>
                <a:gd name="T17" fmla="*/ 293 w 293"/>
                <a:gd name="T18" fmla="*/ 95 h 95"/>
              </a:gdLst>
              <a:ahLst/>
              <a:cxnLst>
                <a:cxn ang="T10">
                  <a:pos x="T0" y="T1"/>
                </a:cxn>
                <a:cxn ang="T11">
                  <a:pos x="T2" y="T3"/>
                </a:cxn>
                <a:cxn ang="T12">
                  <a:pos x="T4" y="T5"/>
                </a:cxn>
                <a:cxn ang="T13">
                  <a:pos x="T6" y="T7"/>
                </a:cxn>
                <a:cxn ang="T14">
                  <a:pos x="T8" y="T9"/>
                </a:cxn>
              </a:cxnLst>
              <a:rect l="T15" t="T16" r="T17" b="T18"/>
              <a:pathLst>
                <a:path w="293" h="95">
                  <a:moveTo>
                    <a:pt x="0" y="0"/>
                  </a:moveTo>
                  <a:lnTo>
                    <a:pt x="0" y="5"/>
                  </a:lnTo>
                  <a:lnTo>
                    <a:pt x="293" y="95"/>
                  </a:lnTo>
                  <a:lnTo>
                    <a:pt x="293" y="88"/>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2" name="Freeform 310"/>
            <p:cNvSpPr>
              <a:spLocks/>
            </p:cNvSpPr>
            <p:nvPr/>
          </p:nvSpPr>
          <p:spPr bwMode="auto">
            <a:xfrm>
              <a:off x="362" y="3099"/>
              <a:ext cx="293" cy="94"/>
            </a:xfrm>
            <a:custGeom>
              <a:avLst/>
              <a:gdLst>
                <a:gd name="T0" fmla="*/ 0 w 293"/>
                <a:gd name="T1" fmla="*/ 0 h 93"/>
                <a:gd name="T2" fmla="*/ 0 w 293"/>
                <a:gd name="T3" fmla="*/ 5 h 93"/>
                <a:gd name="T4" fmla="*/ 293 w 293"/>
                <a:gd name="T5" fmla="*/ 93 h 93"/>
                <a:gd name="T6" fmla="*/ 293 w 293"/>
                <a:gd name="T7" fmla="*/ 88 h 93"/>
                <a:gd name="T8" fmla="*/ 0 w 293"/>
                <a:gd name="T9" fmla="*/ 0 h 93"/>
                <a:gd name="T10" fmla="*/ 0 60000 65536"/>
                <a:gd name="T11" fmla="*/ 0 60000 65536"/>
                <a:gd name="T12" fmla="*/ 0 60000 65536"/>
                <a:gd name="T13" fmla="*/ 0 60000 65536"/>
                <a:gd name="T14" fmla="*/ 0 60000 65536"/>
                <a:gd name="T15" fmla="*/ 0 w 293"/>
                <a:gd name="T16" fmla="*/ 0 h 93"/>
                <a:gd name="T17" fmla="*/ 293 w 293"/>
                <a:gd name="T18" fmla="*/ 93 h 93"/>
              </a:gdLst>
              <a:ahLst/>
              <a:cxnLst>
                <a:cxn ang="T10">
                  <a:pos x="T0" y="T1"/>
                </a:cxn>
                <a:cxn ang="T11">
                  <a:pos x="T2" y="T3"/>
                </a:cxn>
                <a:cxn ang="T12">
                  <a:pos x="T4" y="T5"/>
                </a:cxn>
                <a:cxn ang="T13">
                  <a:pos x="T6" y="T7"/>
                </a:cxn>
                <a:cxn ang="T14">
                  <a:pos x="T8" y="T9"/>
                </a:cxn>
              </a:cxnLst>
              <a:rect l="T15" t="T16" r="T17" b="T18"/>
              <a:pathLst>
                <a:path w="293" h="93">
                  <a:moveTo>
                    <a:pt x="0" y="0"/>
                  </a:moveTo>
                  <a:lnTo>
                    <a:pt x="0" y="5"/>
                  </a:lnTo>
                  <a:lnTo>
                    <a:pt x="293" y="93"/>
                  </a:lnTo>
                  <a:lnTo>
                    <a:pt x="293" y="88"/>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3" name="Freeform 311"/>
            <p:cNvSpPr>
              <a:spLocks/>
            </p:cNvSpPr>
            <p:nvPr/>
          </p:nvSpPr>
          <p:spPr bwMode="auto">
            <a:xfrm>
              <a:off x="362" y="3001"/>
              <a:ext cx="293" cy="94"/>
            </a:xfrm>
            <a:custGeom>
              <a:avLst/>
              <a:gdLst>
                <a:gd name="T0" fmla="*/ 0 w 293"/>
                <a:gd name="T1" fmla="*/ 0 h 95"/>
                <a:gd name="T2" fmla="*/ 0 w 293"/>
                <a:gd name="T3" fmla="*/ 5 h 95"/>
                <a:gd name="T4" fmla="*/ 293 w 293"/>
                <a:gd name="T5" fmla="*/ 95 h 95"/>
                <a:gd name="T6" fmla="*/ 293 w 293"/>
                <a:gd name="T7" fmla="*/ 90 h 95"/>
                <a:gd name="T8" fmla="*/ 0 w 293"/>
                <a:gd name="T9" fmla="*/ 0 h 95"/>
                <a:gd name="T10" fmla="*/ 0 60000 65536"/>
                <a:gd name="T11" fmla="*/ 0 60000 65536"/>
                <a:gd name="T12" fmla="*/ 0 60000 65536"/>
                <a:gd name="T13" fmla="*/ 0 60000 65536"/>
                <a:gd name="T14" fmla="*/ 0 60000 65536"/>
                <a:gd name="T15" fmla="*/ 0 w 293"/>
                <a:gd name="T16" fmla="*/ 0 h 95"/>
                <a:gd name="T17" fmla="*/ 293 w 293"/>
                <a:gd name="T18" fmla="*/ 95 h 95"/>
              </a:gdLst>
              <a:ahLst/>
              <a:cxnLst>
                <a:cxn ang="T10">
                  <a:pos x="T0" y="T1"/>
                </a:cxn>
                <a:cxn ang="T11">
                  <a:pos x="T2" y="T3"/>
                </a:cxn>
                <a:cxn ang="T12">
                  <a:pos x="T4" y="T5"/>
                </a:cxn>
                <a:cxn ang="T13">
                  <a:pos x="T6" y="T7"/>
                </a:cxn>
                <a:cxn ang="T14">
                  <a:pos x="T8" y="T9"/>
                </a:cxn>
              </a:cxnLst>
              <a:rect l="T15" t="T16" r="T17" b="T18"/>
              <a:pathLst>
                <a:path w="293" h="95">
                  <a:moveTo>
                    <a:pt x="0" y="0"/>
                  </a:moveTo>
                  <a:lnTo>
                    <a:pt x="0" y="5"/>
                  </a:lnTo>
                  <a:lnTo>
                    <a:pt x="293" y="95"/>
                  </a:lnTo>
                  <a:lnTo>
                    <a:pt x="293" y="9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4" name="Freeform 312"/>
            <p:cNvSpPr>
              <a:spLocks/>
            </p:cNvSpPr>
            <p:nvPr/>
          </p:nvSpPr>
          <p:spPr bwMode="auto">
            <a:xfrm>
              <a:off x="653" y="3255"/>
              <a:ext cx="350" cy="134"/>
            </a:xfrm>
            <a:custGeom>
              <a:avLst/>
              <a:gdLst>
                <a:gd name="T0" fmla="*/ 0 w 350"/>
                <a:gd name="T1" fmla="*/ 87 h 135"/>
                <a:gd name="T2" fmla="*/ 0 w 350"/>
                <a:gd name="T3" fmla="*/ 135 h 135"/>
                <a:gd name="T4" fmla="*/ 350 w 350"/>
                <a:gd name="T5" fmla="*/ 47 h 135"/>
                <a:gd name="T6" fmla="*/ 350 w 350"/>
                <a:gd name="T7" fmla="*/ 0 h 135"/>
                <a:gd name="T8" fmla="*/ 0 w 350"/>
                <a:gd name="T9" fmla="*/ 87 h 135"/>
                <a:gd name="T10" fmla="*/ 0 60000 65536"/>
                <a:gd name="T11" fmla="*/ 0 60000 65536"/>
                <a:gd name="T12" fmla="*/ 0 60000 65536"/>
                <a:gd name="T13" fmla="*/ 0 60000 65536"/>
                <a:gd name="T14" fmla="*/ 0 60000 65536"/>
                <a:gd name="T15" fmla="*/ 0 w 350"/>
                <a:gd name="T16" fmla="*/ 0 h 135"/>
                <a:gd name="T17" fmla="*/ 350 w 350"/>
                <a:gd name="T18" fmla="*/ 135 h 135"/>
              </a:gdLst>
              <a:ahLst/>
              <a:cxnLst>
                <a:cxn ang="T10">
                  <a:pos x="T0" y="T1"/>
                </a:cxn>
                <a:cxn ang="T11">
                  <a:pos x="T2" y="T3"/>
                </a:cxn>
                <a:cxn ang="T12">
                  <a:pos x="T4" y="T5"/>
                </a:cxn>
                <a:cxn ang="T13">
                  <a:pos x="T6" y="T7"/>
                </a:cxn>
                <a:cxn ang="T14">
                  <a:pos x="T8" y="T9"/>
                </a:cxn>
              </a:cxnLst>
              <a:rect l="T15" t="T16" r="T17" b="T18"/>
              <a:pathLst>
                <a:path w="350" h="135">
                  <a:moveTo>
                    <a:pt x="0" y="87"/>
                  </a:moveTo>
                  <a:lnTo>
                    <a:pt x="0" y="135"/>
                  </a:lnTo>
                  <a:lnTo>
                    <a:pt x="350" y="47"/>
                  </a:lnTo>
                  <a:lnTo>
                    <a:pt x="350" y="0"/>
                  </a:lnTo>
                  <a:lnTo>
                    <a:pt x="0" y="87"/>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5" name="Freeform 313"/>
            <p:cNvSpPr>
              <a:spLocks/>
            </p:cNvSpPr>
            <p:nvPr/>
          </p:nvSpPr>
          <p:spPr bwMode="auto">
            <a:xfrm>
              <a:off x="653" y="3159"/>
              <a:ext cx="350" cy="130"/>
            </a:xfrm>
            <a:custGeom>
              <a:avLst/>
              <a:gdLst>
                <a:gd name="T0" fmla="*/ 0 w 350"/>
                <a:gd name="T1" fmla="*/ 86 h 130"/>
                <a:gd name="T2" fmla="*/ 0 w 350"/>
                <a:gd name="T3" fmla="*/ 130 h 130"/>
                <a:gd name="T4" fmla="*/ 350 w 350"/>
                <a:gd name="T5" fmla="*/ 48 h 130"/>
                <a:gd name="T6" fmla="*/ 350 w 350"/>
                <a:gd name="T7" fmla="*/ 0 h 130"/>
                <a:gd name="T8" fmla="*/ 0 w 350"/>
                <a:gd name="T9" fmla="*/ 86 h 130"/>
                <a:gd name="T10" fmla="*/ 0 60000 65536"/>
                <a:gd name="T11" fmla="*/ 0 60000 65536"/>
                <a:gd name="T12" fmla="*/ 0 60000 65536"/>
                <a:gd name="T13" fmla="*/ 0 60000 65536"/>
                <a:gd name="T14" fmla="*/ 0 60000 65536"/>
                <a:gd name="T15" fmla="*/ 0 w 350"/>
                <a:gd name="T16" fmla="*/ 0 h 130"/>
                <a:gd name="T17" fmla="*/ 350 w 350"/>
                <a:gd name="T18" fmla="*/ 130 h 130"/>
              </a:gdLst>
              <a:ahLst/>
              <a:cxnLst>
                <a:cxn ang="T10">
                  <a:pos x="T0" y="T1"/>
                </a:cxn>
                <a:cxn ang="T11">
                  <a:pos x="T2" y="T3"/>
                </a:cxn>
                <a:cxn ang="T12">
                  <a:pos x="T4" y="T5"/>
                </a:cxn>
                <a:cxn ang="T13">
                  <a:pos x="T6" y="T7"/>
                </a:cxn>
                <a:cxn ang="T14">
                  <a:pos x="T8" y="T9"/>
                </a:cxn>
              </a:cxnLst>
              <a:rect l="T15" t="T16" r="T17" b="T18"/>
              <a:pathLst>
                <a:path w="350" h="130">
                  <a:moveTo>
                    <a:pt x="0" y="86"/>
                  </a:moveTo>
                  <a:lnTo>
                    <a:pt x="0" y="130"/>
                  </a:lnTo>
                  <a:lnTo>
                    <a:pt x="350" y="48"/>
                  </a:lnTo>
                  <a:lnTo>
                    <a:pt x="350" y="0"/>
                  </a:lnTo>
                  <a:lnTo>
                    <a:pt x="0" y="86"/>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6" name="Freeform 314"/>
            <p:cNvSpPr>
              <a:spLocks/>
            </p:cNvSpPr>
            <p:nvPr/>
          </p:nvSpPr>
          <p:spPr bwMode="auto">
            <a:xfrm>
              <a:off x="653" y="3059"/>
              <a:ext cx="350" cy="134"/>
            </a:xfrm>
            <a:custGeom>
              <a:avLst/>
              <a:gdLst>
                <a:gd name="T0" fmla="*/ 0 w 350"/>
                <a:gd name="T1" fmla="*/ 85 h 133"/>
                <a:gd name="T2" fmla="*/ 0 w 350"/>
                <a:gd name="T3" fmla="*/ 133 h 133"/>
                <a:gd name="T4" fmla="*/ 350 w 350"/>
                <a:gd name="T5" fmla="*/ 48 h 133"/>
                <a:gd name="T6" fmla="*/ 350 w 350"/>
                <a:gd name="T7" fmla="*/ 0 h 133"/>
                <a:gd name="T8" fmla="*/ 0 w 350"/>
                <a:gd name="T9" fmla="*/ 85 h 133"/>
                <a:gd name="T10" fmla="*/ 0 60000 65536"/>
                <a:gd name="T11" fmla="*/ 0 60000 65536"/>
                <a:gd name="T12" fmla="*/ 0 60000 65536"/>
                <a:gd name="T13" fmla="*/ 0 60000 65536"/>
                <a:gd name="T14" fmla="*/ 0 60000 65536"/>
                <a:gd name="T15" fmla="*/ 0 w 350"/>
                <a:gd name="T16" fmla="*/ 0 h 133"/>
                <a:gd name="T17" fmla="*/ 350 w 350"/>
                <a:gd name="T18" fmla="*/ 133 h 133"/>
              </a:gdLst>
              <a:ahLst/>
              <a:cxnLst>
                <a:cxn ang="T10">
                  <a:pos x="T0" y="T1"/>
                </a:cxn>
                <a:cxn ang="T11">
                  <a:pos x="T2" y="T3"/>
                </a:cxn>
                <a:cxn ang="T12">
                  <a:pos x="T4" y="T5"/>
                </a:cxn>
                <a:cxn ang="T13">
                  <a:pos x="T6" y="T7"/>
                </a:cxn>
                <a:cxn ang="T14">
                  <a:pos x="T8" y="T9"/>
                </a:cxn>
              </a:cxnLst>
              <a:rect l="T15" t="T16" r="T17" b="T18"/>
              <a:pathLst>
                <a:path w="350" h="133">
                  <a:moveTo>
                    <a:pt x="0" y="85"/>
                  </a:moveTo>
                  <a:lnTo>
                    <a:pt x="0" y="133"/>
                  </a:lnTo>
                  <a:lnTo>
                    <a:pt x="350" y="48"/>
                  </a:lnTo>
                  <a:lnTo>
                    <a:pt x="350" y="0"/>
                  </a:lnTo>
                  <a:lnTo>
                    <a:pt x="0" y="85"/>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7" name="Freeform 315"/>
            <p:cNvSpPr>
              <a:spLocks/>
            </p:cNvSpPr>
            <p:nvPr/>
          </p:nvSpPr>
          <p:spPr bwMode="auto">
            <a:xfrm>
              <a:off x="653" y="2963"/>
              <a:ext cx="350" cy="132"/>
            </a:xfrm>
            <a:custGeom>
              <a:avLst/>
              <a:gdLst>
                <a:gd name="T0" fmla="*/ 0 w 350"/>
                <a:gd name="T1" fmla="*/ 85 h 132"/>
                <a:gd name="T2" fmla="*/ 0 w 350"/>
                <a:gd name="T3" fmla="*/ 132 h 132"/>
                <a:gd name="T4" fmla="*/ 350 w 350"/>
                <a:gd name="T5" fmla="*/ 47 h 132"/>
                <a:gd name="T6" fmla="*/ 350 w 350"/>
                <a:gd name="T7" fmla="*/ 0 h 132"/>
                <a:gd name="T8" fmla="*/ 0 w 350"/>
                <a:gd name="T9" fmla="*/ 85 h 132"/>
                <a:gd name="T10" fmla="*/ 0 60000 65536"/>
                <a:gd name="T11" fmla="*/ 0 60000 65536"/>
                <a:gd name="T12" fmla="*/ 0 60000 65536"/>
                <a:gd name="T13" fmla="*/ 0 60000 65536"/>
                <a:gd name="T14" fmla="*/ 0 60000 65536"/>
                <a:gd name="T15" fmla="*/ 0 w 350"/>
                <a:gd name="T16" fmla="*/ 0 h 132"/>
                <a:gd name="T17" fmla="*/ 350 w 350"/>
                <a:gd name="T18" fmla="*/ 132 h 132"/>
              </a:gdLst>
              <a:ahLst/>
              <a:cxnLst>
                <a:cxn ang="T10">
                  <a:pos x="T0" y="T1"/>
                </a:cxn>
                <a:cxn ang="T11">
                  <a:pos x="T2" y="T3"/>
                </a:cxn>
                <a:cxn ang="T12">
                  <a:pos x="T4" y="T5"/>
                </a:cxn>
                <a:cxn ang="T13">
                  <a:pos x="T6" y="T7"/>
                </a:cxn>
                <a:cxn ang="T14">
                  <a:pos x="T8" y="T9"/>
                </a:cxn>
              </a:cxnLst>
              <a:rect l="T15" t="T16" r="T17" b="T18"/>
              <a:pathLst>
                <a:path w="350" h="132">
                  <a:moveTo>
                    <a:pt x="0" y="85"/>
                  </a:moveTo>
                  <a:lnTo>
                    <a:pt x="0" y="132"/>
                  </a:lnTo>
                  <a:lnTo>
                    <a:pt x="350" y="47"/>
                  </a:lnTo>
                  <a:lnTo>
                    <a:pt x="350" y="0"/>
                  </a:lnTo>
                  <a:lnTo>
                    <a:pt x="0" y="85"/>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8" name="Freeform 316"/>
            <p:cNvSpPr>
              <a:spLocks/>
            </p:cNvSpPr>
            <p:nvPr/>
          </p:nvSpPr>
          <p:spPr bwMode="auto">
            <a:xfrm>
              <a:off x="653" y="3296"/>
              <a:ext cx="350" cy="92"/>
            </a:xfrm>
            <a:custGeom>
              <a:avLst/>
              <a:gdLst>
                <a:gd name="T0" fmla="*/ 0 w 350"/>
                <a:gd name="T1" fmla="*/ 85 h 93"/>
                <a:gd name="T2" fmla="*/ 0 w 350"/>
                <a:gd name="T3" fmla="*/ 93 h 93"/>
                <a:gd name="T4" fmla="*/ 350 w 350"/>
                <a:gd name="T5" fmla="*/ 5 h 93"/>
                <a:gd name="T6" fmla="*/ 350 w 350"/>
                <a:gd name="T7" fmla="*/ 0 h 93"/>
                <a:gd name="T8" fmla="*/ 0 w 350"/>
                <a:gd name="T9" fmla="*/ 85 h 93"/>
                <a:gd name="T10" fmla="*/ 0 60000 65536"/>
                <a:gd name="T11" fmla="*/ 0 60000 65536"/>
                <a:gd name="T12" fmla="*/ 0 60000 65536"/>
                <a:gd name="T13" fmla="*/ 0 60000 65536"/>
                <a:gd name="T14" fmla="*/ 0 60000 65536"/>
                <a:gd name="T15" fmla="*/ 0 w 350"/>
                <a:gd name="T16" fmla="*/ 0 h 93"/>
                <a:gd name="T17" fmla="*/ 350 w 350"/>
                <a:gd name="T18" fmla="*/ 93 h 93"/>
              </a:gdLst>
              <a:ahLst/>
              <a:cxnLst>
                <a:cxn ang="T10">
                  <a:pos x="T0" y="T1"/>
                </a:cxn>
                <a:cxn ang="T11">
                  <a:pos x="T2" y="T3"/>
                </a:cxn>
                <a:cxn ang="T12">
                  <a:pos x="T4" y="T5"/>
                </a:cxn>
                <a:cxn ang="T13">
                  <a:pos x="T6" y="T7"/>
                </a:cxn>
                <a:cxn ang="T14">
                  <a:pos x="T8" y="T9"/>
                </a:cxn>
              </a:cxnLst>
              <a:rect l="T15" t="T16" r="T17" b="T18"/>
              <a:pathLst>
                <a:path w="350" h="93">
                  <a:moveTo>
                    <a:pt x="0" y="85"/>
                  </a:moveTo>
                  <a:lnTo>
                    <a:pt x="0" y="93"/>
                  </a:lnTo>
                  <a:lnTo>
                    <a:pt x="350" y="5"/>
                  </a:lnTo>
                  <a:lnTo>
                    <a:pt x="350" y="0"/>
                  </a:lnTo>
                  <a:lnTo>
                    <a:pt x="0" y="85"/>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89" name="Freeform 317"/>
            <p:cNvSpPr>
              <a:spLocks/>
            </p:cNvSpPr>
            <p:nvPr/>
          </p:nvSpPr>
          <p:spPr bwMode="auto">
            <a:xfrm>
              <a:off x="653" y="3201"/>
              <a:ext cx="350" cy="88"/>
            </a:xfrm>
            <a:custGeom>
              <a:avLst/>
              <a:gdLst>
                <a:gd name="T0" fmla="*/ 0 w 350"/>
                <a:gd name="T1" fmla="*/ 85 h 89"/>
                <a:gd name="T2" fmla="*/ 0 w 350"/>
                <a:gd name="T3" fmla="*/ 89 h 89"/>
                <a:gd name="T4" fmla="*/ 350 w 350"/>
                <a:gd name="T5" fmla="*/ 7 h 89"/>
                <a:gd name="T6" fmla="*/ 350 w 350"/>
                <a:gd name="T7" fmla="*/ 0 h 89"/>
                <a:gd name="T8" fmla="*/ 0 w 350"/>
                <a:gd name="T9" fmla="*/ 85 h 89"/>
                <a:gd name="T10" fmla="*/ 0 60000 65536"/>
                <a:gd name="T11" fmla="*/ 0 60000 65536"/>
                <a:gd name="T12" fmla="*/ 0 60000 65536"/>
                <a:gd name="T13" fmla="*/ 0 60000 65536"/>
                <a:gd name="T14" fmla="*/ 0 60000 65536"/>
                <a:gd name="T15" fmla="*/ 0 w 350"/>
                <a:gd name="T16" fmla="*/ 0 h 89"/>
                <a:gd name="T17" fmla="*/ 350 w 350"/>
                <a:gd name="T18" fmla="*/ 89 h 89"/>
              </a:gdLst>
              <a:ahLst/>
              <a:cxnLst>
                <a:cxn ang="T10">
                  <a:pos x="T0" y="T1"/>
                </a:cxn>
                <a:cxn ang="T11">
                  <a:pos x="T2" y="T3"/>
                </a:cxn>
                <a:cxn ang="T12">
                  <a:pos x="T4" y="T5"/>
                </a:cxn>
                <a:cxn ang="T13">
                  <a:pos x="T6" y="T7"/>
                </a:cxn>
                <a:cxn ang="T14">
                  <a:pos x="T8" y="T9"/>
                </a:cxn>
              </a:cxnLst>
              <a:rect l="T15" t="T16" r="T17" b="T18"/>
              <a:pathLst>
                <a:path w="350" h="89">
                  <a:moveTo>
                    <a:pt x="0" y="85"/>
                  </a:moveTo>
                  <a:lnTo>
                    <a:pt x="0" y="89"/>
                  </a:lnTo>
                  <a:lnTo>
                    <a:pt x="350" y="7"/>
                  </a:lnTo>
                  <a:lnTo>
                    <a:pt x="350" y="0"/>
                  </a:lnTo>
                  <a:lnTo>
                    <a:pt x="0" y="85"/>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90" name="Freeform 318"/>
            <p:cNvSpPr>
              <a:spLocks/>
            </p:cNvSpPr>
            <p:nvPr/>
          </p:nvSpPr>
          <p:spPr bwMode="auto">
            <a:xfrm>
              <a:off x="653" y="3103"/>
              <a:ext cx="350" cy="90"/>
            </a:xfrm>
            <a:custGeom>
              <a:avLst/>
              <a:gdLst>
                <a:gd name="T0" fmla="*/ 0 w 350"/>
                <a:gd name="T1" fmla="*/ 85 h 90"/>
                <a:gd name="T2" fmla="*/ 0 w 350"/>
                <a:gd name="T3" fmla="*/ 90 h 90"/>
                <a:gd name="T4" fmla="*/ 350 w 350"/>
                <a:gd name="T5" fmla="*/ 5 h 90"/>
                <a:gd name="T6" fmla="*/ 350 w 350"/>
                <a:gd name="T7" fmla="*/ 0 h 90"/>
                <a:gd name="T8" fmla="*/ 0 w 350"/>
                <a:gd name="T9" fmla="*/ 85 h 90"/>
                <a:gd name="T10" fmla="*/ 0 60000 65536"/>
                <a:gd name="T11" fmla="*/ 0 60000 65536"/>
                <a:gd name="T12" fmla="*/ 0 60000 65536"/>
                <a:gd name="T13" fmla="*/ 0 60000 65536"/>
                <a:gd name="T14" fmla="*/ 0 60000 65536"/>
                <a:gd name="T15" fmla="*/ 0 w 350"/>
                <a:gd name="T16" fmla="*/ 0 h 90"/>
                <a:gd name="T17" fmla="*/ 350 w 350"/>
                <a:gd name="T18" fmla="*/ 90 h 90"/>
              </a:gdLst>
              <a:ahLst/>
              <a:cxnLst>
                <a:cxn ang="T10">
                  <a:pos x="T0" y="T1"/>
                </a:cxn>
                <a:cxn ang="T11">
                  <a:pos x="T2" y="T3"/>
                </a:cxn>
                <a:cxn ang="T12">
                  <a:pos x="T4" y="T5"/>
                </a:cxn>
                <a:cxn ang="T13">
                  <a:pos x="T6" y="T7"/>
                </a:cxn>
                <a:cxn ang="T14">
                  <a:pos x="T8" y="T9"/>
                </a:cxn>
              </a:cxnLst>
              <a:rect l="T15" t="T16" r="T17" b="T18"/>
              <a:pathLst>
                <a:path w="350" h="90">
                  <a:moveTo>
                    <a:pt x="0" y="85"/>
                  </a:moveTo>
                  <a:lnTo>
                    <a:pt x="0" y="90"/>
                  </a:lnTo>
                  <a:lnTo>
                    <a:pt x="350" y="5"/>
                  </a:lnTo>
                  <a:lnTo>
                    <a:pt x="350" y="0"/>
                  </a:lnTo>
                  <a:lnTo>
                    <a:pt x="0" y="85"/>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91" name="Freeform 319"/>
            <p:cNvSpPr>
              <a:spLocks/>
            </p:cNvSpPr>
            <p:nvPr/>
          </p:nvSpPr>
          <p:spPr bwMode="auto">
            <a:xfrm>
              <a:off x="653" y="3003"/>
              <a:ext cx="350" cy="92"/>
            </a:xfrm>
            <a:custGeom>
              <a:avLst/>
              <a:gdLst>
                <a:gd name="T0" fmla="*/ 0 w 350"/>
                <a:gd name="T1" fmla="*/ 85 h 92"/>
                <a:gd name="T2" fmla="*/ 0 w 350"/>
                <a:gd name="T3" fmla="*/ 92 h 92"/>
                <a:gd name="T4" fmla="*/ 350 w 350"/>
                <a:gd name="T5" fmla="*/ 7 h 92"/>
                <a:gd name="T6" fmla="*/ 350 w 350"/>
                <a:gd name="T7" fmla="*/ 0 h 92"/>
                <a:gd name="T8" fmla="*/ 0 w 350"/>
                <a:gd name="T9" fmla="*/ 85 h 92"/>
                <a:gd name="T10" fmla="*/ 0 60000 65536"/>
                <a:gd name="T11" fmla="*/ 0 60000 65536"/>
                <a:gd name="T12" fmla="*/ 0 60000 65536"/>
                <a:gd name="T13" fmla="*/ 0 60000 65536"/>
                <a:gd name="T14" fmla="*/ 0 60000 65536"/>
                <a:gd name="T15" fmla="*/ 0 w 350"/>
                <a:gd name="T16" fmla="*/ 0 h 92"/>
                <a:gd name="T17" fmla="*/ 350 w 350"/>
                <a:gd name="T18" fmla="*/ 92 h 92"/>
              </a:gdLst>
              <a:ahLst/>
              <a:cxnLst>
                <a:cxn ang="T10">
                  <a:pos x="T0" y="T1"/>
                </a:cxn>
                <a:cxn ang="T11">
                  <a:pos x="T2" y="T3"/>
                </a:cxn>
                <a:cxn ang="T12">
                  <a:pos x="T4" y="T5"/>
                </a:cxn>
                <a:cxn ang="T13">
                  <a:pos x="T6" y="T7"/>
                </a:cxn>
                <a:cxn ang="T14">
                  <a:pos x="T8" y="T9"/>
                </a:cxn>
              </a:cxnLst>
              <a:rect l="T15" t="T16" r="T17" b="T18"/>
              <a:pathLst>
                <a:path w="350" h="92">
                  <a:moveTo>
                    <a:pt x="0" y="85"/>
                  </a:moveTo>
                  <a:lnTo>
                    <a:pt x="0" y="92"/>
                  </a:lnTo>
                  <a:lnTo>
                    <a:pt x="350" y="7"/>
                  </a:lnTo>
                  <a:lnTo>
                    <a:pt x="350" y="0"/>
                  </a:lnTo>
                  <a:lnTo>
                    <a:pt x="0" y="85"/>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192" name="Freeform 320"/>
            <p:cNvSpPr>
              <a:spLocks noEditPoints="1"/>
            </p:cNvSpPr>
            <p:nvPr/>
          </p:nvSpPr>
          <p:spPr bwMode="auto">
            <a:xfrm>
              <a:off x="334" y="2782"/>
              <a:ext cx="699" cy="670"/>
            </a:xfrm>
            <a:custGeom>
              <a:avLst/>
              <a:gdLst>
                <a:gd name="T0" fmla="*/ 21676 w 296"/>
                <a:gd name="T1" fmla="*/ 3652 h 284"/>
                <a:gd name="T2" fmla="*/ 19161 w 296"/>
                <a:gd name="T3" fmla="*/ 2916 h 284"/>
                <a:gd name="T4" fmla="*/ 19251 w 296"/>
                <a:gd name="T5" fmla="*/ 3006 h 284"/>
                <a:gd name="T6" fmla="*/ 19251 w 296"/>
                <a:gd name="T7" fmla="*/ 2416 h 284"/>
                <a:gd name="T8" fmla="*/ 19161 w 296"/>
                <a:gd name="T9" fmla="*/ 2260 h 284"/>
                <a:gd name="T10" fmla="*/ 11538 w 296"/>
                <a:gd name="T11" fmla="*/ 0 h 284"/>
                <a:gd name="T12" fmla="*/ 11538 w 296"/>
                <a:gd name="T13" fmla="*/ 0 h 284"/>
                <a:gd name="T14" fmla="*/ 2581 w 296"/>
                <a:gd name="T15" fmla="*/ 2203 h 284"/>
                <a:gd name="T16" fmla="*/ 2487 w 296"/>
                <a:gd name="T17" fmla="*/ 2260 h 284"/>
                <a:gd name="T18" fmla="*/ 2487 w 296"/>
                <a:gd name="T19" fmla="*/ 3006 h 284"/>
                <a:gd name="T20" fmla="*/ 2581 w 296"/>
                <a:gd name="T21" fmla="*/ 2916 h 284"/>
                <a:gd name="T22" fmla="*/ 66 w 296"/>
                <a:gd name="T23" fmla="*/ 3506 h 284"/>
                <a:gd name="T24" fmla="*/ 0 w 296"/>
                <a:gd name="T25" fmla="*/ 3652 h 284"/>
                <a:gd name="T26" fmla="*/ 0 w 296"/>
                <a:gd name="T27" fmla="*/ 17526 h 284"/>
                <a:gd name="T28" fmla="*/ 66 w 296"/>
                <a:gd name="T29" fmla="*/ 17621 h 284"/>
                <a:gd name="T30" fmla="*/ 9916 w 296"/>
                <a:gd name="T31" fmla="*/ 20761 h 284"/>
                <a:gd name="T32" fmla="*/ 9982 w 296"/>
                <a:gd name="T33" fmla="*/ 20761 h 284"/>
                <a:gd name="T34" fmla="*/ 21676 w 296"/>
                <a:gd name="T35" fmla="*/ 17911 h 284"/>
                <a:gd name="T36" fmla="*/ 21742 w 296"/>
                <a:gd name="T37" fmla="*/ 17755 h 284"/>
                <a:gd name="T38" fmla="*/ 21742 w 296"/>
                <a:gd name="T39" fmla="*/ 3808 h 284"/>
                <a:gd name="T40" fmla="*/ 21676 w 296"/>
                <a:gd name="T41" fmla="*/ 3652 h 284"/>
                <a:gd name="T42" fmla="*/ 21582 w 296"/>
                <a:gd name="T43" fmla="*/ 17687 h 284"/>
                <a:gd name="T44" fmla="*/ 9916 w 296"/>
                <a:gd name="T45" fmla="*/ 20536 h 284"/>
                <a:gd name="T46" fmla="*/ 9982 w 296"/>
                <a:gd name="T47" fmla="*/ 20536 h 284"/>
                <a:gd name="T48" fmla="*/ 156 w 296"/>
                <a:gd name="T49" fmla="*/ 17370 h 284"/>
                <a:gd name="T50" fmla="*/ 222 w 296"/>
                <a:gd name="T51" fmla="*/ 17526 h 284"/>
                <a:gd name="T52" fmla="*/ 222 w 296"/>
                <a:gd name="T53" fmla="*/ 3652 h 284"/>
                <a:gd name="T54" fmla="*/ 66 w 296"/>
                <a:gd name="T55" fmla="*/ 3718 h 284"/>
                <a:gd name="T56" fmla="*/ 2581 w 296"/>
                <a:gd name="T57" fmla="*/ 3121 h 284"/>
                <a:gd name="T58" fmla="*/ 2699 w 296"/>
                <a:gd name="T59" fmla="*/ 3006 h 284"/>
                <a:gd name="T60" fmla="*/ 2699 w 296"/>
                <a:gd name="T61" fmla="*/ 2260 h 284"/>
                <a:gd name="T62" fmla="*/ 2581 w 296"/>
                <a:gd name="T63" fmla="*/ 2416 h 284"/>
                <a:gd name="T64" fmla="*/ 11538 w 296"/>
                <a:gd name="T65" fmla="*/ 222 h 284"/>
                <a:gd name="T66" fmla="*/ 11538 w 296"/>
                <a:gd name="T67" fmla="*/ 222 h 284"/>
                <a:gd name="T68" fmla="*/ 19095 w 296"/>
                <a:gd name="T69" fmla="*/ 2482 h 284"/>
                <a:gd name="T70" fmla="*/ 19026 w 296"/>
                <a:gd name="T71" fmla="*/ 2416 h 284"/>
                <a:gd name="T72" fmla="*/ 19026 w 296"/>
                <a:gd name="T73" fmla="*/ 3006 h 284"/>
                <a:gd name="T74" fmla="*/ 19095 w 296"/>
                <a:gd name="T75" fmla="*/ 3121 h 284"/>
                <a:gd name="T76" fmla="*/ 21582 w 296"/>
                <a:gd name="T77" fmla="*/ 3874 h 284"/>
                <a:gd name="T78" fmla="*/ 21520 w 296"/>
                <a:gd name="T79" fmla="*/ 3808 h 284"/>
                <a:gd name="T80" fmla="*/ 21520 w 296"/>
                <a:gd name="T81" fmla="*/ 17755 h 284"/>
                <a:gd name="T82" fmla="*/ 21582 w 296"/>
                <a:gd name="T83" fmla="*/ 17687 h 28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6"/>
                <a:gd name="T127" fmla="*/ 0 h 284"/>
                <a:gd name="T128" fmla="*/ 296 w 296"/>
                <a:gd name="T129" fmla="*/ 284 h 28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6" h="284">
                  <a:moveTo>
                    <a:pt x="295" y="50"/>
                  </a:moveTo>
                  <a:cubicBezTo>
                    <a:pt x="261" y="40"/>
                    <a:pt x="261" y="40"/>
                    <a:pt x="261" y="40"/>
                  </a:cubicBezTo>
                  <a:cubicBezTo>
                    <a:pt x="261" y="40"/>
                    <a:pt x="262" y="41"/>
                    <a:pt x="262" y="41"/>
                  </a:cubicBezTo>
                  <a:cubicBezTo>
                    <a:pt x="262" y="33"/>
                    <a:pt x="262" y="33"/>
                    <a:pt x="262" y="33"/>
                  </a:cubicBezTo>
                  <a:cubicBezTo>
                    <a:pt x="262" y="32"/>
                    <a:pt x="261" y="32"/>
                    <a:pt x="261" y="31"/>
                  </a:cubicBezTo>
                  <a:cubicBezTo>
                    <a:pt x="157" y="0"/>
                    <a:pt x="157" y="0"/>
                    <a:pt x="157" y="0"/>
                  </a:cubicBezTo>
                  <a:cubicBezTo>
                    <a:pt x="157" y="0"/>
                    <a:pt x="157" y="0"/>
                    <a:pt x="157" y="0"/>
                  </a:cubicBezTo>
                  <a:cubicBezTo>
                    <a:pt x="35" y="30"/>
                    <a:pt x="35" y="30"/>
                    <a:pt x="35" y="30"/>
                  </a:cubicBezTo>
                  <a:cubicBezTo>
                    <a:pt x="34" y="30"/>
                    <a:pt x="34" y="30"/>
                    <a:pt x="34" y="31"/>
                  </a:cubicBezTo>
                  <a:cubicBezTo>
                    <a:pt x="34" y="41"/>
                    <a:pt x="34" y="41"/>
                    <a:pt x="34" y="41"/>
                  </a:cubicBezTo>
                  <a:cubicBezTo>
                    <a:pt x="34" y="41"/>
                    <a:pt x="34" y="40"/>
                    <a:pt x="35" y="40"/>
                  </a:cubicBezTo>
                  <a:cubicBezTo>
                    <a:pt x="1" y="48"/>
                    <a:pt x="1" y="48"/>
                    <a:pt x="1" y="48"/>
                  </a:cubicBezTo>
                  <a:cubicBezTo>
                    <a:pt x="0" y="48"/>
                    <a:pt x="0" y="49"/>
                    <a:pt x="0" y="50"/>
                  </a:cubicBezTo>
                  <a:cubicBezTo>
                    <a:pt x="0" y="240"/>
                    <a:pt x="0" y="240"/>
                    <a:pt x="0" y="240"/>
                  </a:cubicBezTo>
                  <a:cubicBezTo>
                    <a:pt x="0" y="240"/>
                    <a:pt x="0" y="241"/>
                    <a:pt x="1" y="241"/>
                  </a:cubicBezTo>
                  <a:cubicBezTo>
                    <a:pt x="135" y="284"/>
                    <a:pt x="135" y="284"/>
                    <a:pt x="135" y="284"/>
                  </a:cubicBezTo>
                  <a:cubicBezTo>
                    <a:pt x="135" y="284"/>
                    <a:pt x="136" y="284"/>
                    <a:pt x="136" y="284"/>
                  </a:cubicBezTo>
                  <a:cubicBezTo>
                    <a:pt x="295" y="245"/>
                    <a:pt x="295" y="245"/>
                    <a:pt x="295" y="245"/>
                  </a:cubicBezTo>
                  <a:cubicBezTo>
                    <a:pt x="295" y="245"/>
                    <a:pt x="296" y="244"/>
                    <a:pt x="296" y="243"/>
                  </a:cubicBezTo>
                  <a:cubicBezTo>
                    <a:pt x="296" y="52"/>
                    <a:pt x="296" y="52"/>
                    <a:pt x="296" y="52"/>
                  </a:cubicBezTo>
                  <a:cubicBezTo>
                    <a:pt x="296" y="51"/>
                    <a:pt x="295" y="50"/>
                    <a:pt x="295" y="50"/>
                  </a:cubicBezTo>
                  <a:close/>
                  <a:moveTo>
                    <a:pt x="294" y="242"/>
                  </a:moveTo>
                  <a:cubicBezTo>
                    <a:pt x="135" y="281"/>
                    <a:pt x="135" y="281"/>
                    <a:pt x="135" y="281"/>
                  </a:cubicBezTo>
                  <a:cubicBezTo>
                    <a:pt x="136" y="281"/>
                    <a:pt x="136" y="281"/>
                    <a:pt x="136" y="281"/>
                  </a:cubicBezTo>
                  <a:cubicBezTo>
                    <a:pt x="2" y="238"/>
                    <a:pt x="2" y="238"/>
                    <a:pt x="2" y="238"/>
                  </a:cubicBezTo>
                  <a:cubicBezTo>
                    <a:pt x="2" y="238"/>
                    <a:pt x="3" y="239"/>
                    <a:pt x="3" y="240"/>
                  </a:cubicBezTo>
                  <a:cubicBezTo>
                    <a:pt x="3" y="50"/>
                    <a:pt x="3" y="50"/>
                    <a:pt x="3" y="50"/>
                  </a:cubicBezTo>
                  <a:cubicBezTo>
                    <a:pt x="3" y="50"/>
                    <a:pt x="2" y="51"/>
                    <a:pt x="1" y="51"/>
                  </a:cubicBezTo>
                  <a:cubicBezTo>
                    <a:pt x="35" y="43"/>
                    <a:pt x="35" y="43"/>
                    <a:pt x="35" y="43"/>
                  </a:cubicBezTo>
                  <a:cubicBezTo>
                    <a:pt x="36" y="43"/>
                    <a:pt x="37" y="42"/>
                    <a:pt x="37" y="41"/>
                  </a:cubicBezTo>
                  <a:cubicBezTo>
                    <a:pt x="37" y="31"/>
                    <a:pt x="37" y="31"/>
                    <a:pt x="37" y="31"/>
                  </a:cubicBezTo>
                  <a:cubicBezTo>
                    <a:pt x="37" y="32"/>
                    <a:pt x="36" y="32"/>
                    <a:pt x="35" y="33"/>
                  </a:cubicBezTo>
                  <a:cubicBezTo>
                    <a:pt x="157" y="3"/>
                    <a:pt x="157" y="3"/>
                    <a:pt x="157" y="3"/>
                  </a:cubicBezTo>
                  <a:cubicBezTo>
                    <a:pt x="157" y="3"/>
                    <a:pt x="157" y="3"/>
                    <a:pt x="157" y="3"/>
                  </a:cubicBezTo>
                  <a:cubicBezTo>
                    <a:pt x="260" y="34"/>
                    <a:pt x="260" y="34"/>
                    <a:pt x="260" y="34"/>
                  </a:cubicBezTo>
                  <a:cubicBezTo>
                    <a:pt x="259" y="34"/>
                    <a:pt x="259" y="33"/>
                    <a:pt x="259" y="33"/>
                  </a:cubicBezTo>
                  <a:cubicBezTo>
                    <a:pt x="259" y="41"/>
                    <a:pt x="259" y="41"/>
                    <a:pt x="259" y="41"/>
                  </a:cubicBezTo>
                  <a:cubicBezTo>
                    <a:pt x="259" y="42"/>
                    <a:pt x="259" y="43"/>
                    <a:pt x="260" y="43"/>
                  </a:cubicBezTo>
                  <a:cubicBezTo>
                    <a:pt x="294" y="53"/>
                    <a:pt x="294" y="53"/>
                    <a:pt x="294" y="53"/>
                  </a:cubicBezTo>
                  <a:cubicBezTo>
                    <a:pt x="293" y="53"/>
                    <a:pt x="293" y="52"/>
                    <a:pt x="293" y="52"/>
                  </a:cubicBezTo>
                  <a:cubicBezTo>
                    <a:pt x="293" y="243"/>
                    <a:pt x="293" y="243"/>
                    <a:pt x="293" y="243"/>
                  </a:cubicBezTo>
                  <a:cubicBezTo>
                    <a:pt x="293" y="243"/>
                    <a:pt x="293" y="242"/>
                    <a:pt x="294" y="242"/>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2874" name="Picture 511" descr="Receiver_AppStore.png"/>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81013" y="4651375"/>
            <a:ext cx="268287"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4" name="Text Box 10"/>
          <p:cNvSpPr txBox="1">
            <a:spLocks noChangeArrowheads="1"/>
          </p:cNvSpPr>
          <p:nvPr/>
        </p:nvSpPr>
        <p:spPr bwMode="auto">
          <a:xfrm>
            <a:off x="1785938" y="2960688"/>
            <a:ext cx="708025" cy="247650"/>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a:solidFill>
                  <a:srgbClr val="0040A8"/>
                </a:solidFill>
                <a:cs typeface="Arial" charset="0"/>
              </a:rPr>
              <a:t>Repeater</a:t>
            </a:r>
            <a:endParaRPr lang="en-US" sz="1000" kern="0" dirty="0">
              <a:solidFill>
                <a:srgbClr val="0040A8"/>
              </a:solidFill>
              <a:cs typeface="Arial" charset="0"/>
            </a:endParaRPr>
          </a:p>
        </p:txBody>
      </p:sp>
      <p:grpSp>
        <p:nvGrpSpPr>
          <p:cNvPr id="4444" name="Group 559"/>
          <p:cNvGrpSpPr>
            <a:grpSpLocks/>
          </p:cNvGrpSpPr>
          <p:nvPr/>
        </p:nvGrpSpPr>
        <p:grpSpPr bwMode="auto">
          <a:xfrm>
            <a:off x="1039964" y="2795041"/>
            <a:ext cx="582115" cy="190409"/>
            <a:chOff x="3504" y="2638"/>
            <a:chExt cx="914" cy="365"/>
          </a:xfrm>
          <a:effectLst>
            <a:glow rad="50800">
              <a:srgbClr val="0175B0">
                <a:lumMod val="40000"/>
                <a:lumOff val="60000"/>
                <a:alpha val="49000"/>
              </a:srgbClr>
            </a:glow>
          </a:effectLst>
        </p:grpSpPr>
        <p:sp>
          <p:nvSpPr>
            <p:cNvPr id="4196" name="Freeform 560"/>
            <p:cNvSpPr>
              <a:spLocks/>
            </p:cNvSpPr>
            <p:nvPr/>
          </p:nvSpPr>
          <p:spPr bwMode="auto">
            <a:xfrm>
              <a:off x="3551" y="2640"/>
              <a:ext cx="865" cy="238"/>
            </a:xfrm>
            <a:custGeom>
              <a:avLst/>
              <a:gdLst>
                <a:gd name="T0" fmla="*/ 0 w 865"/>
                <a:gd name="T1" fmla="*/ 106 h 238"/>
                <a:gd name="T2" fmla="*/ 437 w 865"/>
                <a:gd name="T3" fmla="*/ 0 h 238"/>
                <a:gd name="T4" fmla="*/ 865 w 865"/>
                <a:gd name="T5" fmla="*/ 134 h 238"/>
                <a:gd name="T6" fmla="*/ 428 w 865"/>
                <a:gd name="T7" fmla="*/ 238 h 238"/>
                <a:gd name="T8" fmla="*/ 0 w 865"/>
                <a:gd name="T9" fmla="*/ 106 h 238"/>
                <a:gd name="T10" fmla="*/ 0 60000 65536"/>
                <a:gd name="T11" fmla="*/ 0 60000 65536"/>
                <a:gd name="T12" fmla="*/ 0 60000 65536"/>
                <a:gd name="T13" fmla="*/ 0 60000 65536"/>
                <a:gd name="T14" fmla="*/ 0 60000 65536"/>
                <a:gd name="T15" fmla="*/ 0 w 865"/>
                <a:gd name="T16" fmla="*/ 0 h 238"/>
                <a:gd name="T17" fmla="*/ 865 w 865"/>
                <a:gd name="T18" fmla="*/ 238 h 238"/>
              </a:gdLst>
              <a:ahLst/>
              <a:cxnLst>
                <a:cxn ang="T10">
                  <a:pos x="T0" y="T1"/>
                </a:cxn>
                <a:cxn ang="T11">
                  <a:pos x="T2" y="T3"/>
                </a:cxn>
                <a:cxn ang="T12">
                  <a:pos x="T4" y="T5"/>
                </a:cxn>
                <a:cxn ang="T13">
                  <a:pos x="T6" y="T7"/>
                </a:cxn>
                <a:cxn ang="T14">
                  <a:pos x="T8" y="T9"/>
                </a:cxn>
              </a:cxnLst>
              <a:rect l="T15" t="T16" r="T17" b="T18"/>
              <a:pathLst>
                <a:path w="865" h="238">
                  <a:moveTo>
                    <a:pt x="0" y="106"/>
                  </a:moveTo>
                  <a:lnTo>
                    <a:pt x="437" y="0"/>
                  </a:lnTo>
                  <a:lnTo>
                    <a:pt x="865" y="134"/>
                  </a:lnTo>
                  <a:lnTo>
                    <a:pt x="428" y="238"/>
                  </a:lnTo>
                  <a:lnTo>
                    <a:pt x="0" y="106"/>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97" name="Freeform 561"/>
            <p:cNvSpPr>
              <a:spLocks/>
            </p:cNvSpPr>
            <p:nvPr/>
          </p:nvSpPr>
          <p:spPr bwMode="auto">
            <a:xfrm>
              <a:off x="3917" y="2725"/>
              <a:ext cx="104" cy="38"/>
            </a:xfrm>
            <a:custGeom>
              <a:avLst/>
              <a:gdLst>
                <a:gd name="T0" fmla="*/ 57 w 104"/>
                <a:gd name="T1" fmla="*/ 0 h 38"/>
                <a:gd name="T2" fmla="*/ 38 w 104"/>
                <a:gd name="T3" fmla="*/ 7 h 38"/>
                <a:gd name="T4" fmla="*/ 52 w 104"/>
                <a:gd name="T5" fmla="*/ 12 h 38"/>
                <a:gd name="T6" fmla="*/ 0 w 104"/>
                <a:gd name="T7" fmla="*/ 31 h 38"/>
                <a:gd name="T8" fmla="*/ 19 w 104"/>
                <a:gd name="T9" fmla="*/ 38 h 38"/>
                <a:gd name="T10" fmla="*/ 71 w 104"/>
                <a:gd name="T11" fmla="*/ 16 h 38"/>
                <a:gd name="T12" fmla="*/ 85 w 104"/>
                <a:gd name="T13" fmla="*/ 21 h 38"/>
                <a:gd name="T14" fmla="*/ 104 w 104"/>
                <a:gd name="T15" fmla="*/ 14 h 38"/>
                <a:gd name="T16" fmla="*/ 57 w 104"/>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8"/>
                <a:gd name="T29" fmla="*/ 104 w 104"/>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8">
                  <a:moveTo>
                    <a:pt x="57" y="0"/>
                  </a:moveTo>
                  <a:lnTo>
                    <a:pt x="38" y="7"/>
                  </a:lnTo>
                  <a:lnTo>
                    <a:pt x="52" y="12"/>
                  </a:lnTo>
                  <a:lnTo>
                    <a:pt x="0" y="31"/>
                  </a:lnTo>
                  <a:lnTo>
                    <a:pt x="19" y="38"/>
                  </a:lnTo>
                  <a:lnTo>
                    <a:pt x="71" y="16"/>
                  </a:lnTo>
                  <a:lnTo>
                    <a:pt x="85" y="21"/>
                  </a:lnTo>
                  <a:lnTo>
                    <a:pt x="104" y="14"/>
                  </a:lnTo>
                  <a:lnTo>
                    <a:pt x="57"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98" name="Freeform 562"/>
            <p:cNvSpPr>
              <a:spLocks/>
            </p:cNvSpPr>
            <p:nvPr/>
          </p:nvSpPr>
          <p:spPr bwMode="auto">
            <a:xfrm>
              <a:off x="4014" y="2760"/>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199" name="Freeform 563"/>
            <p:cNvSpPr>
              <a:spLocks/>
            </p:cNvSpPr>
            <p:nvPr/>
          </p:nvSpPr>
          <p:spPr bwMode="auto">
            <a:xfrm>
              <a:off x="4038" y="2770"/>
              <a:ext cx="137" cy="47"/>
            </a:xfrm>
            <a:custGeom>
              <a:avLst/>
              <a:gdLst>
                <a:gd name="T0" fmla="*/ 82 w 137"/>
                <a:gd name="T1" fmla="*/ 23 h 47"/>
                <a:gd name="T2" fmla="*/ 137 w 137"/>
                <a:gd name="T3" fmla="*/ 19 h 47"/>
                <a:gd name="T4" fmla="*/ 113 w 137"/>
                <a:gd name="T5" fmla="*/ 12 h 47"/>
                <a:gd name="T6" fmla="*/ 89 w 137"/>
                <a:gd name="T7" fmla="*/ 14 h 47"/>
                <a:gd name="T8" fmla="*/ 97 w 137"/>
                <a:gd name="T9" fmla="*/ 7 h 47"/>
                <a:gd name="T10" fmla="*/ 73 w 137"/>
                <a:gd name="T11" fmla="*/ 0 h 47"/>
                <a:gd name="T12" fmla="*/ 61 w 137"/>
                <a:gd name="T13" fmla="*/ 16 h 47"/>
                <a:gd name="T14" fmla="*/ 0 w 137"/>
                <a:gd name="T15" fmla="*/ 23 h 47"/>
                <a:gd name="T16" fmla="*/ 21 w 137"/>
                <a:gd name="T17" fmla="*/ 30 h 47"/>
                <a:gd name="T18" fmla="*/ 54 w 137"/>
                <a:gd name="T19" fmla="*/ 28 h 47"/>
                <a:gd name="T20" fmla="*/ 45 w 137"/>
                <a:gd name="T21" fmla="*/ 38 h 47"/>
                <a:gd name="T22" fmla="*/ 68 w 137"/>
                <a:gd name="T23" fmla="*/ 47 h 47"/>
                <a:gd name="T24" fmla="*/ 82 w 137"/>
                <a:gd name="T25" fmla="*/ 23 h 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7"/>
                <a:gd name="T40" fmla="*/ 0 h 47"/>
                <a:gd name="T41" fmla="*/ 137 w 137"/>
                <a:gd name="T42" fmla="*/ 47 h 4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7" h="47">
                  <a:moveTo>
                    <a:pt x="82" y="23"/>
                  </a:moveTo>
                  <a:lnTo>
                    <a:pt x="137" y="19"/>
                  </a:lnTo>
                  <a:lnTo>
                    <a:pt x="113" y="12"/>
                  </a:lnTo>
                  <a:lnTo>
                    <a:pt x="89" y="14"/>
                  </a:lnTo>
                  <a:lnTo>
                    <a:pt x="97" y="7"/>
                  </a:lnTo>
                  <a:lnTo>
                    <a:pt x="73" y="0"/>
                  </a:lnTo>
                  <a:lnTo>
                    <a:pt x="61" y="16"/>
                  </a:lnTo>
                  <a:lnTo>
                    <a:pt x="0" y="23"/>
                  </a:lnTo>
                  <a:lnTo>
                    <a:pt x="21" y="30"/>
                  </a:lnTo>
                  <a:lnTo>
                    <a:pt x="54" y="28"/>
                  </a:lnTo>
                  <a:lnTo>
                    <a:pt x="45" y="38"/>
                  </a:lnTo>
                  <a:lnTo>
                    <a:pt x="68" y="47"/>
                  </a:lnTo>
                  <a:lnTo>
                    <a:pt x="82" y="23"/>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0" name="Freeform 564"/>
            <p:cNvSpPr>
              <a:spLocks/>
            </p:cNvSpPr>
            <p:nvPr/>
          </p:nvSpPr>
          <p:spPr bwMode="auto">
            <a:xfrm>
              <a:off x="3879" y="2718"/>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1" name="Freeform 565"/>
            <p:cNvSpPr>
              <a:spLocks/>
            </p:cNvSpPr>
            <p:nvPr/>
          </p:nvSpPr>
          <p:spPr bwMode="auto">
            <a:xfrm>
              <a:off x="3832" y="2701"/>
              <a:ext cx="104" cy="38"/>
            </a:xfrm>
            <a:custGeom>
              <a:avLst/>
              <a:gdLst>
                <a:gd name="T0" fmla="*/ 320698 w 44"/>
                <a:gd name="T1" fmla="*/ 148765 h 16"/>
                <a:gd name="T2" fmla="*/ 207307 w 44"/>
                <a:gd name="T3" fmla="*/ 148765 h 16"/>
                <a:gd name="T4" fmla="*/ 219163 w 44"/>
                <a:gd name="T5" fmla="*/ 96337 h 16"/>
                <a:gd name="T6" fmla="*/ 375078 w 44"/>
                <a:gd name="T7" fmla="*/ 78810 h 16"/>
                <a:gd name="T8" fmla="*/ 414154 w 44"/>
                <a:gd name="T9" fmla="*/ 120579 h 16"/>
                <a:gd name="T10" fmla="*/ 555237 w 44"/>
                <a:gd name="T11" fmla="*/ 96337 h 16"/>
                <a:gd name="T12" fmla="*/ 489998 w 44"/>
                <a:gd name="T13" fmla="*/ 28187 h 16"/>
                <a:gd name="T14" fmla="*/ 114948 w 44"/>
                <a:gd name="T15" fmla="*/ 57591 h 16"/>
                <a:gd name="T16" fmla="*/ 92723 w 44"/>
                <a:gd name="T17" fmla="*/ 187179 h 16"/>
                <a:gd name="T18" fmla="*/ 283502 w 44"/>
                <a:gd name="T19" fmla="*/ 216420 h 16"/>
                <a:gd name="T20" fmla="*/ 320698 w 44"/>
                <a:gd name="T21" fmla="*/ 148765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6"/>
                <a:gd name="T35" fmla="*/ 44 w 4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6">
                  <a:moveTo>
                    <a:pt x="25" y="11"/>
                  </a:moveTo>
                  <a:cubicBezTo>
                    <a:pt x="22" y="12"/>
                    <a:pt x="18" y="12"/>
                    <a:pt x="16" y="11"/>
                  </a:cubicBezTo>
                  <a:cubicBezTo>
                    <a:pt x="13" y="10"/>
                    <a:pt x="13" y="8"/>
                    <a:pt x="17" y="7"/>
                  </a:cubicBezTo>
                  <a:cubicBezTo>
                    <a:pt x="21" y="5"/>
                    <a:pt x="26" y="5"/>
                    <a:pt x="29" y="6"/>
                  </a:cubicBezTo>
                  <a:cubicBezTo>
                    <a:pt x="32" y="7"/>
                    <a:pt x="33" y="8"/>
                    <a:pt x="32" y="9"/>
                  </a:cubicBezTo>
                  <a:cubicBezTo>
                    <a:pt x="43" y="7"/>
                    <a:pt x="43" y="7"/>
                    <a:pt x="43" y="7"/>
                  </a:cubicBezTo>
                  <a:cubicBezTo>
                    <a:pt x="44" y="6"/>
                    <a:pt x="42" y="4"/>
                    <a:pt x="38" y="2"/>
                  </a:cubicBezTo>
                  <a:cubicBezTo>
                    <a:pt x="31" y="0"/>
                    <a:pt x="17" y="1"/>
                    <a:pt x="9" y="4"/>
                  </a:cubicBezTo>
                  <a:cubicBezTo>
                    <a:pt x="0" y="7"/>
                    <a:pt x="0" y="12"/>
                    <a:pt x="7" y="14"/>
                  </a:cubicBezTo>
                  <a:cubicBezTo>
                    <a:pt x="11" y="16"/>
                    <a:pt x="17" y="16"/>
                    <a:pt x="22" y="16"/>
                  </a:cubicBezTo>
                  <a:lnTo>
                    <a:pt x="25" y="11"/>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2" name="Freeform 566"/>
            <p:cNvSpPr>
              <a:spLocks noEditPoints="1"/>
            </p:cNvSpPr>
            <p:nvPr/>
          </p:nvSpPr>
          <p:spPr bwMode="auto">
            <a:xfrm>
              <a:off x="3957" y="2741"/>
              <a:ext cx="104" cy="45"/>
            </a:xfrm>
            <a:custGeom>
              <a:avLst/>
              <a:gdLst>
                <a:gd name="T0" fmla="*/ 398611 w 44"/>
                <a:gd name="T1" fmla="*/ 65136 h 19"/>
                <a:gd name="T2" fmla="*/ 423762 w 44"/>
                <a:gd name="T3" fmla="*/ 94048 h 19"/>
                <a:gd name="T4" fmla="*/ 414154 w 44"/>
                <a:gd name="T5" fmla="*/ 105755 h 19"/>
                <a:gd name="T6" fmla="*/ 310743 w 44"/>
                <a:gd name="T7" fmla="*/ 105755 h 19"/>
                <a:gd name="T8" fmla="*/ 398611 w 44"/>
                <a:gd name="T9" fmla="*/ 65136 h 19"/>
                <a:gd name="T10" fmla="*/ 331318 w 44"/>
                <a:gd name="T11" fmla="*/ 154269 h 19"/>
                <a:gd name="T12" fmla="*/ 499961 w 44"/>
                <a:gd name="T13" fmla="*/ 133757 h 19"/>
                <a:gd name="T14" fmla="*/ 565840 w 44"/>
                <a:gd name="T15" fmla="*/ 94048 h 19"/>
                <a:gd name="T16" fmla="*/ 499961 w 44"/>
                <a:gd name="T17" fmla="*/ 39709 h 19"/>
                <a:gd name="T18" fmla="*/ 375078 w 44"/>
                <a:gd name="T19" fmla="*/ 0 h 19"/>
                <a:gd name="T20" fmla="*/ 0 w 44"/>
                <a:gd name="T21" fmla="*/ 145464 h 19"/>
                <a:gd name="T22" fmla="*/ 92723 w 44"/>
                <a:gd name="T23" fmla="*/ 183036 h 19"/>
                <a:gd name="T24" fmla="*/ 207307 w 44"/>
                <a:gd name="T25" fmla="*/ 133757 h 19"/>
                <a:gd name="T26" fmla="*/ 152034 w 44"/>
                <a:gd name="T27" fmla="*/ 198898 h 19"/>
                <a:gd name="T28" fmla="*/ 283502 w 44"/>
                <a:gd name="T29" fmla="*/ 250472 h 19"/>
                <a:gd name="T30" fmla="*/ 331318 w 44"/>
                <a:gd name="T31" fmla="*/ 154269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19"/>
                <a:gd name="T50" fmla="*/ 44 w 4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19">
                  <a:moveTo>
                    <a:pt x="31" y="5"/>
                  </a:moveTo>
                  <a:cubicBezTo>
                    <a:pt x="32" y="5"/>
                    <a:pt x="34" y="6"/>
                    <a:pt x="33" y="7"/>
                  </a:cubicBezTo>
                  <a:cubicBezTo>
                    <a:pt x="33" y="7"/>
                    <a:pt x="33" y="7"/>
                    <a:pt x="32" y="8"/>
                  </a:cubicBezTo>
                  <a:cubicBezTo>
                    <a:pt x="29" y="9"/>
                    <a:pt x="27" y="9"/>
                    <a:pt x="24" y="8"/>
                  </a:cubicBezTo>
                  <a:lnTo>
                    <a:pt x="31" y="5"/>
                  </a:lnTo>
                  <a:close/>
                  <a:moveTo>
                    <a:pt x="26" y="12"/>
                  </a:moveTo>
                  <a:cubicBezTo>
                    <a:pt x="30" y="12"/>
                    <a:pt x="35" y="11"/>
                    <a:pt x="39" y="10"/>
                  </a:cubicBezTo>
                  <a:cubicBezTo>
                    <a:pt x="42" y="9"/>
                    <a:pt x="44" y="8"/>
                    <a:pt x="44" y="7"/>
                  </a:cubicBezTo>
                  <a:cubicBezTo>
                    <a:pt x="44" y="5"/>
                    <a:pt x="42" y="4"/>
                    <a:pt x="39" y="3"/>
                  </a:cubicBezTo>
                  <a:cubicBezTo>
                    <a:pt x="29" y="0"/>
                    <a:pt x="29" y="0"/>
                    <a:pt x="29" y="0"/>
                  </a:cubicBezTo>
                  <a:cubicBezTo>
                    <a:pt x="0" y="11"/>
                    <a:pt x="0" y="11"/>
                    <a:pt x="0" y="11"/>
                  </a:cubicBezTo>
                  <a:cubicBezTo>
                    <a:pt x="7" y="14"/>
                    <a:pt x="7" y="14"/>
                    <a:pt x="7" y="14"/>
                  </a:cubicBezTo>
                  <a:cubicBezTo>
                    <a:pt x="16" y="10"/>
                    <a:pt x="16" y="10"/>
                    <a:pt x="16" y="10"/>
                  </a:cubicBezTo>
                  <a:cubicBezTo>
                    <a:pt x="12" y="15"/>
                    <a:pt x="12" y="15"/>
                    <a:pt x="12" y="15"/>
                  </a:cubicBezTo>
                  <a:cubicBezTo>
                    <a:pt x="22" y="19"/>
                    <a:pt x="22" y="19"/>
                    <a:pt x="22" y="19"/>
                  </a:cubicBezTo>
                  <a:lnTo>
                    <a:pt x="26" y="12"/>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3" name="Freeform 567"/>
            <p:cNvSpPr>
              <a:spLocks/>
            </p:cNvSpPr>
            <p:nvPr/>
          </p:nvSpPr>
          <p:spPr bwMode="auto">
            <a:xfrm>
              <a:off x="3957" y="2706"/>
              <a:ext cx="41" cy="14"/>
            </a:xfrm>
            <a:custGeom>
              <a:avLst/>
              <a:gdLst>
                <a:gd name="T0" fmla="*/ 66524 w 17"/>
                <a:gd name="T1" fmla="*/ 10519 h 6"/>
                <a:gd name="T2" fmla="*/ 226923 w 17"/>
                <a:gd name="T3" fmla="*/ 10519 h 6"/>
                <a:gd name="T4" fmla="*/ 226923 w 17"/>
                <a:gd name="T5" fmla="*/ 42952 h 6"/>
                <a:gd name="T6" fmla="*/ 46993 w 17"/>
                <a:gd name="T7" fmla="*/ 57269 h 6"/>
                <a:gd name="T8" fmla="*/ 66524 w 17"/>
                <a:gd name="T9" fmla="*/ 1051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4" y="1"/>
                  </a:moveTo>
                  <a:cubicBezTo>
                    <a:pt x="7" y="0"/>
                    <a:pt x="12" y="0"/>
                    <a:pt x="14" y="1"/>
                  </a:cubicBezTo>
                  <a:cubicBezTo>
                    <a:pt x="17" y="2"/>
                    <a:pt x="17" y="3"/>
                    <a:pt x="14" y="4"/>
                  </a:cubicBezTo>
                  <a:cubicBezTo>
                    <a:pt x="11" y="6"/>
                    <a:pt x="6" y="6"/>
                    <a:pt x="3" y="5"/>
                  </a:cubicBezTo>
                  <a:cubicBezTo>
                    <a:pt x="0" y="4"/>
                    <a:pt x="1" y="2"/>
                    <a:pt x="4" y="1"/>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4" name="Freeform 568"/>
            <p:cNvSpPr>
              <a:spLocks/>
            </p:cNvSpPr>
            <p:nvPr/>
          </p:nvSpPr>
          <p:spPr bwMode="auto">
            <a:xfrm>
              <a:off x="3986" y="2791"/>
              <a:ext cx="40" cy="14"/>
            </a:xfrm>
            <a:custGeom>
              <a:avLst/>
              <a:gdLst>
                <a:gd name="T0" fmla="*/ 35499 w 17"/>
                <a:gd name="T1" fmla="*/ 57269 h 6"/>
                <a:gd name="T2" fmla="*/ 161689 w 17"/>
                <a:gd name="T3" fmla="*/ 42952 h 6"/>
                <a:gd name="T4" fmla="*/ 172927 w 17"/>
                <a:gd name="T5" fmla="*/ 0 h 6"/>
                <a:gd name="T6" fmla="*/ 46012 w 17"/>
                <a:gd name="T7" fmla="*/ 10519 h 6"/>
                <a:gd name="T8" fmla="*/ 35499 w 17"/>
                <a:gd name="T9" fmla="*/ 5726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3" y="5"/>
                  </a:moveTo>
                  <a:cubicBezTo>
                    <a:pt x="6" y="6"/>
                    <a:pt x="10" y="5"/>
                    <a:pt x="13" y="4"/>
                  </a:cubicBezTo>
                  <a:cubicBezTo>
                    <a:pt x="17" y="3"/>
                    <a:pt x="17" y="1"/>
                    <a:pt x="14" y="0"/>
                  </a:cubicBezTo>
                  <a:cubicBezTo>
                    <a:pt x="11" y="0"/>
                    <a:pt x="7" y="0"/>
                    <a:pt x="4" y="1"/>
                  </a:cubicBezTo>
                  <a:cubicBezTo>
                    <a:pt x="0" y="2"/>
                    <a:pt x="0" y="4"/>
                    <a:pt x="3" y="5"/>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5" name="Freeform 569"/>
            <p:cNvSpPr>
              <a:spLocks/>
            </p:cNvSpPr>
            <p:nvPr/>
          </p:nvSpPr>
          <p:spPr bwMode="auto">
            <a:xfrm>
              <a:off x="3551" y="2746"/>
              <a:ext cx="428" cy="239"/>
            </a:xfrm>
            <a:custGeom>
              <a:avLst/>
              <a:gdLst>
                <a:gd name="T0" fmla="*/ 0 w 428"/>
                <a:gd name="T1" fmla="*/ 0 h 239"/>
                <a:gd name="T2" fmla="*/ 0 w 428"/>
                <a:gd name="T3" fmla="*/ 102 h 239"/>
                <a:gd name="T4" fmla="*/ 428 w 428"/>
                <a:gd name="T5" fmla="*/ 239 h 239"/>
                <a:gd name="T6" fmla="*/ 428 w 428"/>
                <a:gd name="T7" fmla="*/ 132 h 239"/>
                <a:gd name="T8" fmla="*/ 0 w 428"/>
                <a:gd name="T9" fmla="*/ 0 h 239"/>
                <a:gd name="T10" fmla="*/ 0 60000 65536"/>
                <a:gd name="T11" fmla="*/ 0 60000 65536"/>
                <a:gd name="T12" fmla="*/ 0 60000 65536"/>
                <a:gd name="T13" fmla="*/ 0 60000 65536"/>
                <a:gd name="T14" fmla="*/ 0 60000 65536"/>
                <a:gd name="T15" fmla="*/ 0 w 428"/>
                <a:gd name="T16" fmla="*/ 0 h 239"/>
                <a:gd name="T17" fmla="*/ 428 w 428"/>
                <a:gd name="T18" fmla="*/ 239 h 239"/>
              </a:gdLst>
              <a:ahLst/>
              <a:cxnLst>
                <a:cxn ang="T10">
                  <a:pos x="T0" y="T1"/>
                </a:cxn>
                <a:cxn ang="T11">
                  <a:pos x="T2" y="T3"/>
                </a:cxn>
                <a:cxn ang="T12">
                  <a:pos x="T4" y="T5"/>
                </a:cxn>
                <a:cxn ang="T13">
                  <a:pos x="T6" y="T7"/>
                </a:cxn>
                <a:cxn ang="T14">
                  <a:pos x="T8" y="T9"/>
                </a:cxn>
              </a:cxnLst>
              <a:rect l="T15" t="T16" r="T17" b="T18"/>
              <a:pathLst>
                <a:path w="428" h="239">
                  <a:moveTo>
                    <a:pt x="0" y="0"/>
                  </a:moveTo>
                  <a:lnTo>
                    <a:pt x="0" y="102"/>
                  </a:lnTo>
                  <a:lnTo>
                    <a:pt x="428" y="239"/>
                  </a:lnTo>
                  <a:lnTo>
                    <a:pt x="428" y="132"/>
                  </a:lnTo>
                  <a:lnTo>
                    <a:pt x="0"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6" name="Freeform 570"/>
            <p:cNvSpPr>
              <a:spLocks/>
            </p:cNvSpPr>
            <p:nvPr/>
          </p:nvSpPr>
          <p:spPr bwMode="auto">
            <a:xfrm>
              <a:off x="3979" y="2774"/>
              <a:ext cx="437" cy="211"/>
            </a:xfrm>
            <a:custGeom>
              <a:avLst/>
              <a:gdLst>
                <a:gd name="T0" fmla="*/ 437 w 437"/>
                <a:gd name="T1" fmla="*/ 0 h 211"/>
                <a:gd name="T2" fmla="*/ 0 w 437"/>
                <a:gd name="T3" fmla="*/ 104 h 211"/>
                <a:gd name="T4" fmla="*/ 0 w 437"/>
                <a:gd name="T5" fmla="*/ 211 h 211"/>
                <a:gd name="T6" fmla="*/ 437 w 437"/>
                <a:gd name="T7" fmla="*/ 111 h 211"/>
                <a:gd name="T8" fmla="*/ 437 w 437"/>
                <a:gd name="T9" fmla="*/ 0 h 211"/>
                <a:gd name="T10" fmla="*/ 0 60000 65536"/>
                <a:gd name="T11" fmla="*/ 0 60000 65536"/>
                <a:gd name="T12" fmla="*/ 0 60000 65536"/>
                <a:gd name="T13" fmla="*/ 0 60000 65536"/>
                <a:gd name="T14" fmla="*/ 0 60000 65536"/>
                <a:gd name="T15" fmla="*/ 0 w 437"/>
                <a:gd name="T16" fmla="*/ 0 h 211"/>
                <a:gd name="T17" fmla="*/ 437 w 437"/>
                <a:gd name="T18" fmla="*/ 211 h 211"/>
              </a:gdLst>
              <a:ahLst/>
              <a:cxnLst>
                <a:cxn ang="T10">
                  <a:pos x="T0" y="T1"/>
                </a:cxn>
                <a:cxn ang="T11">
                  <a:pos x="T2" y="T3"/>
                </a:cxn>
                <a:cxn ang="T12">
                  <a:pos x="T4" y="T5"/>
                </a:cxn>
                <a:cxn ang="T13">
                  <a:pos x="T6" y="T7"/>
                </a:cxn>
                <a:cxn ang="T14">
                  <a:pos x="T8" y="T9"/>
                </a:cxn>
              </a:cxnLst>
              <a:rect l="T15" t="T16" r="T17" b="T18"/>
              <a:pathLst>
                <a:path w="437" h="211">
                  <a:moveTo>
                    <a:pt x="437" y="0"/>
                  </a:moveTo>
                  <a:lnTo>
                    <a:pt x="0" y="104"/>
                  </a:lnTo>
                  <a:lnTo>
                    <a:pt x="0" y="211"/>
                  </a:lnTo>
                  <a:lnTo>
                    <a:pt x="437" y="111"/>
                  </a:lnTo>
                  <a:lnTo>
                    <a:pt x="437"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7" name="Freeform 571"/>
            <p:cNvSpPr>
              <a:spLocks/>
            </p:cNvSpPr>
            <p:nvPr/>
          </p:nvSpPr>
          <p:spPr bwMode="auto">
            <a:xfrm>
              <a:off x="3995" y="2907"/>
              <a:ext cx="21" cy="7"/>
            </a:xfrm>
            <a:custGeom>
              <a:avLst/>
              <a:gdLst>
                <a:gd name="T0" fmla="*/ 0 w 21"/>
                <a:gd name="T1" fmla="*/ 2 h 7"/>
                <a:gd name="T2" fmla="*/ 10 w 21"/>
                <a:gd name="T3" fmla="*/ 0 h 7"/>
                <a:gd name="T4" fmla="*/ 21 w 21"/>
                <a:gd name="T5" fmla="*/ 4 h 7"/>
                <a:gd name="T6" fmla="*/ 12 w 21"/>
                <a:gd name="T7" fmla="*/ 7 h 7"/>
                <a:gd name="T8" fmla="*/ 0 w 21"/>
                <a:gd name="T9" fmla="*/ 2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2"/>
                  </a:moveTo>
                  <a:lnTo>
                    <a:pt x="10" y="0"/>
                  </a:lnTo>
                  <a:lnTo>
                    <a:pt x="21" y="4"/>
                  </a:lnTo>
                  <a:lnTo>
                    <a:pt x="12" y="7"/>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8" name="Freeform 572"/>
            <p:cNvSpPr>
              <a:spLocks/>
            </p:cNvSpPr>
            <p:nvPr/>
          </p:nvSpPr>
          <p:spPr bwMode="auto">
            <a:xfrm>
              <a:off x="3995" y="2902"/>
              <a:ext cx="10" cy="7"/>
            </a:xfrm>
            <a:custGeom>
              <a:avLst/>
              <a:gdLst>
                <a:gd name="T0" fmla="*/ 10 w 10"/>
                <a:gd name="T1" fmla="*/ 0 h 7"/>
                <a:gd name="T2" fmla="*/ 0 w 10"/>
                <a:gd name="T3" fmla="*/ 2 h 7"/>
                <a:gd name="T4" fmla="*/ 0 w 10"/>
                <a:gd name="T5" fmla="*/ 7 h 7"/>
                <a:gd name="T6" fmla="*/ 10 w 10"/>
                <a:gd name="T7" fmla="*/ 7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09" name="Freeform 573"/>
            <p:cNvSpPr>
              <a:spLocks/>
            </p:cNvSpPr>
            <p:nvPr/>
          </p:nvSpPr>
          <p:spPr bwMode="auto">
            <a:xfrm>
              <a:off x="3995" y="2975"/>
              <a:ext cx="21" cy="5"/>
            </a:xfrm>
            <a:custGeom>
              <a:avLst/>
              <a:gdLst>
                <a:gd name="T0" fmla="*/ 0 w 21"/>
                <a:gd name="T1" fmla="*/ 2 h 5"/>
                <a:gd name="T2" fmla="*/ 10 w 21"/>
                <a:gd name="T3" fmla="*/ 0 h 5"/>
                <a:gd name="T4" fmla="*/ 21 w 21"/>
                <a:gd name="T5" fmla="*/ 2 h 5"/>
                <a:gd name="T6" fmla="*/ 12 w 21"/>
                <a:gd name="T7" fmla="*/ 5 h 5"/>
                <a:gd name="T8" fmla="*/ 0 w 21"/>
                <a:gd name="T9" fmla="*/ 2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2"/>
                  </a:moveTo>
                  <a:lnTo>
                    <a:pt x="10" y="0"/>
                  </a:lnTo>
                  <a:lnTo>
                    <a:pt x="21" y="2"/>
                  </a:lnTo>
                  <a:lnTo>
                    <a:pt x="12" y="5"/>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0" name="Freeform 574"/>
            <p:cNvSpPr>
              <a:spLocks/>
            </p:cNvSpPr>
            <p:nvPr/>
          </p:nvSpPr>
          <p:spPr bwMode="auto">
            <a:xfrm>
              <a:off x="3995" y="2968"/>
              <a:ext cx="10" cy="9"/>
            </a:xfrm>
            <a:custGeom>
              <a:avLst/>
              <a:gdLst>
                <a:gd name="T0" fmla="*/ 10 w 10"/>
                <a:gd name="T1" fmla="*/ 0 h 9"/>
                <a:gd name="T2" fmla="*/ 0 w 10"/>
                <a:gd name="T3" fmla="*/ 2 h 9"/>
                <a:gd name="T4" fmla="*/ 0 w 10"/>
                <a:gd name="T5" fmla="*/ 9 h 9"/>
                <a:gd name="T6" fmla="*/ 10 w 10"/>
                <a:gd name="T7" fmla="*/ 7 h 9"/>
                <a:gd name="T8" fmla="*/ 10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10" y="0"/>
                  </a:moveTo>
                  <a:lnTo>
                    <a:pt x="0" y="2"/>
                  </a:lnTo>
                  <a:lnTo>
                    <a:pt x="0" y="9"/>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1" name="Freeform 575"/>
            <p:cNvSpPr>
              <a:spLocks/>
            </p:cNvSpPr>
            <p:nvPr/>
          </p:nvSpPr>
          <p:spPr bwMode="auto">
            <a:xfrm>
              <a:off x="3518" y="2753"/>
              <a:ext cx="21" cy="5"/>
            </a:xfrm>
            <a:custGeom>
              <a:avLst/>
              <a:gdLst>
                <a:gd name="T0" fmla="*/ 0 w 21"/>
                <a:gd name="T1" fmla="*/ 3 h 5"/>
                <a:gd name="T2" fmla="*/ 10 w 21"/>
                <a:gd name="T3" fmla="*/ 0 h 5"/>
                <a:gd name="T4" fmla="*/ 21 w 21"/>
                <a:gd name="T5" fmla="*/ 3 h 5"/>
                <a:gd name="T6" fmla="*/ 12 w 21"/>
                <a:gd name="T7" fmla="*/ 5 h 5"/>
                <a:gd name="T8" fmla="*/ 0 w 21"/>
                <a:gd name="T9" fmla="*/ 3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3"/>
                  </a:moveTo>
                  <a:lnTo>
                    <a:pt x="10" y="0"/>
                  </a:lnTo>
                  <a:lnTo>
                    <a:pt x="21" y="3"/>
                  </a:lnTo>
                  <a:lnTo>
                    <a:pt x="12" y="5"/>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2" name="Freeform 576"/>
            <p:cNvSpPr>
              <a:spLocks/>
            </p:cNvSpPr>
            <p:nvPr/>
          </p:nvSpPr>
          <p:spPr bwMode="auto">
            <a:xfrm>
              <a:off x="3518" y="2746"/>
              <a:ext cx="10" cy="10"/>
            </a:xfrm>
            <a:custGeom>
              <a:avLst/>
              <a:gdLst>
                <a:gd name="T0" fmla="*/ 10 w 10"/>
                <a:gd name="T1" fmla="*/ 0 h 10"/>
                <a:gd name="T2" fmla="*/ 0 w 10"/>
                <a:gd name="T3" fmla="*/ 2 h 10"/>
                <a:gd name="T4" fmla="*/ 0 w 10"/>
                <a:gd name="T5" fmla="*/ 10 h 10"/>
                <a:gd name="T6" fmla="*/ 10 w 10"/>
                <a:gd name="T7" fmla="*/ 7 h 10"/>
                <a:gd name="T8" fmla="*/ 10 w 10"/>
                <a:gd name="T9" fmla="*/ 0 h 10"/>
                <a:gd name="T10" fmla="*/ 0 60000 65536"/>
                <a:gd name="T11" fmla="*/ 0 60000 65536"/>
                <a:gd name="T12" fmla="*/ 0 60000 65536"/>
                <a:gd name="T13" fmla="*/ 0 60000 65536"/>
                <a:gd name="T14" fmla="*/ 0 60000 65536"/>
                <a:gd name="T15" fmla="*/ 0 w 10"/>
                <a:gd name="T16" fmla="*/ 0 h 10"/>
                <a:gd name="T17" fmla="*/ 10 w 10"/>
                <a:gd name="T18" fmla="*/ 10 h 10"/>
              </a:gdLst>
              <a:ahLst/>
              <a:cxnLst>
                <a:cxn ang="T10">
                  <a:pos x="T0" y="T1"/>
                </a:cxn>
                <a:cxn ang="T11">
                  <a:pos x="T2" y="T3"/>
                </a:cxn>
                <a:cxn ang="T12">
                  <a:pos x="T4" y="T5"/>
                </a:cxn>
                <a:cxn ang="T13">
                  <a:pos x="T6" y="T7"/>
                </a:cxn>
                <a:cxn ang="T14">
                  <a:pos x="T8" y="T9"/>
                </a:cxn>
              </a:cxnLst>
              <a:rect l="T15" t="T16" r="T17" b="T18"/>
              <a:pathLst>
                <a:path w="10" h="10">
                  <a:moveTo>
                    <a:pt x="10" y="0"/>
                  </a:moveTo>
                  <a:lnTo>
                    <a:pt x="0" y="2"/>
                  </a:lnTo>
                  <a:lnTo>
                    <a:pt x="0" y="10"/>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3" name="Freeform 577"/>
            <p:cNvSpPr>
              <a:spLocks/>
            </p:cNvSpPr>
            <p:nvPr/>
          </p:nvSpPr>
          <p:spPr bwMode="auto">
            <a:xfrm>
              <a:off x="3518" y="2819"/>
              <a:ext cx="21" cy="7"/>
            </a:xfrm>
            <a:custGeom>
              <a:avLst/>
              <a:gdLst>
                <a:gd name="T0" fmla="*/ 0 w 21"/>
                <a:gd name="T1" fmla="*/ 3 h 7"/>
                <a:gd name="T2" fmla="*/ 10 w 21"/>
                <a:gd name="T3" fmla="*/ 0 h 7"/>
                <a:gd name="T4" fmla="*/ 21 w 21"/>
                <a:gd name="T5" fmla="*/ 5 h 7"/>
                <a:gd name="T6" fmla="*/ 12 w 21"/>
                <a:gd name="T7" fmla="*/ 7 h 7"/>
                <a:gd name="T8" fmla="*/ 0 w 21"/>
                <a:gd name="T9" fmla="*/ 3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3"/>
                  </a:moveTo>
                  <a:lnTo>
                    <a:pt x="10" y="0"/>
                  </a:lnTo>
                  <a:lnTo>
                    <a:pt x="21" y="5"/>
                  </a:lnTo>
                  <a:lnTo>
                    <a:pt x="12" y="7"/>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4" name="Freeform 578"/>
            <p:cNvSpPr>
              <a:spLocks/>
            </p:cNvSpPr>
            <p:nvPr/>
          </p:nvSpPr>
          <p:spPr bwMode="auto">
            <a:xfrm>
              <a:off x="3518" y="2815"/>
              <a:ext cx="10" cy="7"/>
            </a:xfrm>
            <a:custGeom>
              <a:avLst/>
              <a:gdLst>
                <a:gd name="T0" fmla="*/ 10 w 10"/>
                <a:gd name="T1" fmla="*/ 0 h 7"/>
                <a:gd name="T2" fmla="*/ 0 w 10"/>
                <a:gd name="T3" fmla="*/ 2 h 7"/>
                <a:gd name="T4" fmla="*/ 0 w 10"/>
                <a:gd name="T5" fmla="*/ 7 h 7"/>
                <a:gd name="T6" fmla="*/ 10 w 10"/>
                <a:gd name="T7" fmla="*/ 4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4"/>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5" name="Freeform 579"/>
            <p:cNvSpPr>
              <a:spLocks/>
            </p:cNvSpPr>
            <p:nvPr/>
          </p:nvSpPr>
          <p:spPr bwMode="auto">
            <a:xfrm>
              <a:off x="3509" y="2732"/>
              <a:ext cx="519" cy="163"/>
            </a:xfrm>
            <a:custGeom>
              <a:avLst/>
              <a:gdLst>
                <a:gd name="T0" fmla="*/ 519 w 519"/>
                <a:gd name="T1" fmla="*/ 160 h 163"/>
                <a:gd name="T2" fmla="*/ 9 w 519"/>
                <a:gd name="T3" fmla="*/ 0 h 163"/>
                <a:gd name="T4" fmla="*/ 0 w 519"/>
                <a:gd name="T5" fmla="*/ 2 h 163"/>
                <a:gd name="T6" fmla="*/ 507 w 519"/>
                <a:gd name="T7" fmla="*/ 163 h 163"/>
                <a:gd name="T8" fmla="*/ 519 w 519"/>
                <a:gd name="T9" fmla="*/ 160 h 163"/>
                <a:gd name="T10" fmla="*/ 0 60000 65536"/>
                <a:gd name="T11" fmla="*/ 0 60000 65536"/>
                <a:gd name="T12" fmla="*/ 0 60000 65536"/>
                <a:gd name="T13" fmla="*/ 0 60000 65536"/>
                <a:gd name="T14" fmla="*/ 0 60000 65536"/>
                <a:gd name="T15" fmla="*/ 0 w 519"/>
                <a:gd name="T16" fmla="*/ 0 h 163"/>
                <a:gd name="T17" fmla="*/ 519 w 519"/>
                <a:gd name="T18" fmla="*/ 163 h 163"/>
              </a:gdLst>
              <a:ahLst/>
              <a:cxnLst>
                <a:cxn ang="T10">
                  <a:pos x="T0" y="T1"/>
                </a:cxn>
                <a:cxn ang="T11">
                  <a:pos x="T2" y="T3"/>
                </a:cxn>
                <a:cxn ang="T12">
                  <a:pos x="T4" y="T5"/>
                </a:cxn>
                <a:cxn ang="T13">
                  <a:pos x="T6" y="T7"/>
                </a:cxn>
                <a:cxn ang="T14">
                  <a:pos x="T8" y="T9"/>
                </a:cxn>
              </a:cxnLst>
              <a:rect l="T15" t="T16" r="T17" b="T18"/>
              <a:pathLst>
                <a:path w="519" h="163">
                  <a:moveTo>
                    <a:pt x="519" y="160"/>
                  </a:moveTo>
                  <a:lnTo>
                    <a:pt x="9" y="0"/>
                  </a:lnTo>
                  <a:lnTo>
                    <a:pt x="0" y="2"/>
                  </a:lnTo>
                  <a:lnTo>
                    <a:pt x="507" y="163"/>
                  </a:lnTo>
                  <a:lnTo>
                    <a:pt x="519" y="16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6" name="Freeform 580"/>
            <p:cNvSpPr>
              <a:spLocks/>
            </p:cNvSpPr>
            <p:nvPr/>
          </p:nvSpPr>
          <p:spPr bwMode="auto">
            <a:xfrm>
              <a:off x="4016" y="2892"/>
              <a:ext cx="12" cy="109"/>
            </a:xfrm>
            <a:custGeom>
              <a:avLst/>
              <a:gdLst>
                <a:gd name="T0" fmla="*/ 0 w 12"/>
                <a:gd name="T1" fmla="*/ 3 h 109"/>
                <a:gd name="T2" fmla="*/ 0 w 12"/>
                <a:gd name="T3" fmla="*/ 109 h 109"/>
                <a:gd name="T4" fmla="*/ 12 w 12"/>
                <a:gd name="T5" fmla="*/ 107 h 109"/>
                <a:gd name="T6" fmla="*/ 12 w 12"/>
                <a:gd name="T7" fmla="*/ 0 h 109"/>
                <a:gd name="T8" fmla="*/ 0 w 12"/>
                <a:gd name="T9" fmla="*/ 3 h 109"/>
                <a:gd name="T10" fmla="*/ 0 60000 65536"/>
                <a:gd name="T11" fmla="*/ 0 60000 65536"/>
                <a:gd name="T12" fmla="*/ 0 60000 65536"/>
                <a:gd name="T13" fmla="*/ 0 60000 65536"/>
                <a:gd name="T14" fmla="*/ 0 60000 65536"/>
                <a:gd name="T15" fmla="*/ 0 w 12"/>
                <a:gd name="T16" fmla="*/ 0 h 109"/>
                <a:gd name="T17" fmla="*/ 12 w 12"/>
                <a:gd name="T18" fmla="*/ 109 h 109"/>
              </a:gdLst>
              <a:ahLst/>
              <a:cxnLst>
                <a:cxn ang="T10">
                  <a:pos x="T0" y="T1"/>
                </a:cxn>
                <a:cxn ang="T11">
                  <a:pos x="T2" y="T3"/>
                </a:cxn>
                <a:cxn ang="T12">
                  <a:pos x="T4" y="T5"/>
                </a:cxn>
                <a:cxn ang="T13">
                  <a:pos x="T6" y="T7"/>
                </a:cxn>
                <a:cxn ang="T14">
                  <a:pos x="T8" y="T9"/>
                </a:cxn>
              </a:cxnLst>
              <a:rect l="T15" t="T16" r="T17" b="T18"/>
              <a:pathLst>
                <a:path w="12" h="109">
                  <a:moveTo>
                    <a:pt x="0" y="3"/>
                  </a:moveTo>
                  <a:lnTo>
                    <a:pt x="0" y="109"/>
                  </a:lnTo>
                  <a:lnTo>
                    <a:pt x="12" y="107"/>
                  </a:lnTo>
                  <a:lnTo>
                    <a:pt x="12" y="0"/>
                  </a:lnTo>
                  <a:lnTo>
                    <a:pt x="0" y="3"/>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7" name="Freeform 581"/>
            <p:cNvSpPr>
              <a:spLocks noEditPoints="1"/>
            </p:cNvSpPr>
            <p:nvPr/>
          </p:nvSpPr>
          <p:spPr bwMode="auto">
            <a:xfrm>
              <a:off x="3509" y="2734"/>
              <a:ext cx="507" cy="267"/>
            </a:xfrm>
            <a:custGeom>
              <a:avLst/>
              <a:gdLst>
                <a:gd name="T0" fmla="*/ 0 w 507"/>
                <a:gd name="T1" fmla="*/ 0 h 267"/>
                <a:gd name="T2" fmla="*/ 0 w 507"/>
                <a:gd name="T3" fmla="*/ 102 h 267"/>
                <a:gd name="T4" fmla="*/ 507 w 507"/>
                <a:gd name="T5" fmla="*/ 267 h 267"/>
                <a:gd name="T6" fmla="*/ 507 w 507"/>
                <a:gd name="T7" fmla="*/ 161 h 267"/>
                <a:gd name="T8" fmla="*/ 0 w 507"/>
                <a:gd name="T9" fmla="*/ 0 h 267"/>
                <a:gd name="T10" fmla="*/ 21 w 507"/>
                <a:gd name="T11" fmla="*/ 92 h 267"/>
                <a:gd name="T12" fmla="*/ 9 w 507"/>
                <a:gd name="T13" fmla="*/ 88 h 267"/>
                <a:gd name="T14" fmla="*/ 9 w 507"/>
                <a:gd name="T15" fmla="*/ 81 h 267"/>
                <a:gd name="T16" fmla="*/ 21 w 507"/>
                <a:gd name="T17" fmla="*/ 85 h 267"/>
                <a:gd name="T18" fmla="*/ 21 w 507"/>
                <a:gd name="T19" fmla="*/ 92 h 267"/>
                <a:gd name="T20" fmla="*/ 21 w 507"/>
                <a:gd name="T21" fmla="*/ 24 h 267"/>
                <a:gd name="T22" fmla="*/ 9 w 507"/>
                <a:gd name="T23" fmla="*/ 22 h 267"/>
                <a:gd name="T24" fmla="*/ 9 w 507"/>
                <a:gd name="T25" fmla="*/ 14 h 267"/>
                <a:gd name="T26" fmla="*/ 21 w 507"/>
                <a:gd name="T27" fmla="*/ 19 h 267"/>
                <a:gd name="T28" fmla="*/ 21 w 507"/>
                <a:gd name="T29" fmla="*/ 24 h 267"/>
                <a:gd name="T30" fmla="*/ 498 w 507"/>
                <a:gd name="T31" fmla="*/ 246 h 267"/>
                <a:gd name="T32" fmla="*/ 486 w 507"/>
                <a:gd name="T33" fmla="*/ 243 h 267"/>
                <a:gd name="T34" fmla="*/ 486 w 507"/>
                <a:gd name="T35" fmla="*/ 236 h 267"/>
                <a:gd name="T36" fmla="*/ 498 w 507"/>
                <a:gd name="T37" fmla="*/ 241 h 267"/>
                <a:gd name="T38" fmla="*/ 498 w 507"/>
                <a:gd name="T39" fmla="*/ 246 h 267"/>
                <a:gd name="T40" fmla="*/ 498 w 507"/>
                <a:gd name="T41" fmla="*/ 180 h 267"/>
                <a:gd name="T42" fmla="*/ 486 w 507"/>
                <a:gd name="T43" fmla="*/ 175 h 267"/>
                <a:gd name="T44" fmla="*/ 486 w 507"/>
                <a:gd name="T45" fmla="*/ 170 h 267"/>
                <a:gd name="T46" fmla="*/ 498 w 507"/>
                <a:gd name="T47" fmla="*/ 173 h 267"/>
                <a:gd name="T48" fmla="*/ 498 w 507"/>
                <a:gd name="T49" fmla="*/ 180 h 2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7"/>
                <a:gd name="T76" fmla="*/ 0 h 267"/>
                <a:gd name="T77" fmla="*/ 507 w 507"/>
                <a:gd name="T78" fmla="*/ 267 h 26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7" h="267">
                  <a:moveTo>
                    <a:pt x="0" y="0"/>
                  </a:moveTo>
                  <a:lnTo>
                    <a:pt x="0" y="102"/>
                  </a:lnTo>
                  <a:lnTo>
                    <a:pt x="507" y="267"/>
                  </a:lnTo>
                  <a:lnTo>
                    <a:pt x="507" y="161"/>
                  </a:lnTo>
                  <a:lnTo>
                    <a:pt x="0" y="0"/>
                  </a:lnTo>
                  <a:close/>
                  <a:moveTo>
                    <a:pt x="21" y="92"/>
                  </a:moveTo>
                  <a:lnTo>
                    <a:pt x="9" y="88"/>
                  </a:lnTo>
                  <a:lnTo>
                    <a:pt x="9" y="81"/>
                  </a:lnTo>
                  <a:lnTo>
                    <a:pt x="21" y="85"/>
                  </a:lnTo>
                  <a:lnTo>
                    <a:pt x="21" y="92"/>
                  </a:lnTo>
                  <a:close/>
                  <a:moveTo>
                    <a:pt x="21" y="24"/>
                  </a:moveTo>
                  <a:lnTo>
                    <a:pt x="9" y="22"/>
                  </a:lnTo>
                  <a:lnTo>
                    <a:pt x="9" y="14"/>
                  </a:lnTo>
                  <a:lnTo>
                    <a:pt x="21" y="19"/>
                  </a:lnTo>
                  <a:lnTo>
                    <a:pt x="21" y="24"/>
                  </a:lnTo>
                  <a:close/>
                  <a:moveTo>
                    <a:pt x="498" y="246"/>
                  </a:moveTo>
                  <a:lnTo>
                    <a:pt x="486" y="243"/>
                  </a:lnTo>
                  <a:lnTo>
                    <a:pt x="486" y="236"/>
                  </a:lnTo>
                  <a:lnTo>
                    <a:pt x="498" y="241"/>
                  </a:lnTo>
                  <a:lnTo>
                    <a:pt x="498" y="246"/>
                  </a:lnTo>
                  <a:close/>
                  <a:moveTo>
                    <a:pt x="498" y="180"/>
                  </a:moveTo>
                  <a:lnTo>
                    <a:pt x="486" y="175"/>
                  </a:lnTo>
                  <a:lnTo>
                    <a:pt x="486" y="170"/>
                  </a:lnTo>
                  <a:lnTo>
                    <a:pt x="498" y="173"/>
                  </a:lnTo>
                  <a:lnTo>
                    <a:pt x="498" y="180"/>
                  </a:lnTo>
                  <a:close/>
                </a:path>
              </a:pathLst>
            </a:custGeom>
            <a:solidFill>
              <a:srgbClr val="262837"/>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8" name="Freeform 582"/>
            <p:cNvSpPr>
              <a:spLocks/>
            </p:cNvSpPr>
            <p:nvPr/>
          </p:nvSpPr>
          <p:spPr bwMode="auto">
            <a:xfrm>
              <a:off x="3768" y="2833"/>
              <a:ext cx="197" cy="135"/>
            </a:xfrm>
            <a:custGeom>
              <a:avLst/>
              <a:gdLst>
                <a:gd name="T0" fmla="*/ 197 w 197"/>
                <a:gd name="T1" fmla="*/ 57 h 135"/>
                <a:gd name="T2" fmla="*/ 12 w 197"/>
                <a:gd name="T3" fmla="*/ 0 h 135"/>
                <a:gd name="T4" fmla="*/ 0 w 197"/>
                <a:gd name="T5" fmla="*/ 17 h 135"/>
                <a:gd name="T6" fmla="*/ 0 w 197"/>
                <a:gd name="T7" fmla="*/ 57 h 135"/>
                <a:gd name="T8" fmla="*/ 12 w 197"/>
                <a:gd name="T9" fmla="*/ 76 h 135"/>
                <a:gd name="T10" fmla="*/ 197 w 197"/>
                <a:gd name="T11" fmla="*/ 135 h 135"/>
                <a:gd name="T12" fmla="*/ 197 w 197"/>
                <a:gd name="T13" fmla="*/ 57 h 135"/>
                <a:gd name="T14" fmla="*/ 0 60000 65536"/>
                <a:gd name="T15" fmla="*/ 0 60000 65536"/>
                <a:gd name="T16" fmla="*/ 0 60000 65536"/>
                <a:gd name="T17" fmla="*/ 0 60000 65536"/>
                <a:gd name="T18" fmla="*/ 0 60000 65536"/>
                <a:gd name="T19" fmla="*/ 0 60000 65536"/>
                <a:gd name="T20" fmla="*/ 0 60000 65536"/>
                <a:gd name="T21" fmla="*/ 0 w 197"/>
                <a:gd name="T22" fmla="*/ 0 h 135"/>
                <a:gd name="T23" fmla="*/ 197 w 197"/>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5">
                  <a:moveTo>
                    <a:pt x="197" y="57"/>
                  </a:moveTo>
                  <a:lnTo>
                    <a:pt x="12" y="0"/>
                  </a:lnTo>
                  <a:lnTo>
                    <a:pt x="0" y="17"/>
                  </a:lnTo>
                  <a:lnTo>
                    <a:pt x="0" y="57"/>
                  </a:lnTo>
                  <a:lnTo>
                    <a:pt x="12" y="76"/>
                  </a:lnTo>
                  <a:lnTo>
                    <a:pt x="197" y="135"/>
                  </a:lnTo>
                  <a:lnTo>
                    <a:pt x="197" y="57"/>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19" name="Freeform 583"/>
            <p:cNvSpPr>
              <a:spLocks noEditPoints="1"/>
            </p:cNvSpPr>
            <p:nvPr/>
          </p:nvSpPr>
          <p:spPr bwMode="auto">
            <a:xfrm>
              <a:off x="3504" y="2638"/>
              <a:ext cx="914" cy="365"/>
            </a:xfrm>
            <a:custGeom>
              <a:avLst/>
              <a:gdLst>
                <a:gd name="T0" fmla="*/ 4924122 w 387"/>
                <a:gd name="T1" fmla="*/ 703560 h 155"/>
                <a:gd name="T2" fmla="*/ 2629382 w 387"/>
                <a:gd name="T3" fmla="*/ 0 h 155"/>
                <a:gd name="T4" fmla="*/ 2612559 w 387"/>
                <a:gd name="T5" fmla="*/ 0 h 155"/>
                <a:gd name="T6" fmla="*/ 292244 w 387"/>
                <a:gd name="T7" fmla="*/ 529601 h 155"/>
                <a:gd name="T8" fmla="*/ 308552 w 387"/>
                <a:gd name="T9" fmla="*/ 529601 h 155"/>
                <a:gd name="T10" fmla="*/ 90975 w 387"/>
                <a:gd name="T11" fmla="*/ 468203 h 155"/>
                <a:gd name="T12" fmla="*/ 75486 w 387"/>
                <a:gd name="T13" fmla="*/ 468203 h 155"/>
                <a:gd name="T14" fmla="*/ 11445 w 387"/>
                <a:gd name="T15" fmla="*/ 483048 h 155"/>
                <a:gd name="T16" fmla="*/ 0 w 387"/>
                <a:gd name="T17" fmla="*/ 507962 h 155"/>
                <a:gd name="T18" fmla="*/ 0 w 387"/>
                <a:gd name="T19" fmla="*/ 1037224 h 155"/>
                <a:gd name="T20" fmla="*/ 11445 w 387"/>
                <a:gd name="T21" fmla="*/ 1048888 h 155"/>
                <a:gd name="T22" fmla="*/ 2770325 w 387"/>
                <a:gd name="T23" fmla="*/ 1914920 h 155"/>
                <a:gd name="T24" fmla="*/ 2780164 w 387"/>
                <a:gd name="T25" fmla="*/ 1914920 h 155"/>
                <a:gd name="T26" fmla="*/ 2830497 w 387"/>
                <a:gd name="T27" fmla="*/ 1903324 h 155"/>
                <a:gd name="T28" fmla="*/ 2846149 w 387"/>
                <a:gd name="T29" fmla="*/ 1888479 h 155"/>
                <a:gd name="T30" fmla="*/ 2846149 w 387"/>
                <a:gd name="T31" fmla="*/ 1752410 h 155"/>
                <a:gd name="T32" fmla="*/ 2830497 w 387"/>
                <a:gd name="T33" fmla="*/ 1776763 h 155"/>
                <a:gd name="T34" fmla="*/ 4924122 w 387"/>
                <a:gd name="T35" fmla="*/ 1311421 h 155"/>
                <a:gd name="T36" fmla="*/ 4936098 w 387"/>
                <a:gd name="T37" fmla="*/ 1296077 h 155"/>
                <a:gd name="T38" fmla="*/ 4936098 w 387"/>
                <a:gd name="T39" fmla="*/ 719547 h 155"/>
                <a:gd name="T40" fmla="*/ 4924122 w 387"/>
                <a:gd name="T41" fmla="*/ 703560 h 155"/>
                <a:gd name="T42" fmla="*/ 4924122 w 387"/>
                <a:gd name="T43" fmla="*/ 1273786 h 155"/>
                <a:gd name="T44" fmla="*/ 2818733 w 387"/>
                <a:gd name="T45" fmla="*/ 1740631 h 155"/>
                <a:gd name="T46" fmla="*/ 2807288 w 387"/>
                <a:gd name="T47" fmla="*/ 1752410 h 155"/>
                <a:gd name="T48" fmla="*/ 2807288 w 387"/>
                <a:gd name="T49" fmla="*/ 1888479 h 155"/>
                <a:gd name="T50" fmla="*/ 2818733 w 387"/>
                <a:gd name="T51" fmla="*/ 1865600 h 155"/>
                <a:gd name="T52" fmla="*/ 2770325 w 387"/>
                <a:gd name="T53" fmla="*/ 1876884 h 155"/>
                <a:gd name="T54" fmla="*/ 2780164 w 387"/>
                <a:gd name="T55" fmla="*/ 1876884 h 155"/>
                <a:gd name="T56" fmla="*/ 27030 w 387"/>
                <a:gd name="T57" fmla="*/ 1010624 h 155"/>
                <a:gd name="T58" fmla="*/ 38520 w 387"/>
                <a:gd name="T59" fmla="*/ 1037224 h 155"/>
                <a:gd name="T60" fmla="*/ 38520 w 387"/>
                <a:gd name="T61" fmla="*/ 507962 h 155"/>
                <a:gd name="T62" fmla="*/ 27030 w 387"/>
                <a:gd name="T63" fmla="*/ 519181 h 155"/>
                <a:gd name="T64" fmla="*/ 90975 w 387"/>
                <a:gd name="T65" fmla="*/ 507962 h 155"/>
                <a:gd name="T66" fmla="*/ 75486 w 387"/>
                <a:gd name="T67" fmla="*/ 507962 h 155"/>
                <a:gd name="T68" fmla="*/ 292244 w 387"/>
                <a:gd name="T69" fmla="*/ 565463 h 155"/>
                <a:gd name="T70" fmla="*/ 292244 w 387"/>
                <a:gd name="T71" fmla="*/ 565463 h 155"/>
                <a:gd name="T72" fmla="*/ 2612559 w 387"/>
                <a:gd name="T73" fmla="*/ 35855 h 155"/>
                <a:gd name="T74" fmla="*/ 2612559 w 387"/>
                <a:gd name="T75" fmla="*/ 35855 h 155"/>
                <a:gd name="T76" fmla="*/ 4924122 w 387"/>
                <a:gd name="T77" fmla="*/ 739172 h 155"/>
                <a:gd name="T78" fmla="*/ 4897087 w 387"/>
                <a:gd name="T79" fmla="*/ 719547 h 155"/>
                <a:gd name="T80" fmla="*/ 4897087 w 387"/>
                <a:gd name="T81" fmla="*/ 1296077 h 155"/>
                <a:gd name="T82" fmla="*/ 4924122 w 387"/>
                <a:gd name="T83" fmla="*/ 1273786 h 1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7"/>
                <a:gd name="T127" fmla="*/ 0 h 155"/>
                <a:gd name="T128" fmla="*/ 387 w 387"/>
                <a:gd name="T129" fmla="*/ 155 h 15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7" h="155">
                  <a:moveTo>
                    <a:pt x="386" y="57"/>
                  </a:moveTo>
                  <a:cubicBezTo>
                    <a:pt x="206" y="0"/>
                    <a:pt x="206" y="0"/>
                    <a:pt x="206" y="0"/>
                  </a:cubicBezTo>
                  <a:cubicBezTo>
                    <a:pt x="205" y="0"/>
                    <a:pt x="205" y="0"/>
                    <a:pt x="205" y="0"/>
                  </a:cubicBezTo>
                  <a:cubicBezTo>
                    <a:pt x="23" y="43"/>
                    <a:pt x="23" y="43"/>
                    <a:pt x="23" y="43"/>
                  </a:cubicBezTo>
                  <a:cubicBezTo>
                    <a:pt x="24" y="43"/>
                    <a:pt x="24" y="43"/>
                    <a:pt x="24" y="43"/>
                  </a:cubicBezTo>
                  <a:cubicBezTo>
                    <a:pt x="7" y="38"/>
                    <a:pt x="7" y="38"/>
                    <a:pt x="7" y="38"/>
                  </a:cubicBezTo>
                  <a:cubicBezTo>
                    <a:pt x="6" y="38"/>
                    <a:pt x="6" y="38"/>
                    <a:pt x="6" y="38"/>
                  </a:cubicBezTo>
                  <a:cubicBezTo>
                    <a:pt x="1" y="39"/>
                    <a:pt x="1" y="39"/>
                    <a:pt x="1" y="39"/>
                  </a:cubicBezTo>
                  <a:cubicBezTo>
                    <a:pt x="1" y="39"/>
                    <a:pt x="0" y="40"/>
                    <a:pt x="0" y="41"/>
                  </a:cubicBezTo>
                  <a:cubicBezTo>
                    <a:pt x="0" y="84"/>
                    <a:pt x="0" y="84"/>
                    <a:pt x="0" y="84"/>
                  </a:cubicBezTo>
                  <a:cubicBezTo>
                    <a:pt x="0" y="84"/>
                    <a:pt x="1" y="85"/>
                    <a:pt x="1" y="85"/>
                  </a:cubicBezTo>
                  <a:cubicBezTo>
                    <a:pt x="217" y="155"/>
                    <a:pt x="217" y="155"/>
                    <a:pt x="217" y="155"/>
                  </a:cubicBezTo>
                  <a:cubicBezTo>
                    <a:pt x="218" y="155"/>
                    <a:pt x="218" y="155"/>
                    <a:pt x="218" y="155"/>
                  </a:cubicBezTo>
                  <a:cubicBezTo>
                    <a:pt x="222" y="154"/>
                    <a:pt x="222" y="154"/>
                    <a:pt x="222" y="154"/>
                  </a:cubicBezTo>
                  <a:cubicBezTo>
                    <a:pt x="223" y="154"/>
                    <a:pt x="223" y="153"/>
                    <a:pt x="223" y="153"/>
                  </a:cubicBezTo>
                  <a:cubicBezTo>
                    <a:pt x="223" y="142"/>
                    <a:pt x="223" y="142"/>
                    <a:pt x="223" y="142"/>
                  </a:cubicBezTo>
                  <a:cubicBezTo>
                    <a:pt x="223" y="143"/>
                    <a:pt x="223" y="143"/>
                    <a:pt x="222" y="144"/>
                  </a:cubicBezTo>
                  <a:cubicBezTo>
                    <a:pt x="386" y="106"/>
                    <a:pt x="386" y="106"/>
                    <a:pt x="386" y="106"/>
                  </a:cubicBezTo>
                  <a:cubicBezTo>
                    <a:pt x="387" y="106"/>
                    <a:pt x="387" y="106"/>
                    <a:pt x="387" y="105"/>
                  </a:cubicBezTo>
                  <a:cubicBezTo>
                    <a:pt x="387" y="58"/>
                    <a:pt x="387" y="58"/>
                    <a:pt x="387" y="58"/>
                  </a:cubicBezTo>
                  <a:cubicBezTo>
                    <a:pt x="387" y="58"/>
                    <a:pt x="387" y="57"/>
                    <a:pt x="386" y="57"/>
                  </a:cubicBezTo>
                  <a:close/>
                  <a:moveTo>
                    <a:pt x="386" y="103"/>
                  </a:moveTo>
                  <a:cubicBezTo>
                    <a:pt x="221" y="141"/>
                    <a:pt x="221" y="141"/>
                    <a:pt x="221" y="141"/>
                  </a:cubicBezTo>
                  <a:cubicBezTo>
                    <a:pt x="221" y="141"/>
                    <a:pt x="220" y="141"/>
                    <a:pt x="220" y="142"/>
                  </a:cubicBezTo>
                  <a:cubicBezTo>
                    <a:pt x="220" y="153"/>
                    <a:pt x="220" y="153"/>
                    <a:pt x="220" y="153"/>
                  </a:cubicBezTo>
                  <a:cubicBezTo>
                    <a:pt x="220" y="152"/>
                    <a:pt x="221" y="151"/>
                    <a:pt x="221" y="151"/>
                  </a:cubicBezTo>
                  <a:cubicBezTo>
                    <a:pt x="217" y="152"/>
                    <a:pt x="217" y="152"/>
                    <a:pt x="217" y="152"/>
                  </a:cubicBezTo>
                  <a:cubicBezTo>
                    <a:pt x="218" y="152"/>
                    <a:pt x="218" y="152"/>
                    <a:pt x="218" y="152"/>
                  </a:cubicBezTo>
                  <a:cubicBezTo>
                    <a:pt x="2" y="82"/>
                    <a:pt x="2" y="82"/>
                    <a:pt x="2" y="82"/>
                  </a:cubicBezTo>
                  <a:cubicBezTo>
                    <a:pt x="3" y="82"/>
                    <a:pt x="3" y="83"/>
                    <a:pt x="3" y="84"/>
                  </a:cubicBezTo>
                  <a:cubicBezTo>
                    <a:pt x="3" y="41"/>
                    <a:pt x="3" y="41"/>
                    <a:pt x="3" y="41"/>
                  </a:cubicBezTo>
                  <a:cubicBezTo>
                    <a:pt x="3" y="41"/>
                    <a:pt x="3" y="42"/>
                    <a:pt x="2" y="42"/>
                  </a:cubicBezTo>
                  <a:cubicBezTo>
                    <a:pt x="7" y="41"/>
                    <a:pt x="7" y="41"/>
                    <a:pt x="7" y="41"/>
                  </a:cubicBezTo>
                  <a:cubicBezTo>
                    <a:pt x="6" y="41"/>
                    <a:pt x="6" y="41"/>
                    <a:pt x="6" y="41"/>
                  </a:cubicBezTo>
                  <a:cubicBezTo>
                    <a:pt x="23" y="46"/>
                    <a:pt x="23" y="46"/>
                    <a:pt x="23" y="46"/>
                  </a:cubicBezTo>
                  <a:cubicBezTo>
                    <a:pt x="23" y="46"/>
                    <a:pt x="23" y="46"/>
                    <a:pt x="23" y="46"/>
                  </a:cubicBezTo>
                  <a:cubicBezTo>
                    <a:pt x="205" y="3"/>
                    <a:pt x="205" y="3"/>
                    <a:pt x="205" y="3"/>
                  </a:cubicBezTo>
                  <a:cubicBezTo>
                    <a:pt x="205" y="3"/>
                    <a:pt x="205" y="3"/>
                    <a:pt x="205" y="3"/>
                  </a:cubicBezTo>
                  <a:cubicBezTo>
                    <a:pt x="386" y="60"/>
                    <a:pt x="386" y="60"/>
                    <a:pt x="386" y="60"/>
                  </a:cubicBezTo>
                  <a:cubicBezTo>
                    <a:pt x="385" y="60"/>
                    <a:pt x="384" y="59"/>
                    <a:pt x="384" y="58"/>
                  </a:cubicBezTo>
                  <a:cubicBezTo>
                    <a:pt x="384" y="105"/>
                    <a:pt x="384" y="105"/>
                    <a:pt x="384" y="105"/>
                  </a:cubicBezTo>
                  <a:cubicBezTo>
                    <a:pt x="384" y="104"/>
                    <a:pt x="385" y="104"/>
                    <a:pt x="386" y="103"/>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0" name="Freeform 584"/>
            <p:cNvSpPr>
              <a:spLocks/>
            </p:cNvSpPr>
            <p:nvPr/>
          </p:nvSpPr>
          <p:spPr bwMode="auto">
            <a:xfrm>
              <a:off x="4054" y="2857"/>
              <a:ext cx="326" cy="73"/>
            </a:xfrm>
            <a:custGeom>
              <a:avLst/>
              <a:gdLst>
                <a:gd name="T0" fmla="*/ 324 w 326"/>
                <a:gd name="T1" fmla="*/ 0 h 73"/>
                <a:gd name="T2" fmla="*/ 0 w 326"/>
                <a:gd name="T3" fmla="*/ 73 h 73"/>
                <a:gd name="T4" fmla="*/ 3 w 326"/>
                <a:gd name="T5" fmla="*/ 73 h 73"/>
                <a:gd name="T6" fmla="*/ 326 w 326"/>
                <a:gd name="T7" fmla="*/ 0 h 73"/>
                <a:gd name="T8" fmla="*/ 324 w 326"/>
                <a:gd name="T9" fmla="*/ 0 h 73"/>
                <a:gd name="T10" fmla="*/ 0 60000 65536"/>
                <a:gd name="T11" fmla="*/ 0 60000 65536"/>
                <a:gd name="T12" fmla="*/ 0 60000 65536"/>
                <a:gd name="T13" fmla="*/ 0 60000 65536"/>
                <a:gd name="T14" fmla="*/ 0 60000 65536"/>
                <a:gd name="T15" fmla="*/ 0 w 326"/>
                <a:gd name="T16" fmla="*/ 0 h 73"/>
                <a:gd name="T17" fmla="*/ 326 w 326"/>
                <a:gd name="T18" fmla="*/ 73 h 73"/>
              </a:gdLst>
              <a:ahLst/>
              <a:cxnLst>
                <a:cxn ang="T10">
                  <a:pos x="T0" y="T1"/>
                </a:cxn>
                <a:cxn ang="T11">
                  <a:pos x="T2" y="T3"/>
                </a:cxn>
                <a:cxn ang="T12">
                  <a:pos x="T4" y="T5"/>
                </a:cxn>
                <a:cxn ang="T13">
                  <a:pos x="T6" y="T7"/>
                </a:cxn>
                <a:cxn ang="T14">
                  <a:pos x="T8" y="T9"/>
                </a:cxn>
              </a:cxnLst>
              <a:rect l="T15" t="T16" r="T17" b="T18"/>
              <a:pathLst>
                <a:path w="326" h="73">
                  <a:moveTo>
                    <a:pt x="324" y="0"/>
                  </a:moveTo>
                  <a:lnTo>
                    <a:pt x="0" y="73"/>
                  </a:lnTo>
                  <a:lnTo>
                    <a:pt x="3" y="73"/>
                  </a:lnTo>
                  <a:lnTo>
                    <a:pt x="326" y="0"/>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1" name="Freeform 585"/>
            <p:cNvSpPr>
              <a:spLocks/>
            </p:cNvSpPr>
            <p:nvPr/>
          </p:nvSpPr>
          <p:spPr bwMode="auto">
            <a:xfrm>
              <a:off x="4057" y="2857"/>
              <a:ext cx="323" cy="80"/>
            </a:xfrm>
            <a:custGeom>
              <a:avLst/>
              <a:gdLst>
                <a:gd name="T0" fmla="*/ 323 w 323"/>
                <a:gd name="T1" fmla="*/ 0 h 80"/>
                <a:gd name="T2" fmla="*/ 0 w 323"/>
                <a:gd name="T3" fmla="*/ 73 h 80"/>
                <a:gd name="T4" fmla="*/ 0 w 323"/>
                <a:gd name="T5" fmla="*/ 80 h 80"/>
                <a:gd name="T6" fmla="*/ 323 w 323"/>
                <a:gd name="T7" fmla="*/ 7 h 80"/>
                <a:gd name="T8" fmla="*/ 323 w 323"/>
                <a:gd name="T9" fmla="*/ 0 h 80"/>
                <a:gd name="T10" fmla="*/ 0 60000 65536"/>
                <a:gd name="T11" fmla="*/ 0 60000 65536"/>
                <a:gd name="T12" fmla="*/ 0 60000 65536"/>
                <a:gd name="T13" fmla="*/ 0 60000 65536"/>
                <a:gd name="T14" fmla="*/ 0 60000 65536"/>
                <a:gd name="T15" fmla="*/ 0 w 323"/>
                <a:gd name="T16" fmla="*/ 0 h 80"/>
                <a:gd name="T17" fmla="*/ 323 w 323"/>
                <a:gd name="T18" fmla="*/ 80 h 80"/>
              </a:gdLst>
              <a:ahLst/>
              <a:cxnLst>
                <a:cxn ang="T10">
                  <a:pos x="T0" y="T1"/>
                </a:cxn>
                <a:cxn ang="T11">
                  <a:pos x="T2" y="T3"/>
                </a:cxn>
                <a:cxn ang="T12">
                  <a:pos x="T4" y="T5"/>
                </a:cxn>
                <a:cxn ang="T13">
                  <a:pos x="T6" y="T7"/>
                </a:cxn>
                <a:cxn ang="T14">
                  <a:pos x="T8" y="T9"/>
                </a:cxn>
              </a:cxnLst>
              <a:rect l="T15" t="T16" r="T17" b="T18"/>
              <a:pathLst>
                <a:path w="323" h="80">
                  <a:moveTo>
                    <a:pt x="323" y="0"/>
                  </a:moveTo>
                  <a:lnTo>
                    <a:pt x="0" y="73"/>
                  </a:lnTo>
                  <a:lnTo>
                    <a:pt x="0" y="80"/>
                  </a:lnTo>
                  <a:lnTo>
                    <a:pt x="323" y="7"/>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2" name="Freeform 586"/>
            <p:cNvSpPr>
              <a:spLocks/>
            </p:cNvSpPr>
            <p:nvPr/>
          </p:nvSpPr>
          <p:spPr bwMode="auto">
            <a:xfrm>
              <a:off x="4054" y="2930"/>
              <a:ext cx="3" cy="7"/>
            </a:xfrm>
            <a:custGeom>
              <a:avLst/>
              <a:gdLst>
                <a:gd name="T0" fmla="*/ 0 w 3"/>
                <a:gd name="T1" fmla="*/ 0 h 7"/>
                <a:gd name="T2" fmla="*/ 0 w 3"/>
                <a:gd name="T3" fmla="*/ 5 h 7"/>
                <a:gd name="T4" fmla="*/ 3 w 3"/>
                <a:gd name="T5" fmla="*/ 7 h 7"/>
                <a:gd name="T6" fmla="*/ 3 w 3"/>
                <a:gd name="T7" fmla="*/ 0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5"/>
                  </a:lnTo>
                  <a:lnTo>
                    <a:pt x="3" y="7"/>
                  </a:lnTo>
                  <a:lnTo>
                    <a:pt x="3" y="0"/>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3" name="Freeform 587"/>
            <p:cNvSpPr>
              <a:spLocks/>
            </p:cNvSpPr>
            <p:nvPr/>
          </p:nvSpPr>
          <p:spPr bwMode="auto">
            <a:xfrm>
              <a:off x="4054" y="2829"/>
              <a:ext cx="326" cy="75"/>
            </a:xfrm>
            <a:custGeom>
              <a:avLst/>
              <a:gdLst>
                <a:gd name="T0" fmla="*/ 324 w 326"/>
                <a:gd name="T1" fmla="*/ 0 h 75"/>
                <a:gd name="T2" fmla="*/ 0 w 326"/>
                <a:gd name="T3" fmla="*/ 73 h 75"/>
                <a:gd name="T4" fmla="*/ 3 w 326"/>
                <a:gd name="T5" fmla="*/ 75 h 75"/>
                <a:gd name="T6" fmla="*/ 326 w 326"/>
                <a:gd name="T7" fmla="*/ 2 h 75"/>
                <a:gd name="T8" fmla="*/ 324 w 326"/>
                <a:gd name="T9" fmla="*/ 0 h 75"/>
                <a:gd name="T10" fmla="*/ 0 60000 65536"/>
                <a:gd name="T11" fmla="*/ 0 60000 65536"/>
                <a:gd name="T12" fmla="*/ 0 60000 65536"/>
                <a:gd name="T13" fmla="*/ 0 60000 65536"/>
                <a:gd name="T14" fmla="*/ 0 60000 65536"/>
                <a:gd name="T15" fmla="*/ 0 w 326"/>
                <a:gd name="T16" fmla="*/ 0 h 75"/>
                <a:gd name="T17" fmla="*/ 326 w 326"/>
                <a:gd name="T18" fmla="*/ 75 h 75"/>
              </a:gdLst>
              <a:ahLst/>
              <a:cxnLst>
                <a:cxn ang="T10">
                  <a:pos x="T0" y="T1"/>
                </a:cxn>
                <a:cxn ang="T11">
                  <a:pos x="T2" y="T3"/>
                </a:cxn>
                <a:cxn ang="T12">
                  <a:pos x="T4" y="T5"/>
                </a:cxn>
                <a:cxn ang="T13">
                  <a:pos x="T6" y="T7"/>
                </a:cxn>
                <a:cxn ang="T14">
                  <a:pos x="T8" y="T9"/>
                </a:cxn>
              </a:cxnLst>
              <a:rect l="T15" t="T16" r="T17" b="T18"/>
              <a:pathLst>
                <a:path w="326" h="75">
                  <a:moveTo>
                    <a:pt x="324" y="0"/>
                  </a:moveTo>
                  <a:lnTo>
                    <a:pt x="0" y="73"/>
                  </a:lnTo>
                  <a:lnTo>
                    <a:pt x="3" y="75"/>
                  </a:lnTo>
                  <a:lnTo>
                    <a:pt x="326" y="2"/>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4" name="Freeform 588"/>
            <p:cNvSpPr>
              <a:spLocks/>
            </p:cNvSpPr>
            <p:nvPr/>
          </p:nvSpPr>
          <p:spPr bwMode="auto">
            <a:xfrm>
              <a:off x="4057" y="2831"/>
              <a:ext cx="323" cy="78"/>
            </a:xfrm>
            <a:custGeom>
              <a:avLst/>
              <a:gdLst>
                <a:gd name="T0" fmla="*/ 323 w 323"/>
                <a:gd name="T1" fmla="*/ 0 h 78"/>
                <a:gd name="T2" fmla="*/ 0 w 323"/>
                <a:gd name="T3" fmla="*/ 73 h 78"/>
                <a:gd name="T4" fmla="*/ 0 w 323"/>
                <a:gd name="T5" fmla="*/ 78 h 78"/>
                <a:gd name="T6" fmla="*/ 323 w 323"/>
                <a:gd name="T7" fmla="*/ 5 h 78"/>
                <a:gd name="T8" fmla="*/ 323 w 323"/>
                <a:gd name="T9" fmla="*/ 0 h 78"/>
                <a:gd name="T10" fmla="*/ 0 60000 65536"/>
                <a:gd name="T11" fmla="*/ 0 60000 65536"/>
                <a:gd name="T12" fmla="*/ 0 60000 65536"/>
                <a:gd name="T13" fmla="*/ 0 60000 65536"/>
                <a:gd name="T14" fmla="*/ 0 60000 65536"/>
                <a:gd name="T15" fmla="*/ 0 w 323"/>
                <a:gd name="T16" fmla="*/ 0 h 78"/>
                <a:gd name="T17" fmla="*/ 323 w 323"/>
                <a:gd name="T18" fmla="*/ 78 h 78"/>
              </a:gdLst>
              <a:ahLst/>
              <a:cxnLst>
                <a:cxn ang="T10">
                  <a:pos x="T0" y="T1"/>
                </a:cxn>
                <a:cxn ang="T11">
                  <a:pos x="T2" y="T3"/>
                </a:cxn>
                <a:cxn ang="T12">
                  <a:pos x="T4" y="T5"/>
                </a:cxn>
                <a:cxn ang="T13">
                  <a:pos x="T6" y="T7"/>
                </a:cxn>
                <a:cxn ang="T14">
                  <a:pos x="T8" y="T9"/>
                </a:cxn>
              </a:cxnLst>
              <a:rect l="T15" t="T16" r="T17" b="T18"/>
              <a:pathLst>
                <a:path w="323" h="78">
                  <a:moveTo>
                    <a:pt x="323" y="0"/>
                  </a:moveTo>
                  <a:lnTo>
                    <a:pt x="0" y="73"/>
                  </a:lnTo>
                  <a:lnTo>
                    <a:pt x="0" y="78"/>
                  </a:lnTo>
                  <a:lnTo>
                    <a:pt x="323" y="5"/>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5" name="Freeform 589"/>
            <p:cNvSpPr>
              <a:spLocks/>
            </p:cNvSpPr>
            <p:nvPr/>
          </p:nvSpPr>
          <p:spPr bwMode="auto">
            <a:xfrm>
              <a:off x="4054" y="2902"/>
              <a:ext cx="3" cy="7"/>
            </a:xfrm>
            <a:custGeom>
              <a:avLst/>
              <a:gdLst>
                <a:gd name="T0" fmla="*/ 0 w 3"/>
                <a:gd name="T1" fmla="*/ 0 h 7"/>
                <a:gd name="T2" fmla="*/ 0 w 3"/>
                <a:gd name="T3" fmla="*/ 7 h 7"/>
                <a:gd name="T4" fmla="*/ 3 w 3"/>
                <a:gd name="T5" fmla="*/ 7 h 7"/>
                <a:gd name="T6" fmla="*/ 3 w 3"/>
                <a:gd name="T7" fmla="*/ 2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7"/>
                  </a:lnTo>
                  <a:lnTo>
                    <a:pt x="3" y="7"/>
                  </a:lnTo>
                  <a:lnTo>
                    <a:pt x="3" y="2"/>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6" name="Freeform 590"/>
            <p:cNvSpPr>
              <a:spLocks/>
            </p:cNvSpPr>
            <p:nvPr/>
          </p:nvSpPr>
          <p:spPr bwMode="auto">
            <a:xfrm>
              <a:off x="3884" y="2897"/>
              <a:ext cx="14" cy="17"/>
            </a:xfrm>
            <a:custGeom>
              <a:avLst/>
              <a:gdLst>
                <a:gd name="T0" fmla="*/ 57269 w 6"/>
                <a:gd name="T1" fmla="*/ 49844 h 7"/>
                <a:gd name="T2" fmla="*/ 32433 w 6"/>
                <a:gd name="T3" fmla="*/ 121050 h 7"/>
                <a:gd name="T4" fmla="*/ 0 w 6"/>
                <a:gd name="T5" fmla="*/ 70198 h 7"/>
                <a:gd name="T6" fmla="*/ 24544 w 6"/>
                <a:gd name="T7" fmla="*/ 0 h 7"/>
                <a:gd name="T8" fmla="*/ 57269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5" y="3"/>
                  </a:moveTo>
                  <a:cubicBezTo>
                    <a:pt x="6" y="5"/>
                    <a:pt x="5" y="7"/>
                    <a:pt x="3" y="7"/>
                  </a:cubicBezTo>
                  <a:cubicBezTo>
                    <a:pt x="2" y="7"/>
                    <a:pt x="0" y="6"/>
                    <a:pt x="0" y="4"/>
                  </a:cubicBezTo>
                  <a:cubicBezTo>
                    <a:pt x="0" y="2"/>
                    <a:pt x="0" y="0"/>
                    <a:pt x="2" y="0"/>
                  </a:cubicBezTo>
                  <a:cubicBezTo>
                    <a:pt x="3" y="0"/>
                    <a:pt x="5" y="1"/>
                    <a:pt x="5"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7" name="Freeform 591"/>
            <p:cNvSpPr>
              <a:spLocks noEditPoints="1"/>
            </p:cNvSpPr>
            <p:nvPr/>
          </p:nvSpPr>
          <p:spPr bwMode="auto">
            <a:xfrm>
              <a:off x="3882" y="2895"/>
              <a:ext cx="16" cy="21"/>
            </a:xfrm>
            <a:custGeom>
              <a:avLst/>
              <a:gdLst>
                <a:gd name="T0" fmla="*/ 42354 w 7"/>
                <a:gd name="T1" fmla="*/ 42952 h 9"/>
                <a:gd name="T2" fmla="*/ 42354 w 7"/>
                <a:gd name="T3" fmla="*/ 75677 h 9"/>
                <a:gd name="T4" fmla="*/ 35815 w 7"/>
                <a:gd name="T5" fmla="*/ 75677 h 9"/>
                <a:gd name="T6" fmla="*/ 18530 w 7"/>
                <a:gd name="T7" fmla="*/ 57269 h 9"/>
                <a:gd name="T8" fmla="*/ 18530 w 7"/>
                <a:gd name="T9" fmla="*/ 24544 h 9"/>
                <a:gd name="T10" fmla="*/ 27643 w 7"/>
                <a:gd name="T11" fmla="*/ 24544 h 9"/>
                <a:gd name="T12" fmla="*/ 42354 w 7"/>
                <a:gd name="T13" fmla="*/ 42952 h 9"/>
                <a:gd name="T14" fmla="*/ 27643 w 7"/>
                <a:gd name="T15" fmla="*/ 0 h 9"/>
                <a:gd name="T16" fmla="*/ 8107 w 7"/>
                <a:gd name="T17" fmla="*/ 10519 h 9"/>
                <a:gd name="T18" fmla="*/ 0 w 7"/>
                <a:gd name="T19" fmla="*/ 57269 h 9"/>
                <a:gd name="T20" fmla="*/ 35815 w 7"/>
                <a:gd name="T21" fmla="*/ 100221 h 9"/>
                <a:gd name="T22" fmla="*/ 63184 w 7"/>
                <a:gd name="T23" fmla="*/ 90410 h 9"/>
                <a:gd name="T24" fmla="*/ 63184 w 7"/>
                <a:gd name="T25" fmla="*/ 42952 h 9"/>
                <a:gd name="T26" fmla="*/ 27643 w 7"/>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
                <a:gd name="T43" fmla="*/ 0 h 9"/>
                <a:gd name="T44" fmla="*/ 7 w 7"/>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 h="9">
                  <a:moveTo>
                    <a:pt x="5" y="4"/>
                  </a:moveTo>
                  <a:cubicBezTo>
                    <a:pt x="5" y="5"/>
                    <a:pt x="5" y="6"/>
                    <a:pt x="5" y="7"/>
                  </a:cubicBezTo>
                  <a:cubicBezTo>
                    <a:pt x="4" y="7"/>
                    <a:pt x="4" y="7"/>
                    <a:pt x="4" y="7"/>
                  </a:cubicBezTo>
                  <a:cubicBezTo>
                    <a:pt x="3" y="7"/>
                    <a:pt x="2" y="6"/>
                    <a:pt x="2" y="5"/>
                  </a:cubicBezTo>
                  <a:cubicBezTo>
                    <a:pt x="2" y="4"/>
                    <a:pt x="2" y="3"/>
                    <a:pt x="2" y="2"/>
                  </a:cubicBezTo>
                  <a:cubicBezTo>
                    <a:pt x="3" y="2"/>
                    <a:pt x="3" y="2"/>
                    <a:pt x="3" y="2"/>
                  </a:cubicBezTo>
                  <a:cubicBezTo>
                    <a:pt x="4" y="2"/>
                    <a:pt x="5" y="3"/>
                    <a:pt x="5" y="4"/>
                  </a:cubicBezTo>
                  <a:close/>
                  <a:moveTo>
                    <a:pt x="3" y="0"/>
                  </a:moveTo>
                  <a:cubicBezTo>
                    <a:pt x="2" y="0"/>
                    <a:pt x="1" y="0"/>
                    <a:pt x="1" y="1"/>
                  </a:cubicBezTo>
                  <a:cubicBezTo>
                    <a:pt x="0" y="2"/>
                    <a:pt x="0" y="4"/>
                    <a:pt x="0" y="5"/>
                  </a:cubicBezTo>
                  <a:cubicBezTo>
                    <a:pt x="0" y="8"/>
                    <a:pt x="2" y="9"/>
                    <a:pt x="4" y="9"/>
                  </a:cubicBezTo>
                  <a:cubicBezTo>
                    <a:pt x="5" y="9"/>
                    <a:pt x="6" y="8"/>
                    <a:pt x="7" y="8"/>
                  </a:cubicBezTo>
                  <a:cubicBezTo>
                    <a:pt x="7" y="7"/>
                    <a:pt x="7" y="5"/>
                    <a:pt x="7" y="4"/>
                  </a:cubicBezTo>
                  <a:cubicBezTo>
                    <a:pt x="7" y="1"/>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8" name="Freeform 592"/>
            <p:cNvSpPr>
              <a:spLocks/>
            </p:cNvSpPr>
            <p:nvPr/>
          </p:nvSpPr>
          <p:spPr bwMode="auto">
            <a:xfrm>
              <a:off x="3908" y="2904"/>
              <a:ext cx="14" cy="17"/>
            </a:xfrm>
            <a:custGeom>
              <a:avLst/>
              <a:gdLst>
                <a:gd name="T0" fmla="*/ 67788 w 6"/>
                <a:gd name="T1" fmla="*/ 49844 h 7"/>
                <a:gd name="T2" fmla="*/ 42952 w 6"/>
                <a:gd name="T3" fmla="*/ 121050 h 7"/>
                <a:gd name="T4" fmla="*/ 10519 w 6"/>
                <a:gd name="T5" fmla="*/ 70198 h 7"/>
                <a:gd name="T6" fmla="*/ 32433 w 6"/>
                <a:gd name="T7" fmla="*/ 0 h 7"/>
                <a:gd name="T8" fmla="*/ 67788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6" y="3"/>
                  </a:moveTo>
                  <a:cubicBezTo>
                    <a:pt x="6" y="5"/>
                    <a:pt x="5" y="7"/>
                    <a:pt x="4" y="7"/>
                  </a:cubicBezTo>
                  <a:cubicBezTo>
                    <a:pt x="2" y="7"/>
                    <a:pt x="1" y="6"/>
                    <a:pt x="1" y="4"/>
                  </a:cubicBezTo>
                  <a:cubicBezTo>
                    <a:pt x="0" y="2"/>
                    <a:pt x="1" y="0"/>
                    <a:pt x="3" y="0"/>
                  </a:cubicBezTo>
                  <a:cubicBezTo>
                    <a:pt x="4" y="0"/>
                    <a:pt x="5" y="1"/>
                    <a:pt x="6"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29" name="Freeform 593"/>
            <p:cNvSpPr>
              <a:spLocks noEditPoints="1"/>
            </p:cNvSpPr>
            <p:nvPr/>
          </p:nvSpPr>
          <p:spPr bwMode="auto">
            <a:xfrm>
              <a:off x="3905" y="2902"/>
              <a:ext cx="19" cy="21"/>
            </a:xfrm>
            <a:custGeom>
              <a:avLst/>
              <a:gdLst>
                <a:gd name="T0" fmla="*/ 78810 w 8"/>
                <a:gd name="T1" fmla="*/ 42952 h 9"/>
                <a:gd name="T2" fmla="*/ 66942 w 8"/>
                <a:gd name="T3" fmla="*/ 75677 h 9"/>
                <a:gd name="T4" fmla="*/ 66942 w 8"/>
                <a:gd name="T5" fmla="*/ 75677 h 9"/>
                <a:gd name="T6" fmla="*/ 40567 w 8"/>
                <a:gd name="T7" fmla="*/ 57269 h 9"/>
                <a:gd name="T8" fmla="*/ 40567 w 8"/>
                <a:gd name="T9" fmla="*/ 24544 h 9"/>
                <a:gd name="T10" fmla="*/ 57591 w 8"/>
                <a:gd name="T11" fmla="*/ 24544 h 9"/>
                <a:gd name="T12" fmla="*/ 78810 w 8"/>
                <a:gd name="T13" fmla="*/ 42952 h 9"/>
                <a:gd name="T14" fmla="*/ 40567 w 8"/>
                <a:gd name="T15" fmla="*/ 0 h 9"/>
                <a:gd name="T16" fmla="*/ 11868 w 8"/>
                <a:gd name="T17" fmla="*/ 10519 h 9"/>
                <a:gd name="T18" fmla="*/ 11868 w 8"/>
                <a:gd name="T19" fmla="*/ 57269 h 9"/>
                <a:gd name="T20" fmla="*/ 66942 w 8"/>
                <a:gd name="T21" fmla="*/ 100221 h 9"/>
                <a:gd name="T22" fmla="*/ 96337 w 8"/>
                <a:gd name="T23" fmla="*/ 90410 h 9"/>
                <a:gd name="T24" fmla="*/ 108205 w 8"/>
                <a:gd name="T25" fmla="*/ 42952 h 9"/>
                <a:gd name="T26" fmla="*/ 40567 w 8"/>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9"/>
                <a:gd name="T44" fmla="*/ 8 w 8"/>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9">
                  <a:moveTo>
                    <a:pt x="6" y="4"/>
                  </a:moveTo>
                  <a:cubicBezTo>
                    <a:pt x="6" y="5"/>
                    <a:pt x="6" y="6"/>
                    <a:pt x="5" y="7"/>
                  </a:cubicBezTo>
                  <a:cubicBezTo>
                    <a:pt x="5" y="7"/>
                    <a:pt x="5" y="7"/>
                    <a:pt x="5" y="7"/>
                  </a:cubicBezTo>
                  <a:cubicBezTo>
                    <a:pt x="4" y="7"/>
                    <a:pt x="3" y="6"/>
                    <a:pt x="3" y="5"/>
                  </a:cubicBezTo>
                  <a:cubicBezTo>
                    <a:pt x="2" y="4"/>
                    <a:pt x="3" y="3"/>
                    <a:pt x="3" y="2"/>
                  </a:cubicBezTo>
                  <a:cubicBezTo>
                    <a:pt x="4" y="2"/>
                    <a:pt x="4" y="2"/>
                    <a:pt x="4" y="2"/>
                  </a:cubicBezTo>
                  <a:cubicBezTo>
                    <a:pt x="4" y="2"/>
                    <a:pt x="6" y="3"/>
                    <a:pt x="6" y="4"/>
                  </a:cubicBezTo>
                  <a:close/>
                  <a:moveTo>
                    <a:pt x="3" y="0"/>
                  </a:moveTo>
                  <a:cubicBezTo>
                    <a:pt x="3" y="0"/>
                    <a:pt x="2" y="1"/>
                    <a:pt x="1" y="1"/>
                  </a:cubicBezTo>
                  <a:cubicBezTo>
                    <a:pt x="1" y="2"/>
                    <a:pt x="0" y="4"/>
                    <a:pt x="1" y="5"/>
                  </a:cubicBezTo>
                  <a:cubicBezTo>
                    <a:pt x="1" y="8"/>
                    <a:pt x="3" y="9"/>
                    <a:pt x="5" y="9"/>
                  </a:cubicBezTo>
                  <a:cubicBezTo>
                    <a:pt x="6" y="9"/>
                    <a:pt x="7" y="9"/>
                    <a:pt x="7" y="8"/>
                  </a:cubicBezTo>
                  <a:cubicBezTo>
                    <a:pt x="8" y="7"/>
                    <a:pt x="8" y="6"/>
                    <a:pt x="8" y="4"/>
                  </a:cubicBezTo>
                  <a:cubicBezTo>
                    <a:pt x="7" y="2"/>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30" name="Freeform 594"/>
            <p:cNvSpPr>
              <a:spLocks/>
            </p:cNvSpPr>
            <p:nvPr/>
          </p:nvSpPr>
          <p:spPr bwMode="auto">
            <a:xfrm>
              <a:off x="3565" y="2772"/>
              <a:ext cx="168" cy="109"/>
            </a:xfrm>
            <a:custGeom>
              <a:avLst/>
              <a:gdLst>
                <a:gd name="T0" fmla="*/ 0 w 168"/>
                <a:gd name="T1" fmla="*/ 0 h 109"/>
                <a:gd name="T2" fmla="*/ 0 w 168"/>
                <a:gd name="T3" fmla="*/ 54 h 109"/>
                <a:gd name="T4" fmla="*/ 168 w 168"/>
                <a:gd name="T5" fmla="*/ 109 h 109"/>
                <a:gd name="T6" fmla="*/ 168 w 168"/>
                <a:gd name="T7" fmla="*/ 52 h 109"/>
                <a:gd name="T8" fmla="*/ 0 w 168"/>
                <a:gd name="T9" fmla="*/ 0 h 109"/>
                <a:gd name="T10" fmla="*/ 0 60000 65536"/>
                <a:gd name="T11" fmla="*/ 0 60000 65536"/>
                <a:gd name="T12" fmla="*/ 0 60000 65536"/>
                <a:gd name="T13" fmla="*/ 0 60000 65536"/>
                <a:gd name="T14" fmla="*/ 0 60000 65536"/>
                <a:gd name="T15" fmla="*/ 0 w 168"/>
                <a:gd name="T16" fmla="*/ 0 h 109"/>
                <a:gd name="T17" fmla="*/ 168 w 168"/>
                <a:gd name="T18" fmla="*/ 109 h 109"/>
              </a:gdLst>
              <a:ahLst/>
              <a:cxnLst>
                <a:cxn ang="T10">
                  <a:pos x="T0" y="T1"/>
                </a:cxn>
                <a:cxn ang="T11">
                  <a:pos x="T2" y="T3"/>
                </a:cxn>
                <a:cxn ang="T12">
                  <a:pos x="T4" y="T5"/>
                </a:cxn>
                <a:cxn ang="T13">
                  <a:pos x="T6" y="T7"/>
                </a:cxn>
                <a:cxn ang="T14">
                  <a:pos x="T8" y="T9"/>
                </a:cxn>
              </a:cxnLst>
              <a:rect l="T15" t="T16" r="T17" b="T18"/>
              <a:pathLst>
                <a:path w="168" h="109">
                  <a:moveTo>
                    <a:pt x="0" y="0"/>
                  </a:moveTo>
                  <a:lnTo>
                    <a:pt x="0" y="54"/>
                  </a:lnTo>
                  <a:lnTo>
                    <a:pt x="168" y="109"/>
                  </a:lnTo>
                  <a:lnTo>
                    <a:pt x="168" y="52"/>
                  </a:lnTo>
                  <a:lnTo>
                    <a:pt x="0" y="0"/>
                  </a:ln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31" name="Freeform 595"/>
            <p:cNvSpPr>
              <a:spLocks/>
            </p:cNvSpPr>
            <p:nvPr/>
          </p:nvSpPr>
          <p:spPr bwMode="auto">
            <a:xfrm>
              <a:off x="3568" y="2777"/>
              <a:ext cx="163" cy="85"/>
            </a:xfrm>
            <a:custGeom>
              <a:avLst/>
              <a:gdLst>
                <a:gd name="T0" fmla="*/ 0 w 69"/>
                <a:gd name="T1" fmla="*/ 0 h 36"/>
                <a:gd name="T2" fmla="*/ 0 w 69"/>
                <a:gd name="T3" fmla="*/ 189399 h 36"/>
                <a:gd name="T4" fmla="*/ 432722 w 69"/>
                <a:gd name="T5" fmla="*/ 316568 h 36"/>
                <a:gd name="T6" fmla="*/ 881480 w 69"/>
                <a:gd name="T7" fmla="*/ 459000 h 36"/>
                <a:gd name="T8" fmla="*/ 881480 w 69"/>
                <a:gd name="T9" fmla="*/ 253321 h 36"/>
                <a:gd name="T10" fmla="*/ 0 w 69"/>
                <a:gd name="T11" fmla="*/ 0 h 36"/>
                <a:gd name="T12" fmla="*/ 0 60000 65536"/>
                <a:gd name="T13" fmla="*/ 0 60000 65536"/>
                <a:gd name="T14" fmla="*/ 0 60000 65536"/>
                <a:gd name="T15" fmla="*/ 0 60000 65536"/>
                <a:gd name="T16" fmla="*/ 0 60000 65536"/>
                <a:gd name="T17" fmla="*/ 0 60000 65536"/>
                <a:gd name="T18" fmla="*/ 0 w 69"/>
                <a:gd name="T19" fmla="*/ 0 h 36"/>
                <a:gd name="T20" fmla="*/ 69 w 6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69" h="36">
                  <a:moveTo>
                    <a:pt x="0" y="0"/>
                  </a:moveTo>
                  <a:cubicBezTo>
                    <a:pt x="0" y="15"/>
                    <a:pt x="0" y="15"/>
                    <a:pt x="0" y="15"/>
                  </a:cubicBezTo>
                  <a:cubicBezTo>
                    <a:pt x="0" y="15"/>
                    <a:pt x="23" y="31"/>
                    <a:pt x="34" y="25"/>
                  </a:cubicBezTo>
                  <a:cubicBezTo>
                    <a:pt x="44" y="19"/>
                    <a:pt x="69" y="36"/>
                    <a:pt x="69" y="36"/>
                  </a:cubicBezTo>
                  <a:cubicBezTo>
                    <a:pt x="69" y="20"/>
                    <a:pt x="69" y="20"/>
                    <a:pt x="69" y="20"/>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32" name="Freeform 596"/>
            <p:cNvSpPr>
              <a:spLocks/>
            </p:cNvSpPr>
            <p:nvPr/>
          </p:nvSpPr>
          <p:spPr bwMode="auto">
            <a:xfrm>
              <a:off x="3565" y="2826"/>
              <a:ext cx="168" cy="55"/>
            </a:xfrm>
            <a:custGeom>
              <a:avLst/>
              <a:gdLst>
                <a:gd name="T0" fmla="*/ 0 w 168"/>
                <a:gd name="T1" fmla="*/ 0 h 55"/>
                <a:gd name="T2" fmla="*/ 0 w 168"/>
                <a:gd name="T3" fmla="*/ 0 h 55"/>
                <a:gd name="T4" fmla="*/ 168 w 168"/>
                <a:gd name="T5" fmla="*/ 55 h 55"/>
                <a:gd name="T6" fmla="*/ 168 w 168"/>
                <a:gd name="T7" fmla="*/ 55 h 55"/>
                <a:gd name="T8" fmla="*/ 0 w 168"/>
                <a:gd name="T9" fmla="*/ 0 h 55"/>
                <a:gd name="T10" fmla="*/ 0 60000 65536"/>
                <a:gd name="T11" fmla="*/ 0 60000 65536"/>
                <a:gd name="T12" fmla="*/ 0 60000 65536"/>
                <a:gd name="T13" fmla="*/ 0 60000 65536"/>
                <a:gd name="T14" fmla="*/ 0 60000 65536"/>
                <a:gd name="T15" fmla="*/ 0 w 168"/>
                <a:gd name="T16" fmla="*/ 0 h 55"/>
                <a:gd name="T17" fmla="*/ 168 w 168"/>
                <a:gd name="T18" fmla="*/ 55 h 55"/>
              </a:gdLst>
              <a:ahLst/>
              <a:cxnLst>
                <a:cxn ang="T10">
                  <a:pos x="T0" y="T1"/>
                </a:cxn>
                <a:cxn ang="T11">
                  <a:pos x="T2" y="T3"/>
                </a:cxn>
                <a:cxn ang="T12">
                  <a:pos x="T4" y="T5"/>
                </a:cxn>
                <a:cxn ang="T13">
                  <a:pos x="T6" y="T7"/>
                </a:cxn>
                <a:cxn ang="T14">
                  <a:pos x="T8" y="T9"/>
                </a:cxn>
              </a:cxnLst>
              <a:rect l="T15" t="T16" r="T17" b="T18"/>
              <a:pathLst>
                <a:path w="168" h="55">
                  <a:moveTo>
                    <a:pt x="0" y="0"/>
                  </a:moveTo>
                  <a:lnTo>
                    <a:pt x="0" y="0"/>
                  </a:lnTo>
                  <a:lnTo>
                    <a:pt x="168" y="55"/>
                  </a:lnTo>
                  <a:lnTo>
                    <a:pt x="0" y="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33" name="Rectangle 597"/>
            <p:cNvSpPr>
              <a:spLocks noChangeArrowheads="1"/>
            </p:cNvSpPr>
            <p:nvPr/>
          </p:nvSpPr>
          <p:spPr bwMode="auto">
            <a:xfrm>
              <a:off x="3565" y="2772"/>
              <a:ext cx="1" cy="54"/>
            </a:xfrm>
            <a:prstGeom prst="rect">
              <a:avLst/>
            </a:prstGeom>
            <a:solidFill>
              <a:srgbClr val="111628"/>
            </a:solidFill>
            <a:ln w="9525">
              <a:noFill/>
              <a:miter lim="800000"/>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grpSp>
      <p:sp>
        <p:nvSpPr>
          <p:cNvPr id="4234" name="Text Box 10"/>
          <p:cNvSpPr txBox="1">
            <a:spLocks noChangeArrowheads="1"/>
          </p:cNvSpPr>
          <p:nvPr/>
        </p:nvSpPr>
        <p:spPr bwMode="auto">
          <a:xfrm>
            <a:off x="1000125" y="2936875"/>
            <a:ext cx="687388" cy="400050"/>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a:solidFill>
                  <a:srgbClr val="0040A8"/>
                </a:solidFill>
                <a:cs typeface="Arial" charset="0"/>
              </a:rPr>
              <a:t>Access</a:t>
            </a:r>
          </a:p>
          <a:p>
            <a:pPr algn="ctr" defTabSz="914362" fontAlgn="auto">
              <a:spcBef>
                <a:spcPts val="0"/>
              </a:spcBef>
              <a:spcAft>
                <a:spcPts val="0"/>
              </a:spcAft>
              <a:defRPr/>
            </a:pPr>
            <a:r>
              <a:rPr lang="en-US" altLang="zh-CN" sz="1000" kern="0" dirty="0">
                <a:solidFill>
                  <a:srgbClr val="0040A8"/>
                </a:solidFill>
                <a:cs typeface="Arial" charset="0"/>
              </a:rPr>
              <a:t>Gateway</a:t>
            </a:r>
            <a:endParaRPr lang="en-US" sz="1000" kern="0" dirty="0">
              <a:solidFill>
                <a:srgbClr val="0040A8"/>
              </a:solidFill>
              <a:cs typeface="Arial" charset="0"/>
            </a:endParaRPr>
          </a:p>
        </p:txBody>
      </p:sp>
      <p:pic>
        <p:nvPicPr>
          <p:cNvPr id="32878"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785813" y="2651125"/>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879" name="Text Box 10"/>
          <p:cNvSpPr txBox="1">
            <a:spLocks noChangeArrowheads="1"/>
          </p:cNvSpPr>
          <p:nvPr/>
        </p:nvSpPr>
        <p:spPr bwMode="auto">
          <a:xfrm>
            <a:off x="79375" y="4937125"/>
            <a:ext cx="8255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t>局域网用户</a:t>
            </a:r>
            <a:endParaRPr lang="en-US" sz="1000"/>
          </a:p>
        </p:txBody>
      </p:sp>
      <p:grpSp>
        <p:nvGrpSpPr>
          <p:cNvPr id="32880" name="Group 361"/>
          <p:cNvGrpSpPr>
            <a:grpSpLocks/>
          </p:cNvGrpSpPr>
          <p:nvPr/>
        </p:nvGrpSpPr>
        <p:grpSpPr bwMode="auto">
          <a:xfrm>
            <a:off x="117475" y="1889125"/>
            <a:ext cx="569913" cy="261938"/>
            <a:chOff x="2114" y="2930"/>
            <a:chExt cx="712" cy="327"/>
          </a:xfrm>
        </p:grpSpPr>
        <p:sp>
          <p:nvSpPr>
            <p:cNvPr id="4238" name="Freeform 362"/>
            <p:cNvSpPr>
              <a:spLocks/>
            </p:cNvSpPr>
            <p:nvPr/>
          </p:nvSpPr>
          <p:spPr bwMode="auto">
            <a:xfrm>
              <a:off x="2118" y="3108"/>
              <a:ext cx="321" cy="145"/>
            </a:xfrm>
            <a:custGeom>
              <a:avLst/>
              <a:gdLst>
                <a:gd name="T0" fmla="*/ 0 w 323"/>
                <a:gd name="T1" fmla="*/ 0 h 146"/>
                <a:gd name="T2" fmla="*/ 0 w 323"/>
                <a:gd name="T3" fmla="*/ 49 h 146"/>
                <a:gd name="T4" fmla="*/ 323 w 323"/>
                <a:gd name="T5" fmla="*/ 146 h 146"/>
                <a:gd name="T6" fmla="*/ 323 w 323"/>
                <a:gd name="T7" fmla="*/ 97 h 146"/>
                <a:gd name="T8" fmla="*/ 0 w 323"/>
                <a:gd name="T9" fmla="*/ 0 h 146"/>
                <a:gd name="T10" fmla="*/ 0 60000 65536"/>
                <a:gd name="T11" fmla="*/ 0 60000 65536"/>
                <a:gd name="T12" fmla="*/ 0 60000 65536"/>
                <a:gd name="T13" fmla="*/ 0 60000 65536"/>
                <a:gd name="T14" fmla="*/ 0 60000 65536"/>
                <a:gd name="T15" fmla="*/ 0 w 323"/>
                <a:gd name="T16" fmla="*/ 0 h 146"/>
                <a:gd name="T17" fmla="*/ 323 w 323"/>
                <a:gd name="T18" fmla="*/ 146 h 146"/>
              </a:gdLst>
              <a:ahLst/>
              <a:cxnLst>
                <a:cxn ang="T10">
                  <a:pos x="T0" y="T1"/>
                </a:cxn>
                <a:cxn ang="T11">
                  <a:pos x="T2" y="T3"/>
                </a:cxn>
                <a:cxn ang="T12">
                  <a:pos x="T4" y="T5"/>
                </a:cxn>
                <a:cxn ang="T13">
                  <a:pos x="T6" y="T7"/>
                </a:cxn>
                <a:cxn ang="T14">
                  <a:pos x="T8" y="T9"/>
                </a:cxn>
              </a:cxnLst>
              <a:rect l="T15" t="T16" r="T17" b="T18"/>
              <a:pathLst>
                <a:path w="323" h="146">
                  <a:moveTo>
                    <a:pt x="0" y="0"/>
                  </a:moveTo>
                  <a:lnTo>
                    <a:pt x="0" y="49"/>
                  </a:lnTo>
                  <a:lnTo>
                    <a:pt x="323" y="146"/>
                  </a:lnTo>
                  <a:lnTo>
                    <a:pt x="323" y="97"/>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39" name="Freeform 363"/>
            <p:cNvSpPr>
              <a:spLocks/>
            </p:cNvSpPr>
            <p:nvPr/>
          </p:nvSpPr>
          <p:spPr bwMode="auto">
            <a:xfrm>
              <a:off x="2439" y="3114"/>
              <a:ext cx="381" cy="139"/>
            </a:xfrm>
            <a:custGeom>
              <a:avLst/>
              <a:gdLst>
                <a:gd name="T0" fmla="*/ 0 w 381"/>
                <a:gd name="T1" fmla="*/ 90 h 139"/>
                <a:gd name="T2" fmla="*/ 0 w 381"/>
                <a:gd name="T3" fmla="*/ 139 h 139"/>
                <a:gd name="T4" fmla="*/ 381 w 381"/>
                <a:gd name="T5" fmla="*/ 47 h 139"/>
                <a:gd name="T6" fmla="*/ 381 w 381"/>
                <a:gd name="T7" fmla="*/ 0 h 139"/>
                <a:gd name="T8" fmla="*/ 0 w 381"/>
                <a:gd name="T9" fmla="*/ 90 h 139"/>
                <a:gd name="T10" fmla="*/ 0 60000 65536"/>
                <a:gd name="T11" fmla="*/ 0 60000 65536"/>
                <a:gd name="T12" fmla="*/ 0 60000 65536"/>
                <a:gd name="T13" fmla="*/ 0 60000 65536"/>
                <a:gd name="T14" fmla="*/ 0 60000 65536"/>
                <a:gd name="T15" fmla="*/ 0 w 381"/>
                <a:gd name="T16" fmla="*/ 0 h 139"/>
                <a:gd name="T17" fmla="*/ 381 w 381"/>
                <a:gd name="T18" fmla="*/ 139 h 139"/>
              </a:gdLst>
              <a:ahLst/>
              <a:cxnLst>
                <a:cxn ang="T10">
                  <a:pos x="T0" y="T1"/>
                </a:cxn>
                <a:cxn ang="T11">
                  <a:pos x="T2" y="T3"/>
                </a:cxn>
                <a:cxn ang="T12">
                  <a:pos x="T4" y="T5"/>
                </a:cxn>
                <a:cxn ang="T13">
                  <a:pos x="T6" y="T7"/>
                </a:cxn>
                <a:cxn ang="T14">
                  <a:pos x="T8" y="T9"/>
                </a:cxn>
              </a:cxnLst>
              <a:rect l="T15" t="T16" r="T17" b="T18"/>
              <a:pathLst>
                <a:path w="381" h="139">
                  <a:moveTo>
                    <a:pt x="0" y="90"/>
                  </a:moveTo>
                  <a:lnTo>
                    <a:pt x="0" y="139"/>
                  </a:lnTo>
                  <a:lnTo>
                    <a:pt x="381" y="47"/>
                  </a:lnTo>
                  <a:lnTo>
                    <a:pt x="381" y="0"/>
                  </a:lnTo>
                  <a:lnTo>
                    <a:pt x="0" y="9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0" name="Freeform 364"/>
            <p:cNvSpPr>
              <a:spLocks/>
            </p:cNvSpPr>
            <p:nvPr/>
          </p:nvSpPr>
          <p:spPr bwMode="auto">
            <a:xfrm>
              <a:off x="2118" y="3015"/>
              <a:ext cx="702" cy="190"/>
            </a:xfrm>
            <a:custGeom>
              <a:avLst/>
              <a:gdLst>
                <a:gd name="T0" fmla="*/ 0 w 704"/>
                <a:gd name="T1" fmla="*/ 95 h 190"/>
                <a:gd name="T2" fmla="*/ 383 w 704"/>
                <a:gd name="T3" fmla="*/ 0 h 190"/>
                <a:gd name="T4" fmla="*/ 704 w 704"/>
                <a:gd name="T5" fmla="*/ 100 h 190"/>
                <a:gd name="T6" fmla="*/ 323 w 704"/>
                <a:gd name="T7" fmla="*/ 190 h 190"/>
                <a:gd name="T8" fmla="*/ 0 w 704"/>
                <a:gd name="T9" fmla="*/ 95 h 190"/>
                <a:gd name="T10" fmla="*/ 0 60000 65536"/>
                <a:gd name="T11" fmla="*/ 0 60000 65536"/>
                <a:gd name="T12" fmla="*/ 0 60000 65536"/>
                <a:gd name="T13" fmla="*/ 0 60000 65536"/>
                <a:gd name="T14" fmla="*/ 0 60000 65536"/>
                <a:gd name="T15" fmla="*/ 0 w 704"/>
                <a:gd name="T16" fmla="*/ 0 h 190"/>
                <a:gd name="T17" fmla="*/ 704 w 704"/>
                <a:gd name="T18" fmla="*/ 190 h 190"/>
              </a:gdLst>
              <a:ahLst/>
              <a:cxnLst>
                <a:cxn ang="T10">
                  <a:pos x="T0" y="T1"/>
                </a:cxn>
                <a:cxn ang="T11">
                  <a:pos x="T2" y="T3"/>
                </a:cxn>
                <a:cxn ang="T12">
                  <a:pos x="T4" y="T5"/>
                </a:cxn>
                <a:cxn ang="T13">
                  <a:pos x="T6" y="T7"/>
                </a:cxn>
                <a:cxn ang="T14">
                  <a:pos x="T8" y="T9"/>
                </a:cxn>
              </a:cxnLst>
              <a:rect l="T15" t="T16" r="T17" b="T18"/>
              <a:pathLst>
                <a:path w="704" h="190">
                  <a:moveTo>
                    <a:pt x="0" y="95"/>
                  </a:moveTo>
                  <a:lnTo>
                    <a:pt x="383" y="0"/>
                  </a:lnTo>
                  <a:lnTo>
                    <a:pt x="704" y="100"/>
                  </a:lnTo>
                  <a:lnTo>
                    <a:pt x="323" y="190"/>
                  </a:lnTo>
                  <a:lnTo>
                    <a:pt x="0" y="95"/>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1" name="Freeform 365"/>
            <p:cNvSpPr>
              <a:spLocks/>
            </p:cNvSpPr>
            <p:nvPr/>
          </p:nvSpPr>
          <p:spPr bwMode="auto">
            <a:xfrm>
              <a:off x="2118" y="3049"/>
              <a:ext cx="321" cy="147"/>
            </a:xfrm>
            <a:custGeom>
              <a:avLst/>
              <a:gdLst>
                <a:gd name="T0" fmla="*/ 0 w 323"/>
                <a:gd name="T1" fmla="*/ 0 h 146"/>
                <a:gd name="T2" fmla="*/ 0 w 323"/>
                <a:gd name="T3" fmla="*/ 49 h 146"/>
                <a:gd name="T4" fmla="*/ 323 w 323"/>
                <a:gd name="T5" fmla="*/ 146 h 146"/>
                <a:gd name="T6" fmla="*/ 323 w 323"/>
                <a:gd name="T7" fmla="*/ 96 h 146"/>
                <a:gd name="T8" fmla="*/ 0 w 323"/>
                <a:gd name="T9" fmla="*/ 0 h 146"/>
                <a:gd name="T10" fmla="*/ 0 60000 65536"/>
                <a:gd name="T11" fmla="*/ 0 60000 65536"/>
                <a:gd name="T12" fmla="*/ 0 60000 65536"/>
                <a:gd name="T13" fmla="*/ 0 60000 65536"/>
                <a:gd name="T14" fmla="*/ 0 60000 65536"/>
                <a:gd name="T15" fmla="*/ 0 w 323"/>
                <a:gd name="T16" fmla="*/ 0 h 146"/>
                <a:gd name="T17" fmla="*/ 323 w 323"/>
                <a:gd name="T18" fmla="*/ 146 h 146"/>
              </a:gdLst>
              <a:ahLst/>
              <a:cxnLst>
                <a:cxn ang="T10">
                  <a:pos x="T0" y="T1"/>
                </a:cxn>
                <a:cxn ang="T11">
                  <a:pos x="T2" y="T3"/>
                </a:cxn>
                <a:cxn ang="T12">
                  <a:pos x="T4" y="T5"/>
                </a:cxn>
                <a:cxn ang="T13">
                  <a:pos x="T6" y="T7"/>
                </a:cxn>
                <a:cxn ang="T14">
                  <a:pos x="T8" y="T9"/>
                </a:cxn>
              </a:cxnLst>
              <a:rect l="T15" t="T16" r="T17" b="T18"/>
              <a:pathLst>
                <a:path w="323" h="146">
                  <a:moveTo>
                    <a:pt x="0" y="0"/>
                  </a:moveTo>
                  <a:lnTo>
                    <a:pt x="0" y="49"/>
                  </a:lnTo>
                  <a:lnTo>
                    <a:pt x="323" y="146"/>
                  </a:lnTo>
                  <a:lnTo>
                    <a:pt x="323" y="96"/>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2" name="Freeform 366"/>
            <p:cNvSpPr>
              <a:spLocks/>
            </p:cNvSpPr>
            <p:nvPr/>
          </p:nvSpPr>
          <p:spPr bwMode="auto">
            <a:xfrm>
              <a:off x="2439" y="3053"/>
              <a:ext cx="381" cy="143"/>
            </a:xfrm>
            <a:custGeom>
              <a:avLst/>
              <a:gdLst>
                <a:gd name="T0" fmla="*/ 0 w 381"/>
                <a:gd name="T1" fmla="*/ 92 h 142"/>
                <a:gd name="T2" fmla="*/ 0 w 381"/>
                <a:gd name="T3" fmla="*/ 142 h 142"/>
                <a:gd name="T4" fmla="*/ 381 w 381"/>
                <a:gd name="T5" fmla="*/ 48 h 142"/>
                <a:gd name="T6" fmla="*/ 381 w 381"/>
                <a:gd name="T7" fmla="*/ 0 h 142"/>
                <a:gd name="T8" fmla="*/ 0 w 381"/>
                <a:gd name="T9" fmla="*/ 92 h 142"/>
                <a:gd name="T10" fmla="*/ 0 60000 65536"/>
                <a:gd name="T11" fmla="*/ 0 60000 65536"/>
                <a:gd name="T12" fmla="*/ 0 60000 65536"/>
                <a:gd name="T13" fmla="*/ 0 60000 65536"/>
                <a:gd name="T14" fmla="*/ 0 60000 65536"/>
                <a:gd name="T15" fmla="*/ 0 w 381"/>
                <a:gd name="T16" fmla="*/ 0 h 142"/>
                <a:gd name="T17" fmla="*/ 381 w 381"/>
                <a:gd name="T18" fmla="*/ 142 h 142"/>
              </a:gdLst>
              <a:ahLst/>
              <a:cxnLst>
                <a:cxn ang="T10">
                  <a:pos x="T0" y="T1"/>
                </a:cxn>
                <a:cxn ang="T11">
                  <a:pos x="T2" y="T3"/>
                </a:cxn>
                <a:cxn ang="T12">
                  <a:pos x="T4" y="T5"/>
                </a:cxn>
                <a:cxn ang="T13">
                  <a:pos x="T6" y="T7"/>
                </a:cxn>
                <a:cxn ang="T14">
                  <a:pos x="T8" y="T9"/>
                </a:cxn>
              </a:cxnLst>
              <a:rect l="T15" t="T16" r="T17" b="T18"/>
              <a:pathLst>
                <a:path w="381" h="142">
                  <a:moveTo>
                    <a:pt x="0" y="92"/>
                  </a:moveTo>
                  <a:lnTo>
                    <a:pt x="0" y="142"/>
                  </a:lnTo>
                  <a:lnTo>
                    <a:pt x="381" y="48"/>
                  </a:lnTo>
                  <a:lnTo>
                    <a:pt x="381" y="0"/>
                  </a:lnTo>
                  <a:lnTo>
                    <a:pt x="0" y="92"/>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3" name="Freeform 367"/>
            <p:cNvSpPr>
              <a:spLocks/>
            </p:cNvSpPr>
            <p:nvPr/>
          </p:nvSpPr>
          <p:spPr bwMode="auto">
            <a:xfrm>
              <a:off x="2118" y="2956"/>
              <a:ext cx="702" cy="188"/>
            </a:xfrm>
            <a:custGeom>
              <a:avLst/>
              <a:gdLst>
                <a:gd name="T0" fmla="*/ 0 w 704"/>
                <a:gd name="T1" fmla="*/ 93 h 189"/>
                <a:gd name="T2" fmla="*/ 383 w 704"/>
                <a:gd name="T3" fmla="*/ 0 h 189"/>
                <a:gd name="T4" fmla="*/ 704 w 704"/>
                <a:gd name="T5" fmla="*/ 97 h 189"/>
                <a:gd name="T6" fmla="*/ 323 w 704"/>
                <a:gd name="T7" fmla="*/ 189 h 189"/>
                <a:gd name="T8" fmla="*/ 0 w 704"/>
                <a:gd name="T9" fmla="*/ 93 h 189"/>
                <a:gd name="T10" fmla="*/ 0 60000 65536"/>
                <a:gd name="T11" fmla="*/ 0 60000 65536"/>
                <a:gd name="T12" fmla="*/ 0 60000 65536"/>
                <a:gd name="T13" fmla="*/ 0 60000 65536"/>
                <a:gd name="T14" fmla="*/ 0 60000 65536"/>
                <a:gd name="T15" fmla="*/ 0 w 704"/>
                <a:gd name="T16" fmla="*/ 0 h 189"/>
                <a:gd name="T17" fmla="*/ 704 w 704"/>
                <a:gd name="T18" fmla="*/ 189 h 189"/>
              </a:gdLst>
              <a:ahLst/>
              <a:cxnLst>
                <a:cxn ang="T10">
                  <a:pos x="T0" y="T1"/>
                </a:cxn>
                <a:cxn ang="T11">
                  <a:pos x="T2" y="T3"/>
                </a:cxn>
                <a:cxn ang="T12">
                  <a:pos x="T4" y="T5"/>
                </a:cxn>
                <a:cxn ang="T13">
                  <a:pos x="T6" y="T7"/>
                </a:cxn>
                <a:cxn ang="T14">
                  <a:pos x="T8" y="T9"/>
                </a:cxn>
              </a:cxnLst>
              <a:rect l="T15" t="T16" r="T17" b="T18"/>
              <a:pathLst>
                <a:path w="704" h="189">
                  <a:moveTo>
                    <a:pt x="0" y="93"/>
                  </a:moveTo>
                  <a:lnTo>
                    <a:pt x="383" y="0"/>
                  </a:lnTo>
                  <a:lnTo>
                    <a:pt x="704" y="97"/>
                  </a:lnTo>
                  <a:lnTo>
                    <a:pt x="323" y="189"/>
                  </a:lnTo>
                  <a:lnTo>
                    <a:pt x="0" y="93"/>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4" name="Freeform 368"/>
            <p:cNvSpPr>
              <a:spLocks/>
            </p:cNvSpPr>
            <p:nvPr/>
          </p:nvSpPr>
          <p:spPr bwMode="auto">
            <a:xfrm>
              <a:off x="2199" y="3005"/>
              <a:ext cx="248" cy="121"/>
            </a:xfrm>
            <a:custGeom>
              <a:avLst/>
              <a:gdLst>
                <a:gd name="T0" fmla="*/ 0 w 249"/>
                <a:gd name="T1" fmla="*/ 0 h 121"/>
                <a:gd name="T2" fmla="*/ 0 w 249"/>
                <a:gd name="T3" fmla="*/ 43 h 121"/>
                <a:gd name="T4" fmla="*/ 249 w 249"/>
                <a:gd name="T5" fmla="*/ 121 h 121"/>
                <a:gd name="T6" fmla="*/ 249 w 249"/>
                <a:gd name="T7" fmla="*/ 73 h 121"/>
                <a:gd name="T8" fmla="*/ 0 w 249"/>
                <a:gd name="T9" fmla="*/ 0 h 121"/>
                <a:gd name="T10" fmla="*/ 0 60000 65536"/>
                <a:gd name="T11" fmla="*/ 0 60000 65536"/>
                <a:gd name="T12" fmla="*/ 0 60000 65536"/>
                <a:gd name="T13" fmla="*/ 0 60000 65536"/>
                <a:gd name="T14" fmla="*/ 0 60000 65536"/>
                <a:gd name="T15" fmla="*/ 0 w 249"/>
                <a:gd name="T16" fmla="*/ 0 h 121"/>
                <a:gd name="T17" fmla="*/ 249 w 249"/>
                <a:gd name="T18" fmla="*/ 121 h 121"/>
              </a:gdLst>
              <a:ahLst/>
              <a:cxnLst>
                <a:cxn ang="T10">
                  <a:pos x="T0" y="T1"/>
                </a:cxn>
                <a:cxn ang="T11">
                  <a:pos x="T2" y="T3"/>
                </a:cxn>
                <a:cxn ang="T12">
                  <a:pos x="T4" y="T5"/>
                </a:cxn>
                <a:cxn ang="T13">
                  <a:pos x="T6" y="T7"/>
                </a:cxn>
                <a:cxn ang="T14">
                  <a:pos x="T8" y="T9"/>
                </a:cxn>
              </a:cxnLst>
              <a:rect l="T15" t="T16" r="T17" b="T18"/>
              <a:pathLst>
                <a:path w="249" h="121">
                  <a:moveTo>
                    <a:pt x="0" y="0"/>
                  </a:moveTo>
                  <a:lnTo>
                    <a:pt x="0" y="43"/>
                  </a:lnTo>
                  <a:lnTo>
                    <a:pt x="249" y="121"/>
                  </a:lnTo>
                  <a:lnTo>
                    <a:pt x="249" y="73"/>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5" name="Freeform 369"/>
            <p:cNvSpPr>
              <a:spLocks/>
            </p:cNvSpPr>
            <p:nvPr/>
          </p:nvSpPr>
          <p:spPr bwMode="auto">
            <a:xfrm>
              <a:off x="2447" y="3007"/>
              <a:ext cx="294" cy="119"/>
            </a:xfrm>
            <a:custGeom>
              <a:avLst/>
              <a:gdLst>
                <a:gd name="T0" fmla="*/ 0 w 292"/>
                <a:gd name="T1" fmla="*/ 71 h 119"/>
                <a:gd name="T2" fmla="*/ 0 w 292"/>
                <a:gd name="T3" fmla="*/ 119 h 119"/>
                <a:gd name="T4" fmla="*/ 292 w 292"/>
                <a:gd name="T5" fmla="*/ 45 h 119"/>
                <a:gd name="T6" fmla="*/ 292 w 292"/>
                <a:gd name="T7" fmla="*/ 0 h 119"/>
                <a:gd name="T8" fmla="*/ 0 w 292"/>
                <a:gd name="T9" fmla="*/ 71 h 119"/>
                <a:gd name="T10" fmla="*/ 0 60000 65536"/>
                <a:gd name="T11" fmla="*/ 0 60000 65536"/>
                <a:gd name="T12" fmla="*/ 0 60000 65536"/>
                <a:gd name="T13" fmla="*/ 0 60000 65536"/>
                <a:gd name="T14" fmla="*/ 0 60000 65536"/>
                <a:gd name="T15" fmla="*/ 0 w 292"/>
                <a:gd name="T16" fmla="*/ 0 h 119"/>
                <a:gd name="T17" fmla="*/ 292 w 292"/>
                <a:gd name="T18" fmla="*/ 119 h 119"/>
              </a:gdLst>
              <a:ahLst/>
              <a:cxnLst>
                <a:cxn ang="T10">
                  <a:pos x="T0" y="T1"/>
                </a:cxn>
                <a:cxn ang="T11">
                  <a:pos x="T2" y="T3"/>
                </a:cxn>
                <a:cxn ang="T12">
                  <a:pos x="T4" y="T5"/>
                </a:cxn>
                <a:cxn ang="T13">
                  <a:pos x="T6" y="T7"/>
                </a:cxn>
                <a:cxn ang="T14">
                  <a:pos x="T8" y="T9"/>
                </a:cxn>
              </a:cxnLst>
              <a:rect l="T15" t="T16" r="T17" b="T18"/>
              <a:pathLst>
                <a:path w="292" h="119">
                  <a:moveTo>
                    <a:pt x="0" y="71"/>
                  </a:moveTo>
                  <a:lnTo>
                    <a:pt x="0" y="119"/>
                  </a:lnTo>
                  <a:lnTo>
                    <a:pt x="292" y="45"/>
                  </a:lnTo>
                  <a:lnTo>
                    <a:pt x="292" y="0"/>
                  </a:lnTo>
                  <a:lnTo>
                    <a:pt x="0" y="71"/>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6" name="Freeform 370"/>
            <p:cNvSpPr>
              <a:spLocks/>
            </p:cNvSpPr>
            <p:nvPr/>
          </p:nvSpPr>
          <p:spPr bwMode="auto">
            <a:xfrm>
              <a:off x="2197" y="2934"/>
              <a:ext cx="543" cy="145"/>
            </a:xfrm>
            <a:custGeom>
              <a:avLst/>
              <a:gdLst>
                <a:gd name="T0" fmla="*/ 0 w 543"/>
                <a:gd name="T1" fmla="*/ 73 h 146"/>
                <a:gd name="T2" fmla="*/ 295 w 543"/>
                <a:gd name="T3" fmla="*/ 0 h 146"/>
                <a:gd name="T4" fmla="*/ 543 w 543"/>
                <a:gd name="T5" fmla="*/ 75 h 146"/>
                <a:gd name="T6" fmla="*/ 251 w 543"/>
                <a:gd name="T7" fmla="*/ 146 h 146"/>
                <a:gd name="T8" fmla="*/ 0 w 543"/>
                <a:gd name="T9" fmla="*/ 73 h 146"/>
                <a:gd name="T10" fmla="*/ 0 60000 65536"/>
                <a:gd name="T11" fmla="*/ 0 60000 65536"/>
                <a:gd name="T12" fmla="*/ 0 60000 65536"/>
                <a:gd name="T13" fmla="*/ 0 60000 65536"/>
                <a:gd name="T14" fmla="*/ 0 60000 65536"/>
                <a:gd name="T15" fmla="*/ 0 w 543"/>
                <a:gd name="T16" fmla="*/ 0 h 146"/>
                <a:gd name="T17" fmla="*/ 543 w 543"/>
                <a:gd name="T18" fmla="*/ 146 h 146"/>
              </a:gdLst>
              <a:ahLst/>
              <a:cxnLst>
                <a:cxn ang="T10">
                  <a:pos x="T0" y="T1"/>
                </a:cxn>
                <a:cxn ang="T11">
                  <a:pos x="T2" y="T3"/>
                </a:cxn>
                <a:cxn ang="T12">
                  <a:pos x="T4" y="T5"/>
                </a:cxn>
                <a:cxn ang="T13">
                  <a:pos x="T6" y="T7"/>
                </a:cxn>
                <a:cxn ang="T14">
                  <a:pos x="T8" y="T9"/>
                </a:cxn>
              </a:cxnLst>
              <a:rect l="T15" t="T16" r="T17" b="T18"/>
              <a:pathLst>
                <a:path w="543" h="146">
                  <a:moveTo>
                    <a:pt x="0" y="73"/>
                  </a:moveTo>
                  <a:lnTo>
                    <a:pt x="295" y="0"/>
                  </a:lnTo>
                  <a:lnTo>
                    <a:pt x="543" y="75"/>
                  </a:lnTo>
                  <a:lnTo>
                    <a:pt x="251" y="146"/>
                  </a:lnTo>
                  <a:lnTo>
                    <a:pt x="0" y="73"/>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7" name="Freeform 371"/>
            <p:cNvSpPr>
              <a:spLocks/>
            </p:cNvSpPr>
            <p:nvPr/>
          </p:nvSpPr>
          <p:spPr bwMode="auto">
            <a:xfrm>
              <a:off x="2463" y="3138"/>
              <a:ext cx="337" cy="87"/>
            </a:xfrm>
            <a:custGeom>
              <a:avLst/>
              <a:gdLst>
                <a:gd name="T0" fmla="*/ 0 w 336"/>
                <a:gd name="T1" fmla="*/ 81 h 88"/>
                <a:gd name="T2" fmla="*/ 0 w 336"/>
                <a:gd name="T3" fmla="*/ 88 h 88"/>
                <a:gd name="T4" fmla="*/ 336 w 336"/>
                <a:gd name="T5" fmla="*/ 5 h 88"/>
                <a:gd name="T6" fmla="*/ 336 w 336"/>
                <a:gd name="T7" fmla="*/ 0 h 88"/>
                <a:gd name="T8" fmla="*/ 0 w 336"/>
                <a:gd name="T9" fmla="*/ 81 h 88"/>
                <a:gd name="T10" fmla="*/ 0 60000 65536"/>
                <a:gd name="T11" fmla="*/ 0 60000 65536"/>
                <a:gd name="T12" fmla="*/ 0 60000 65536"/>
                <a:gd name="T13" fmla="*/ 0 60000 65536"/>
                <a:gd name="T14" fmla="*/ 0 60000 65536"/>
                <a:gd name="T15" fmla="*/ 0 w 336"/>
                <a:gd name="T16" fmla="*/ 0 h 88"/>
                <a:gd name="T17" fmla="*/ 336 w 336"/>
                <a:gd name="T18" fmla="*/ 88 h 88"/>
              </a:gdLst>
              <a:ahLst/>
              <a:cxnLst>
                <a:cxn ang="T10">
                  <a:pos x="T0" y="T1"/>
                </a:cxn>
                <a:cxn ang="T11">
                  <a:pos x="T2" y="T3"/>
                </a:cxn>
                <a:cxn ang="T12">
                  <a:pos x="T4" y="T5"/>
                </a:cxn>
                <a:cxn ang="T13">
                  <a:pos x="T6" y="T7"/>
                </a:cxn>
                <a:cxn ang="T14">
                  <a:pos x="T8" y="T9"/>
                </a:cxn>
              </a:cxnLst>
              <a:rect l="T15" t="T16" r="T17" b="T18"/>
              <a:pathLst>
                <a:path w="336" h="88">
                  <a:moveTo>
                    <a:pt x="0" y="81"/>
                  </a:moveTo>
                  <a:lnTo>
                    <a:pt x="0" y="88"/>
                  </a:lnTo>
                  <a:lnTo>
                    <a:pt x="336" y="5"/>
                  </a:lnTo>
                  <a:lnTo>
                    <a:pt x="336" y="0"/>
                  </a:lnTo>
                  <a:lnTo>
                    <a:pt x="0" y="81"/>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8" name="Freeform 372"/>
            <p:cNvSpPr>
              <a:spLocks/>
            </p:cNvSpPr>
            <p:nvPr/>
          </p:nvSpPr>
          <p:spPr bwMode="auto">
            <a:xfrm>
              <a:off x="2136" y="3079"/>
              <a:ext cx="40" cy="75"/>
            </a:xfrm>
            <a:custGeom>
              <a:avLst/>
              <a:gdLst>
                <a:gd name="T0" fmla="*/ 0 w 40"/>
                <a:gd name="T1" fmla="*/ 0 h 74"/>
                <a:gd name="T2" fmla="*/ 0 w 40"/>
                <a:gd name="T3" fmla="*/ 62 h 74"/>
                <a:gd name="T4" fmla="*/ 40 w 40"/>
                <a:gd name="T5" fmla="*/ 74 h 74"/>
                <a:gd name="T6" fmla="*/ 40 w 40"/>
                <a:gd name="T7" fmla="*/ 12 h 74"/>
                <a:gd name="T8" fmla="*/ 0 w 40"/>
                <a:gd name="T9" fmla="*/ 0 h 74"/>
                <a:gd name="T10" fmla="*/ 0 60000 65536"/>
                <a:gd name="T11" fmla="*/ 0 60000 65536"/>
                <a:gd name="T12" fmla="*/ 0 60000 65536"/>
                <a:gd name="T13" fmla="*/ 0 60000 65536"/>
                <a:gd name="T14" fmla="*/ 0 60000 65536"/>
                <a:gd name="T15" fmla="*/ 0 w 40"/>
                <a:gd name="T16" fmla="*/ 0 h 74"/>
                <a:gd name="T17" fmla="*/ 40 w 40"/>
                <a:gd name="T18" fmla="*/ 74 h 74"/>
              </a:gdLst>
              <a:ahLst/>
              <a:cxnLst>
                <a:cxn ang="T10">
                  <a:pos x="T0" y="T1"/>
                </a:cxn>
                <a:cxn ang="T11">
                  <a:pos x="T2" y="T3"/>
                </a:cxn>
                <a:cxn ang="T12">
                  <a:pos x="T4" y="T5"/>
                </a:cxn>
                <a:cxn ang="T13">
                  <a:pos x="T6" y="T7"/>
                </a:cxn>
                <a:cxn ang="T14">
                  <a:pos x="T8" y="T9"/>
                </a:cxn>
              </a:cxnLst>
              <a:rect l="T15" t="T16" r="T17" b="T18"/>
              <a:pathLst>
                <a:path w="40" h="74">
                  <a:moveTo>
                    <a:pt x="0" y="0"/>
                  </a:moveTo>
                  <a:lnTo>
                    <a:pt x="0" y="62"/>
                  </a:lnTo>
                  <a:lnTo>
                    <a:pt x="40" y="74"/>
                  </a:lnTo>
                  <a:lnTo>
                    <a:pt x="40" y="12"/>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49" name="Freeform 373"/>
            <p:cNvSpPr>
              <a:spLocks/>
            </p:cNvSpPr>
            <p:nvPr/>
          </p:nvSpPr>
          <p:spPr bwMode="auto">
            <a:xfrm>
              <a:off x="2136" y="3134"/>
              <a:ext cx="40" cy="20"/>
            </a:xfrm>
            <a:custGeom>
              <a:avLst/>
              <a:gdLst>
                <a:gd name="T0" fmla="*/ 0 w 40"/>
                <a:gd name="T1" fmla="*/ 0 h 19"/>
                <a:gd name="T2" fmla="*/ 0 w 40"/>
                <a:gd name="T3" fmla="*/ 7 h 19"/>
                <a:gd name="T4" fmla="*/ 40 w 40"/>
                <a:gd name="T5" fmla="*/ 19 h 19"/>
                <a:gd name="T6" fmla="*/ 40 w 40"/>
                <a:gd name="T7" fmla="*/ 14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7"/>
                  </a:lnTo>
                  <a:lnTo>
                    <a:pt x="40" y="19"/>
                  </a:lnTo>
                  <a:lnTo>
                    <a:pt x="40" y="14"/>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0" name="Freeform 374"/>
            <p:cNvSpPr>
              <a:spLocks/>
            </p:cNvSpPr>
            <p:nvPr/>
          </p:nvSpPr>
          <p:spPr bwMode="auto">
            <a:xfrm>
              <a:off x="2197" y="3098"/>
              <a:ext cx="38" cy="73"/>
            </a:xfrm>
            <a:custGeom>
              <a:avLst/>
              <a:gdLst>
                <a:gd name="T0" fmla="*/ 0 w 38"/>
                <a:gd name="T1" fmla="*/ 0 h 73"/>
                <a:gd name="T2" fmla="*/ 0 w 38"/>
                <a:gd name="T3" fmla="*/ 59 h 73"/>
                <a:gd name="T4" fmla="*/ 38 w 38"/>
                <a:gd name="T5" fmla="*/ 73 h 73"/>
                <a:gd name="T6" fmla="*/ 38 w 38"/>
                <a:gd name="T7" fmla="*/ 10 h 73"/>
                <a:gd name="T8" fmla="*/ 0 w 38"/>
                <a:gd name="T9" fmla="*/ 0 h 73"/>
                <a:gd name="T10" fmla="*/ 0 60000 65536"/>
                <a:gd name="T11" fmla="*/ 0 60000 65536"/>
                <a:gd name="T12" fmla="*/ 0 60000 65536"/>
                <a:gd name="T13" fmla="*/ 0 60000 65536"/>
                <a:gd name="T14" fmla="*/ 0 60000 65536"/>
                <a:gd name="T15" fmla="*/ 0 w 38"/>
                <a:gd name="T16" fmla="*/ 0 h 73"/>
                <a:gd name="T17" fmla="*/ 38 w 38"/>
                <a:gd name="T18" fmla="*/ 73 h 73"/>
              </a:gdLst>
              <a:ahLst/>
              <a:cxnLst>
                <a:cxn ang="T10">
                  <a:pos x="T0" y="T1"/>
                </a:cxn>
                <a:cxn ang="T11">
                  <a:pos x="T2" y="T3"/>
                </a:cxn>
                <a:cxn ang="T12">
                  <a:pos x="T4" y="T5"/>
                </a:cxn>
                <a:cxn ang="T13">
                  <a:pos x="T6" y="T7"/>
                </a:cxn>
                <a:cxn ang="T14">
                  <a:pos x="T8" y="T9"/>
                </a:cxn>
              </a:cxnLst>
              <a:rect l="T15" t="T16" r="T17" b="T18"/>
              <a:pathLst>
                <a:path w="38" h="73">
                  <a:moveTo>
                    <a:pt x="0" y="0"/>
                  </a:moveTo>
                  <a:lnTo>
                    <a:pt x="0" y="59"/>
                  </a:lnTo>
                  <a:lnTo>
                    <a:pt x="38" y="73"/>
                  </a:lnTo>
                  <a:lnTo>
                    <a:pt x="38" y="10"/>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1" name="Freeform 375"/>
            <p:cNvSpPr>
              <a:spLocks/>
            </p:cNvSpPr>
            <p:nvPr/>
          </p:nvSpPr>
          <p:spPr bwMode="auto">
            <a:xfrm>
              <a:off x="2197" y="3154"/>
              <a:ext cx="38" cy="18"/>
            </a:xfrm>
            <a:custGeom>
              <a:avLst/>
              <a:gdLst>
                <a:gd name="T0" fmla="*/ 0 w 38"/>
                <a:gd name="T1" fmla="*/ 0 h 18"/>
                <a:gd name="T2" fmla="*/ 0 w 38"/>
                <a:gd name="T3" fmla="*/ 4 h 18"/>
                <a:gd name="T4" fmla="*/ 38 w 38"/>
                <a:gd name="T5" fmla="*/ 18 h 18"/>
                <a:gd name="T6" fmla="*/ 38 w 38"/>
                <a:gd name="T7" fmla="*/ 11 h 18"/>
                <a:gd name="T8" fmla="*/ 0 w 38"/>
                <a:gd name="T9" fmla="*/ 0 h 18"/>
                <a:gd name="T10" fmla="*/ 0 60000 65536"/>
                <a:gd name="T11" fmla="*/ 0 60000 65536"/>
                <a:gd name="T12" fmla="*/ 0 60000 65536"/>
                <a:gd name="T13" fmla="*/ 0 60000 65536"/>
                <a:gd name="T14" fmla="*/ 0 60000 65536"/>
                <a:gd name="T15" fmla="*/ 0 w 38"/>
                <a:gd name="T16" fmla="*/ 0 h 18"/>
                <a:gd name="T17" fmla="*/ 38 w 38"/>
                <a:gd name="T18" fmla="*/ 18 h 18"/>
              </a:gdLst>
              <a:ahLst/>
              <a:cxnLst>
                <a:cxn ang="T10">
                  <a:pos x="T0" y="T1"/>
                </a:cxn>
                <a:cxn ang="T11">
                  <a:pos x="T2" y="T3"/>
                </a:cxn>
                <a:cxn ang="T12">
                  <a:pos x="T4" y="T5"/>
                </a:cxn>
                <a:cxn ang="T13">
                  <a:pos x="T6" y="T7"/>
                </a:cxn>
                <a:cxn ang="T14">
                  <a:pos x="T8" y="T9"/>
                </a:cxn>
              </a:cxnLst>
              <a:rect l="T15" t="T16" r="T17" b="T18"/>
              <a:pathLst>
                <a:path w="38" h="18">
                  <a:moveTo>
                    <a:pt x="0" y="0"/>
                  </a:moveTo>
                  <a:lnTo>
                    <a:pt x="0" y="4"/>
                  </a:lnTo>
                  <a:lnTo>
                    <a:pt x="38" y="18"/>
                  </a:lnTo>
                  <a:lnTo>
                    <a:pt x="38" y="11"/>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2" name="Freeform 376"/>
            <p:cNvSpPr>
              <a:spLocks/>
            </p:cNvSpPr>
            <p:nvPr/>
          </p:nvSpPr>
          <p:spPr bwMode="auto">
            <a:xfrm>
              <a:off x="2257" y="3114"/>
              <a:ext cx="40" cy="73"/>
            </a:xfrm>
            <a:custGeom>
              <a:avLst/>
              <a:gdLst>
                <a:gd name="T0" fmla="*/ 0 w 40"/>
                <a:gd name="T1" fmla="*/ 0 h 73"/>
                <a:gd name="T2" fmla="*/ 0 w 40"/>
                <a:gd name="T3" fmla="*/ 61 h 73"/>
                <a:gd name="T4" fmla="*/ 40 w 40"/>
                <a:gd name="T5" fmla="*/ 73 h 73"/>
                <a:gd name="T6" fmla="*/ 40 w 40"/>
                <a:gd name="T7" fmla="*/ 12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61"/>
                  </a:lnTo>
                  <a:lnTo>
                    <a:pt x="40" y="73"/>
                  </a:lnTo>
                  <a:lnTo>
                    <a:pt x="40" y="12"/>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3" name="Freeform 377"/>
            <p:cNvSpPr>
              <a:spLocks/>
            </p:cNvSpPr>
            <p:nvPr/>
          </p:nvSpPr>
          <p:spPr bwMode="auto">
            <a:xfrm>
              <a:off x="2257" y="3172"/>
              <a:ext cx="40" cy="16"/>
            </a:xfrm>
            <a:custGeom>
              <a:avLst/>
              <a:gdLst>
                <a:gd name="T0" fmla="*/ 0 w 40"/>
                <a:gd name="T1" fmla="*/ 0 h 17"/>
                <a:gd name="T2" fmla="*/ 0 w 40"/>
                <a:gd name="T3" fmla="*/ 5 h 17"/>
                <a:gd name="T4" fmla="*/ 40 w 40"/>
                <a:gd name="T5" fmla="*/ 17 h 17"/>
                <a:gd name="T6" fmla="*/ 40 w 40"/>
                <a:gd name="T7" fmla="*/ 12 h 17"/>
                <a:gd name="T8" fmla="*/ 0 w 40"/>
                <a:gd name="T9" fmla="*/ 0 h 17"/>
                <a:gd name="T10" fmla="*/ 0 60000 65536"/>
                <a:gd name="T11" fmla="*/ 0 60000 65536"/>
                <a:gd name="T12" fmla="*/ 0 60000 65536"/>
                <a:gd name="T13" fmla="*/ 0 60000 65536"/>
                <a:gd name="T14" fmla="*/ 0 60000 65536"/>
                <a:gd name="T15" fmla="*/ 0 w 40"/>
                <a:gd name="T16" fmla="*/ 0 h 17"/>
                <a:gd name="T17" fmla="*/ 40 w 40"/>
                <a:gd name="T18" fmla="*/ 17 h 17"/>
              </a:gdLst>
              <a:ahLst/>
              <a:cxnLst>
                <a:cxn ang="T10">
                  <a:pos x="T0" y="T1"/>
                </a:cxn>
                <a:cxn ang="T11">
                  <a:pos x="T2" y="T3"/>
                </a:cxn>
                <a:cxn ang="T12">
                  <a:pos x="T4" y="T5"/>
                </a:cxn>
                <a:cxn ang="T13">
                  <a:pos x="T6" y="T7"/>
                </a:cxn>
                <a:cxn ang="T14">
                  <a:pos x="T8" y="T9"/>
                </a:cxn>
              </a:cxnLst>
              <a:rect l="T15" t="T16" r="T17" b="T18"/>
              <a:pathLst>
                <a:path w="40" h="17">
                  <a:moveTo>
                    <a:pt x="0" y="0"/>
                  </a:moveTo>
                  <a:lnTo>
                    <a:pt x="0" y="5"/>
                  </a:lnTo>
                  <a:lnTo>
                    <a:pt x="40" y="17"/>
                  </a:lnTo>
                  <a:lnTo>
                    <a:pt x="40" y="12"/>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4" name="Freeform 378"/>
            <p:cNvSpPr>
              <a:spLocks/>
            </p:cNvSpPr>
            <p:nvPr/>
          </p:nvSpPr>
          <p:spPr bwMode="auto">
            <a:xfrm>
              <a:off x="2318" y="3134"/>
              <a:ext cx="40" cy="73"/>
            </a:xfrm>
            <a:custGeom>
              <a:avLst/>
              <a:gdLst>
                <a:gd name="T0" fmla="*/ 0 w 40"/>
                <a:gd name="T1" fmla="*/ 0 h 73"/>
                <a:gd name="T2" fmla="*/ 0 w 40"/>
                <a:gd name="T3" fmla="*/ 61 h 73"/>
                <a:gd name="T4" fmla="*/ 40 w 40"/>
                <a:gd name="T5" fmla="*/ 73 h 73"/>
                <a:gd name="T6" fmla="*/ 40 w 40"/>
                <a:gd name="T7" fmla="*/ 11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61"/>
                  </a:lnTo>
                  <a:lnTo>
                    <a:pt x="40" y="73"/>
                  </a:lnTo>
                  <a:lnTo>
                    <a:pt x="40" y="1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5" name="Freeform 379"/>
            <p:cNvSpPr>
              <a:spLocks/>
            </p:cNvSpPr>
            <p:nvPr/>
          </p:nvSpPr>
          <p:spPr bwMode="auto">
            <a:xfrm>
              <a:off x="2318" y="3188"/>
              <a:ext cx="40" cy="20"/>
            </a:xfrm>
            <a:custGeom>
              <a:avLst/>
              <a:gdLst>
                <a:gd name="T0" fmla="*/ 0 w 40"/>
                <a:gd name="T1" fmla="*/ 0 h 19"/>
                <a:gd name="T2" fmla="*/ 0 w 40"/>
                <a:gd name="T3" fmla="*/ 7 h 19"/>
                <a:gd name="T4" fmla="*/ 40 w 40"/>
                <a:gd name="T5" fmla="*/ 19 h 19"/>
                <a:gd name="T6" fmla="*/ 40 w 40"/>
                <a:gd name="T7" fmla="*/ 14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7"/>
                  </a:lnTo>
                  <a:lnTo>
                    <a:pt x="40" y="19"/>
                  </a:lnTo>
                  <a:lnTo>
                    <a:pt x="40" y="14"/>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6" name="Freeform 380"/>
            <p:cNvSpPr>
              <a:spLocks/>
            </p:cNvSpPr>
            <p:nvPr/>
          </p:nvSpPr>
          <p:spPr bwMode="auto">
            <a:xfrm>
              <a:off x="2380" y="3154"/>
              <a:ext cx="40" cy="71"/>
            </a:xfrm>
            <a:custGeom>
              <a:avLst/>
              <a:gdLst>
                <a:gd name="T0" fmla="*/ 0 w 40"/>
                <a:gd name="T1" fmla="*/ 0 h 73"/>
                <a:gd name="T2" fmla="*/ 0 w 40"/>
                <a:gd name="T3" fmla="*/ 59 h 73"/>
                <a:gd name="T4" fmla="*/ 40 w 40"/>
                <a:gd name="T5" fmla="*/ 73 h 73"/>
                <a:gd name="T6" fmla="*/ 40 w 40"/>
                <a:gd name="T7" fmla="*/ 9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59"/>
                  </a:lnTo>
                  <a:lnTo>
                    <a:pt x="40" y="73"/>
                  </a:lnTo>
                  <a:lnTo>
                    <a:pt x="40" y="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7" name="Freeform 381"/>
            <p:cNvSpPr>
              <a:spLocks/>
            </p:cNvSpPr>
            <p:nvPr/>
          </p:nvSpPr>
          <p:spPr bwMode="auto">
            <a:xfrm>
              <a:off x="2380" y="3207"/>
              <a:ext cx="40" cy="18"/>
            </a:xfrm>
            <a:custGeom>
              <a:avLst/>
              <a:gdLst>
                <a:gd name="T0" fmla="*/ 0 w 40"/>
                <a:gd name="T1" fmla="*/ 0 h 19"/>
                <a:gd name="T2" fmla="*/ 0 w 40"/>
                <a:gd name="T3" fmla="*/ 5 h 19"/>
                <a:gd name="T4" fmla="*/ 40 w 40"/>
                <a:gd name="T5" fmla="*/ 19 h 19"/>
                <a:gd name="T6" fmla="*/ 40 w 40"/>
                <a:gd name="T7" fmla="*/ 12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5"/>
                  </a:lnTo>
                  <a:lnTo>
                    <a:pt x="40" y="19"/>
                  </a:lnTo>
                  <a:lnTo>
                    <a:pt x="40" y="12"/>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8" name="Freeform 382"/>
            <p:cNvSpPr>
              <a:spLocks/>
            </p:cNvSpPr>
            <p:nvPr/>
          </p:nvSpPr>
          <p:spPr bwMode="auto">
            <a:xfrm>
              <a:off x="2463" y="3083"/>
              <a:ext cx="337" cy="137"/>
            </a:xfrm>
            <a:custGeom>
              <a:avLst/>
              <a:gdLst>
                <a:gd name="T0" fmla="*/ 0 w 336"/>
                <a:gd name="T1" fmla="*/ 82 h 137"/>
                <a:gd name="T2" fmla="*/ 0 w 336"/>
                <a:gd name="T3" fmla="*/ 137 h 137"/>
                <a:gd name="T4" fmla="*/ 336 w 336"/>
                <a:gd name="T5" fmla="*/ 56 h 137"/>
                <a:gd name="T6" fmla="*/ 336 w 336"/>
                <a:gd name="T7" fmla="*/ 0 h 137"/>
                <a:gd name="T8" fmla="*/ 0 w 336"/>
                <a:gd name="T9" fmla="*/ 82 h 137"/>
                <a:gd name="T10" fmla="*/ 0 60000 65536"/>
                <a:gd name="T11" fmla="*/ 0 60000 65536"/>
                <a:gd name="T12" fmla="*/ 0 60000 65536"/>
                <a:gd name="T13" fmla="*/ 0 60000 65536"/>
                <a:gd name="T14" fmla="*/ 0 60000 65536"/>
                <a:gd name="T15" fmla="*/ 0 w 336"/>
                <a:gd name="T16" fmla="*/ 0 h 137"/>
                <a:gd name="T17" fmla="*/ 336 w 336"/>
                <a:gd name="T18" fmla="*/ 137 h 137"/>
              </a:gdLst>
              <a:ahLst/>
              <a:cxnLst>
                <a:cxn ang="T10">
                  <a:pos x="T0" y="T1"/>
                </a:cxn>
                <a:cxn ang="T11">
                  <a:pos x="T2" y="T3"/>
                </a:cxn>
                <a:cxn ang="T12">
                  <a:pos x="T4" y="T5"/>
                </a:cxn>
                <a:cxn ang="T13">
                  <a:pos x="T6" y="T7"/>
                </a:cxn>
                <a:cxn ang="T14">
                  <a:pos x="T8" y="T9"/>
                </a:cxn>
              </a:cxnLst>
              <a:rect l="T15" t="T16" r="T17" b="T18"/>
              <a:pathLst>
                <a:path w="336" h="137">
                  <a:moveTo>
                    <a:pt x="0" y="82"/>
                  </a:moveTo>
                  <a:lnTo>
                    <a:pt x="0" y="137"/>
                  </a:lnTo>
                  <a:lnTo>
                    <a:pt x="336" y="56"/>
                  </a:lnTo>
                  <a:lnTo>
                    <a:pt x="336" y="0"/>
                  </a:lnTo>
                  <a:lnTo>
                    <a:pt x="0" y="82"/>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259" name="Freeform 383"/>
            <p:cNvSpPr>
              <a:spLocks noEditPoints="1"/>
            </p:cNvSpPr>
            <p:nvPr/>
          </p:nvSpPr>
          <p:spPr bwMode="auto">
            <a:xfrm>
              <a:off x="2114" y="2930"/>
              <a:ext cx="712" cy="327"/>
            </a:xfrm>
            <a:custGeom>
              <a:avLst/>
              <a:gdLst>
                <a:gd name="T0" fmla="*/ 66 w 301"/>
                <a:gd name="T1" fmla="*/ 5519 h 138"/>
                <a:gd name="T2" fmla="*/ 0 w 301"/>
                <a:gd name="T3" fmla="*/ 7158 h 138"/>
                <a:gd name="T4" fmla="*/ 10207 w 301"/>
                <a:gd name="T5" fmla="*/ 10310 h 138"/>
                <a:gd name="T6" fmla="*/ 22226 w 301"/>
                <a:gd name="T7" fmla="*/ 7412 h 138"/>
                <a:gd name="T8" fmla="*/ 22287 w 301"/>
                <a:gd name="T9" fmla="*/ 5829 h 138"/>
                <a:gd name="T10" fmla="*/ 21537 w 301"/>
                <a:gd name="T11" fmla="*/ 5457 h 138"/>
                <a:gd name="T12" fmla="*/ 21481 w 301"/>
                <a:gd name="T13" fmla="*/ 5682 h 138"/>
                <a:gd name="T14" fmla="*/ 22287 w 301"/>
                <a:gd name="T15" fmla="*/ 5391 h 138"/>
                <a:gd name="T16" fmla="*/ 22226 w 301"/>
                <a:gd name="T17" fmla="*/ 3817 h 138"/>
                <a:gd name="T18" fmla="*/ 19695 w 301"/>
                <a:gd name="T19" fmla="*/ 3156 h 138"/>
                <a:gd name="T20" fmla="*/ 19628 w 301"/>
                <a:gd name="T21" fmla="*/ 2398 h 138"/>
                <a:gd name="T22" fmla="*/ 11768 w 301"/>
                <a:gd name="T23" fmla="*/ 0 h 138"/>
                <a:gd name="T24" fmla="*/ 2500 w 301"/>
                <a:gd name="T25" fmla="*/ 2398 h 138"/>
                <a:gd name="T26" fmla="*/ 2597 w 301"/>
                <a:gd name="T27" fmla="*/ 2993 h 138"/>
                <a:gd name="T28" fmla="*/ 0 w 301"/>
                <a:gd name="T29" fmla="*/ 3817 h 138"/>
                <a:gd name="T30" fmla="*/ 66 w 301"/>
                <a:gd name="T31" fmla="*/ 5457 h 138"/>
                <a:gd name="T32" fmla="*/ 532 w 301"/>
                <a:gd name="T33" fmla="*/ 5519 h 138"/>
                <a:gd name="T34" fmla="*/ 225 w 301"/>
                <a:gd name="T35" fmla="*/ 5294 h 138"/>
                <a:gd name="T36" fmla="*/ 156 w 301"/>
                <a:gd name="T37" fmla="*/ 3874 h 138"/>
                <a:gd name="T38" fmla="*/ 2753 w 301"/>
                <a:gd name="T39" fmla="*/ 3156 h 138"/>
                <a:gd name="T40" fmla="*/ 2659 w 301"/>
                <a:gd name="T41" fmla="*/ 2460 h 138"/>
                <a:gd name="T42" fmla="*/ 11768 w 301"/>
                <a:gd name="T43" fmla="*/ 225 h 138"/>
                <a:gd name="T44" fmla="*/ 19472 w 301"/>
                <a:gd name="T45" fmla="*/ 2460 h 138"/>
                <a:gd name="T46" fmla="*/ 19534 w 301"/>
                <a:gd name="T47" fmla="*/ 3218 h 138"/>
                <a:gd name="T48" fmla="*/ 22079 w 301"/>
                <a:gd name="T49" fmla="*/ 3874 h 138"/>
                <a:gd name="T50" fmla="*/ 22129 w 301"/>
                <a:gd name="T51" fmla="*/ 5294 h 138"/>
                <a:gd name="T52" fmla="*/ 21414 w 301"/>
                <a:gd name="T53" fmla="*/ 5616 h 138"/>
                <a:gd name="T54" fmla="*/ 22129 w 301"/>
                <a:gd name="T55" fmla="*/ 5895 h 138"/>
                <a:gd name="T56" fmla="*/ 22079 w 301"/>
                <a:gd name="T57" fmla="*/ 7317 h 138"/>
                <a:gd name="T58" fmla="*/ 10207 w 301"/>
                <a:gd name="T59" fmla="*/ 10085 h 138"/>
                <a:gd name="T60" fmla="*/ 156 w 301"/>
                <a:gd name="T61" fmla="*/ 7092 h 138"/>
                <a:gd name="T62" fmla="*/ 225 w 301"/>
                <a:gd name="T63" fmla="*/ 5616 h 138"/>
                <a:gd name="T64" fmla="*/ 660 w 301"/>
                <a:gd name="T65" fmla="*/ 5616 h 138"/>
                <a:gd name="T66" fmla="*/ 660 w 301"/>
                <a:gd name="T67" fmla="*/ 5391 h 138"/>
                <a:gd name="T68" fmla="*/ 225 w 301"/>
                <a:gd name="T69" fmla="*/ 5294 h 13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01"/>
                <a:gd name="T106" fmla="*/ 0 h 138"/>
                <a:gd name="T107" fmla="*/ 301 w 301"/>
                <a:gd name="T108" fmla="*/ 138 h 13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01" h="138">
                  <a:moveTo>
                    <a:pt x="8" y="72"/>
                  </a:moveTo>
                  <a:cubicBezTo>
                    <a:pt x="1" y="74"/>
                    <a:pt x="1" y="74"/>
                    <a:pt x="1" y="74"/>
                  </a:cubicBezTo>
                  <a:cubicBezTo>
                    <a:pt x="0" y="74"/>
                    <a:pt x="0" y="75"/>
                    <a:pt x="0" y="75"/>
                  </a:cubicBezTo>
                  <a:cubicBezTo>
                    <a:pt x="0" y="96"/>
                    <a:pt x="0" y="96"/>
                    <a:pt x="0" y="96"/>
                  </a:cubicBezTo>
                  <a:cubicBezTo>
                    <a:pt x="0" y="97"/>
                    <a:pt x="0" y="98"/>
                    <a:pt x="1" y="98"/>
                  </a:cubicBezTo>
                  <a:cubicBezTo>
                    <a:pt x="138" y="138"/>
                    <a:pt x="138" y="138"/>
                    <a:pt x="138" y="138"/>
                  </a:cubicBezTo>
                  <a:cubicBezTo>
                    <a:pt x="138" y="138"/>
                    <a:pt x="138" y="138"/>
                    <a:pt x="138" y="138"/>
                  </a:cubicBezTo>
                  <a:cubicBezTo>
                    <a:pt x="300" y="99"/>
                    <a:pt x="300" y="99"/>
                    <a:pt x="300" y="99"/>
                  </a:cubicBezTo>
                  <a:cubicBezTo>
                    <a:pt x="300" y="99"/>
                    <a:pt x="301" y="98"/>
                    <a:pt x="301" y="98"/>
                  </a:cubicBezTo>
                  <a:cubicBezTo>
                    <a:pt x="301" y="78"/>
                    <a:pt x="301" y="78"/>
                    <a:pt x="301" y="78"/>
                  </a:cubicBezTo>
                  <a:cubicBezTo>
                    <a:pt x="301" y="77"/>
                    <a:pt x="300" y="76"/>
                    <a:pt x="300" y="76"/>
                  </a:cubicBezTo>
                  <a:cubicBezTo>
                    <a:pt x="291" y="73"/>
                    <a:pt x="291" y="73"/>
                    <a:pt x="291" y="73"/>
                  </a:cubicBezTo>
                  <a:cubicBezTo>
                    <a:pt x="291" y="74"/>
                    <a:pt x="292" y="74"/>
                    <a:pt x="292" y="75"/>
                  </a:cubicBezTo>
                  <a:cubicBezTo>
                    <a:pt x="292" y="75"/>
                    <a:pt x="291" y="76"/>
                    <a:pt x="290" y="76"/>
                  </a:cubicBezTo>
                  <a:cubicBezTo>
                    <a:pt x="300" y="74"/>
                    <a:pt x="300" y="74"/>
                    <a:pt x="300" y="74"/>
                  </a:cubicBezTo>
                  <a:cubicBezTo>
                    <a:pt x="300" y="74"/>
                    <a:pt x="301" y="73"/>
                    <a:pt x="301" y="72"/>
                  </a:cubicBezTo>
                  <a:cubicBezTo>
                    <a:pt x="301" y="52"/>
                    <a:pt x="301" y="52"/>
                    <a:pt x="301" y="52"/>
                  </a:cubicBezTo>
                  <a:cubicBezTo>
                    <a:pt x="301" y="52"/>
                    <a:pt x="300" y="51"/>
                    <a:pt x="300" y="51"/>
                  </a:cubicBezTo>
                  <a:cubicBezTo>
                    <a:pt x="265" y="41"/>
                    <a:pt x="265" y="41"/>
                    <a:pt x="265" y="41"/>
                  </a:cubicBezTo>
                  <a:cubicBezTo>
                    <a:pt x="266" y="41"/>
                    <a:pt x="266" y="41"/>
                    <a:pt x="266" y="42"/>
                  </a:cubicBezTo>
                  <a:cubicBezTo>
                    <a:pt x="266" y="33"/>
                    <a:pt x="266" y="33"/>
                    <a:pt x="266" y="33"/>
                  </a:cubicBezTo>
                  <a:cubicBezTo>
                    <a:pt x="266" y="33"/>
                    <a:pt x="266" y="32"/>
                    <a:pt x="265" y="32"/>
                  </a:cubicBezTo>
                  <a:cubicBezTo>
                    <a:pt x="160" y="0"/>
                    <a:pt x="160" y="0"/>
                    <a:pt x="160" y="0"/>
                  </a:cubicBezTo>
                  <a:cubicBezTo>
                    <a:pt x="160" y="0"/>
                    <a:pt x="160" y="0"/>
                    <a:pt x="159" y="0"/>
                  </a:cubicBezTo>
                  <a:cubicBezTo>
                    <a:pt x="35" y="30"/>
                    <a:pt x="35" y="30"/>
                    <a:pt x="35" y="30"/>
                  </a:cubicBezTo>
                  <a:cubicBezTo>
                    <a:pt x="35" y="30"/>
                    <a:pt x="34" y="31"/>
                    <a:pt x="34" y="32"/>
                  </a:cubicBezTo>
                  <a:cubicBezTo>
                    <a:pt x="34" y="42"/>
                    <a:pt x="34" y="42"/>
                    <a:pt x="34" y="42"/>
                  </a:cubicBezTo>
                  <a:cubicBezTo>
                    <a:pt x="34" y="41"/>
                    <a:pt x="35" y="41"/>
                    <a:pt x="35" y="40"/>
                  </a:cubicBezTo>
                  <a:cubicBezTo>
                    <a:pt x="1" y="49"/>
                    <a:pt x="1" y="49"/>
                    <a:pt x="1" y="49"/>
                  </a:cubicBezTo>
                  <a:cubicBezTo>
                    <a:pt x="0" y="49"/>
                    <a:pt x="0" y="50"/>
                    <a:pt x="0" y="51"/>
                  </a:cubicBezTo>
                  <a:cubicBezTo>
                    <a:pt x="0" y="71"/>
                    <a:pt x="0" y="71"/>
                    <a:pt x="0" y="71"/>
                  </a:cubicBezTo>
                  <a:cubicBezTo>
                    <a:pt x="0" y="72"/>
                    <a:pt x="0" y="72"/>
                    <a:pt x="1" y="73"/>
                  </a:cubicBezTo>
                  <a:cubicBezTo>
                    <a:pt x="8" y="75"/>
                    <a:pt x="8" y="75"/>
                    <a:pt x="8" y="75"/>
                  </a:cubicBezTo>
                  <a:cubicBezTo>
                    <a:pt x="8" y="75"/>
                    <a:pt x="7" y="74"/>
                    <a:pt x="7" y="74"/>
                  </a:cubicBezTo>
                  <a:cubicBezTo>
                    <a:pt x="7" y="73"/>
                    <a:pt x="8" y="72"/>
                    <a:pt x="8" y="72"/>
                  </a:cubicBezTo>
                  <a:close/>
                  <a:moveTo>
                    <a:pt x="3" y="71"/>
                  </a:moveTo>
                  <a:cubicBezTo>
                    <a:pt x="3" y="51"/>
                    <a:pt x="3" y="51"/>
                    <a:pt x="3" y="51"/>
                  </a:cubicBezTo>
                  <a:cubicBezTo>
                    <a:pt x="3" y="51"/>
                    <a:pt x="2" y="52"/>
                    <a:pt x="2" y="52"/>
                  </a:cubicBezTo>
                  <a:cubicBezTo>
                    <a:pt x="36" y="43"/>
                    <a:pt x="36" y="43"/>
                    <a:pt x="36" y="43"/>
                  </a:cubicBezTo>
                  <a:cubicBezTo>
                    <a:pt x="37" y="43"/>
                    <a:pt x="37" y="43"/>
                    <a:pt x="37" y="42"/>
                  </a:cubicBezTo>
                  <a:cubicBezTo>
                    <a:pt x="37" y="32"/>
                    <a:pt x="37" y="32"/>
                    <a:pt x="37" y="32"/>
                  </a:cubicBezTo>
                  <a:cubicBezTo>
                    <a:pt x="37" y="32"/>
                    <a:pt x="37" y="33"/>
                    <a:pt x="36" y="33"/>
                  </a:cubicBezTo>
                  <a:cubicBezTo>
                    <a:pt x="160" y="3"/>
                    <a:pt x="160" y="3"/>
                    <a:pt x="160" y="3"/>
                  </a:cubicBezTo>
                  <a:cubicBezTo>
                    <a:pt x="160" y="3"/>
                    <a:pt x="159" y="3"/>
                    <a:pt x="159" y="3"/>
                  </a:cubicBezTo>
                  <a:cubicBezTo>
                    <a:pt x="264" y="35"/>
                    <a:pt x="264" y="35"/>
                    <a:pt x="264" y="35"/>
                  </a:cubicBezTo>
                  <a:cubicBezTo>
                    <a:pt x="264" y="34"/>
                    <a:pt x="263" y="34"/>
                    <a:pt x="263" y="33"/>
                  </a:cubicBezTo>
                  <a:cubicBezTo>
                    <a:pt x="263" y="42"/>
                    <a:pt x="263" y="42"/>
                    <a:pt x="263" y="42"/>
                  </a:cubicBezTo>
                  <a:cubicBezTo>
                    <a:pt x="263" y="43"/>
                    <a:pt x="264" y="43"/>
                    <a:pt x="264" y="43"/>
                  </a:cubicBezTo>
                  <a:cubicBezTo>
                    <a:pt x="299" y="54"/>
                    <a:pt x="299" y="54"/>
                    <a:pt x="299" y="54"/>
                  </a:cubicBezTo>
                  <a:cubicBezTo>
                    <a:pt x="298" y="54"/>
                    <a:pt x="298" y="53"/>
                    <a:pt x="298" y="52"/>
                  </a:cubicBezTo>
                  <a:cubicBezTo>
                    <a:pt x="298" y="72"/>
                    <a:pt x="298" y="72"/>
                    <a:pt x="298" y="72"/>
                  </a:cubicBezTo>
                  <a:cubicBezTo>
                    <a:pt x="298" y="72"/>
                    <a:pt x="298" y="71"/>
                    <a:pt x="299" y="71"/>
                  </a:cubicBezTo>
                  <a:cubicBezTo>
                    <a:pt x="290" y="73"/>
                    <a:pt x="290" y="73"/>
                    <a:pt x="290" y="73"/>
                  </a:cubicBezTo>
                  <a:cubicBezTo>
                    <a:pt x="289" y="74"/>
                    <a:pt x="289" y="74"/>
                    <a:pt x="289" y="75"/>
                  </a:cubicBezTo>
                  <a:cubicBezTo>
                    <a:pt x="289" y="75"/>
                    <a:pt x="289" y="76"/>
                    <a:pt x="290" y="76"/>
                  </a:cubicBezTo>
                  <a:cubicBezTo>
                    <a:pt x="299" y="79"/>
                    <a:pt x="299" y="79"/>
                    <a:pt x="299" y="79"/>
                  </a:cubicBezTo>
                  <a:cubicBezTo>
                    <a:pt x="298" y="79"/>
                    <a:pt x="298" y="78"/>
                    <a:pt x="298" y="78"/>
                  </a:cubicBezTo>
                  <a:cubicBezTo>
                    <a:pt x="298" y="98"/>
                    <a:pt x="298" y="98"/>
                    <a:pt x="298" y="98"/>
                  </a:cubicBezTo>
                  <a:cubicBezTo>
                    <a:pt x="298" y="97"/>
                    <a:pt x="298" y="96"/>
                    <a:pt x="299" y="96"/>
                  </a:cubicBezTo>
                  <a:cubicBezTo>
                    <a:pt x="138" y="135"/>
                    <a:pt x="138" y="135"/>
                    <a:pt x="138" y="135"/>
                  </a:cubicBezTo>
                  <a:cubicBezTo>
                    <a:pt x="138" y="135"/>
                    <a:pt x="138" y="135"/>
                    <a:pt x="138" y="135"/>
                  </a:cubicBezTo>
                  <a:cubicBezTo>
                    <a:pt x="2" y="95"/>
                    <a:pt x="2" y="95"/>
                    <a:pt x="2" y="95"/>
                  </a:cubicBezTo>
                  <a:cubicBezTo>
                    <a:pt x="2" y="95"/>
                    <a:pt x="3" y="96"/>
                    <a:pt x="3" y="96"/>
                  </a:cubicBezTo>
                  <a:cubicBezTo>
                    <a:pt x="3" y="75"/>
                    <a:pt x="3" y="75"/>
                    <a:pt x="3" y="75"/>
                  </a:cubicBezTo>
                  <a:cubicBezTo>
                    <a:pt x="3" y="76"/>
                    <a:pt x="2" y="77"/>
                    <a:pt x="2" y="77"/>
                  </a:cubicBezTo>
                  <a:cubicBezTo>
                    <a:pt x="9" y="75"/>
                    <a:pt x="9" y="75"/>
                    <a:pt x="9" y="75"/>
                  </a:cubicBezTo>
                  <a:cubicBezTo>
                    <a:pt x="10" y="75"/>
                    <a:pt x="10" y="74"/>
                    <a:pt x="10" y="74"/>
                  </a:cubicBezTo>
                  <a:cubicBezTo>
                    <a:pt x="10" y="73"/>
                    <a:pt x="10" y="72"/>
                    <a:pt x="9" y="72"/>
                  </a:cubicBezTo>
                  <a:cubicBezTo>
                    <a:pt x="2" y="70"/>
                    <a:pt x="2" y="70"/>
                    <a:pt x="2" y="70"/>
                  </a:cubicBezTo>
                  <a:cubicBezTo>
                    <a:pt x="2" y="70"/>
                    <a:pt x="3" y="70"/>
                    <a:pt x="3" y="71"/>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81" name="Text Box 10"/>
          <p:cNvSpPr txBox="1">
            <a:spLocks noChangeArrowheads="1"/>
          </p:cNvSpPr>
          <p:nvPr/>
        </p:nvSpPr>
        <p:spPr bwMode="auto">
          <a:xfrm>
            <a:off x="71438" y="2103438"/>
            <a:ext cx="6969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t>海外用户</a:t>
            </a:r>
            <a:endParaRPr lang="en-US" sz="1000"/>
          </a:p>
        </p:txBody>
      </p:sp>
      <p:pic>
        <p:nvPicPr>
          <p:cNvPr id="32882" name="Picture 670" descr="Receiver_AppStore.pn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474663" y="1884363"/>
            <a:ext cx="268287"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8" name="Group 559"/>
          <p:cNvGrpSpPr>
            <a:grpSpLocks/>
          </p:cNvGrpSpPr>
          <p:nvPr/>
        </p:nvGrpSpPr>
        <p:grpSpPr bwMode="auto">
          <a:xfrm>
            <a:off x="722241" y="1961976"/>
            <a:ext cx="582115" cy="190409"/>
            <a:chOff x="3504" y="2638"/>
            <a:chExt cx="914" cy="365"/>
          </a:xfrm>
          <a:effectLst>
            <a:glow rad="50800">
              <a:srgbClr val="0175B0">
                <a:lumMod val="40000"/>
                <a:lumOff val="60000"/>
                <a:alpha val="49000"/>
              </a:srgbClr>
            </a:glow>
          </a:effectLst>
        </p:grpSpPr>
        <p:sp>
          <p:nvSpPr>
            <p:cNvPr id="4263" name="Freeform 560"/>
            <p:cNvSpPr>
              <a:spLocks/>
            </p:cNvSpPr>
            <p:nvPr/>
          </p:nvSpPr>
          <p:spPr bwMode="auto">
            <a:xfrm>
              <a:off x="3551" y="2640"/>
              <a:ext cx="865" cy="238"/>
            </a:xfrm>
            <a:custGeom>
              <a:avLst/>
              <a:gdLst>
                <a:gd name="T0" fmla="*/ 0 w 865"/>
                <a:gd name="T1" fmla="*/ 106 h 238"/>
                <a:gd name="T2" fmla="*/ 437 w 865"/>
                <a:gd name="T3" fmla="*/ 0 h 238"/>
                <a:gd name="T4" fmla="*/ 865 w 865"/>
                <a:gd name="T5" fmla="*/ 134 h 238"/>
                <a:gd name="T6" fmla="*/ 428 w 865"/>
                <a:gd name="T7" fmla="*/ 238 h 238"/>
                <a:gd name="T8" fmla="*/ 0 w 865"/>
                <a:gd name="T9" fmla="*/ 106 h 238"/>
                <a:gd name="T10" fmla="*/ 0 60000 65536"/>
                <a:gd name="T11" fmla="*/ 0 60000 65536"/>
                <a:gd name="T12" fmla="*/ 0 60000 65536"/>
                <a:gd name="T13" fmla="*/ 0 60000 65536"/>
                <a:gd name="T14" fmla="*/ 0 60000 65536"/>
                <a:gd name="T15" fmla="*/ 0 w 865"/>
                <a:gd name="T16" fmla="*/ 0 h 238"/>
                <a:gd name="T17" fmla="*/ 865 w 865"/>
                <a:gd name="T18" fmla="*/ 238 h 238"/>
              </a:gdLst>
              <a:ahLst/>
              <a:cxnLst>
                <a:cxn ang="T10">
                  <a:pos x="T0" y="T1"/>
                </a:cxn>
                <a:cxn ang="T11">
                  <a:pos x="T2" y="T3"/>
                </a:cxn>
                <a:cxn ang="T12">
                  <a:pos x="T4" y="T5"/>
                </a:cxn>
                <a:cxn ang="T13">
                  <a:pos x="T6" y="T7"/>
                </a:cxn>
                <a:cxn ang="T14">
                  <a:pos x="T8" y="T9"/>
                </a:cxn>
              </a:cxnLst>
              <a:rect l="T15" t="T16" r="T17" b="T18"/>
              <a:pathLst>
                <a:path w="865" h="238">
                  <a:moveTo>
                    <a:pt x="0" y="106"/>
                  </a:moveTo>
                  <a:lnTo>
                    <a:pt x="437" y="0"/>
                  </a:lnTo>
                  <a:lnTo>
                    <a:pt x="865" y="134"/>
                  </a:lnTo>
                  <a:lnTo>
                    <a:pt x="428" y="238"/>
                  </a:lnTo>
                  <a:lnTo>
                    <a:pt x="0" y="106"/>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4" name="Freeform 561"/>
            <p:cNvSpPr>
              <a:spLocks/>
            </p:cNvSpPr>
            <p:nvPr/>
          </p:nvSpPr>
          <p:spPr bwMode="auto">
            <a:xfrm>
              <a:off x="3917" y="2725"/>
              <a:ext cx="104" cy="38"/>
            </a:xfrm>
            <a:custGeom>
              <a:avLst/>
              <a:gdLst>
                <a:gd name="T0" fmla="*/ 57 w 104"/>
                <a:gd name="T1" fmla="*/ 0 h 38"/>
                <a:gd name="T2" fmla="*/ 38 w 104"/>
                <a:gd name="T3" fmla="*/ 7 h 38"/>
                <a:gd name="T4" fmla="*/ 52 w 104"/>
                <a:gd name="T5" fmla="*/ 12 h 38"/>
                <a:gd name="T6" fmla="*/ 0 w 104"/>
                <a:gd name="T7" fmla="*/ 31 h 38"/>
                <a:gd name="T8" fmla="*/ 19 w 104"/>
                <a:gd name="T9" fmla="*/ 38 h 38"/>
                <a:gd name="T10" fmla="*/ 71 w 104"/>
                <a:gd name="T11" fmla="*/ 16 h 38"/>
                <a:gd name="T12" fmla="*/ 85 w 104"/>
                <a:gd name="T13" fmla="*/ 21 h 38"/>
                <a:gd name="T14" fmla="*/ 104 w 104"/>
                <a:gd name="T15" fmla="*/ 14 h 38"/>
                <a:gd name="T16" fmla="*/ 57 w 104"/>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8"/>
                <a:gd name="T29" fmla="*/ 104 w 104"/>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8">
                  <a:moveTo>
                    <a:pt x="57" y="0"/>
                  </a:moveTo>
                  <a:lnTo>
                    <a:pt x="38" y="7"/>
                  </a:lnTo>
                  <a:lnTo>
                    <a:pt x="52" y="12"/>
                  </a:lnTo>
                  <a:lnTo>
                    <a:pt x="0" y="31"/>
                  </a:lnTo>
                  <a:lnTo>
                    <a:pt x="19" y="38"/>
                  </a:lnTo>
                  <a:lnTo>
                    <a:pt x="71" y="16"/>
                  </a:lnTo>
                  <a:lnTo>
                    <a:pt x="85" y="21"/>
                  </a:lnTo>
                  <a:lnTo>
                    <a:pt x="104" y="14"/>
                  </a:lnTo>
                  <a:lnTo>
                    <a:pt x="57"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5" name="Freeform 562"/>
            <p:cNvSpPr>
              <a:spLocks/>
            </p:cNvSpPr>
            <p:nvPr/>
          </p:nvSpPr>
          <p:spPr bwMode="auto">
            <a:xfrm>
              <a:off x="4014" y="2760"/>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6" name="Freeform 563"/>
            <p:cNvSpPr>
              <a:spLocks/>
            </p:cNvSpPr>
            <p:nvPr/>
          </p:nvSpPr>
          <p:spPr bwMode="auto">
            <a:xfrm>
              <a:off x="4038" y="2770"/>
              <a:ext cx="137" cy="47"/>
            </a:xfrm>
            <a:custGeom>
              <a:avLst/>
              <a:gdLst>
                <a:gd name="T0" fmla="*/ 82 w 137"/>
                <a:gd name="T1" fmla="*/ 23 h 47"/>
                <a:gd name="T2" fmla="*/ 137 w 137"/>
                <a:gd name="T3" fmla="*/ 19 h 47"/>
                <a:gd name="T4" fmla="*/ 113 w 137"/>
                <a:gd name="T5" fmla="*/ 12 h 47"/>
                <a:gd name="T6" fmla="*/ 89 w 137"/>
                <a:gd name="T7" fmla="*/ 14 h 47"/>
                <a:gd name="T8" fmla="*/ 97 w 137"/>
                <a:gd name="T9" fmla="*/ 7 h 47"/>
                <a:gd name="T10" fmla="*/ 73 w 137"/>
                <a:gd name="T11" fmla="*/ 0 h 47"/>
                <a:gd name="T12" fmla="*/ 61 w 137"/>
                <a:gd name="T13" fmla="*/ 16 h 47"/>
                <a:gd name="T14" fmla="*/ 0 w 137"/>
                <a:gd name="T15" fmla="*/ 23 h 47"/>
                <a:gd name="T16" fmla="*/ 21 w 137"/>
                <a:gd name="T17" fmla="*/ 30 h 47"/>
                <a:gd name="T18" fmla="*/ 54 w 137"/>
                <a:gd name="T19" fmla="*/ 28 h 47"/>
                <a:gd name="T20" fmla="*/ 45 w 137"/>
                <a:gd name="T21" fmla="*/ 38 h 47"/>
                <a:gd name="T22" fmla="*/ 68 w 137"/>
                <a:gd name="T23" fmla="*/ 47 h 47"/>
                <a:gd name="T24" fmla="*/ 82 w 137"/>
                <a:gd name="T25" fmla="*/ 23 h 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7"/>
                <a:gd name="T40" fmla="*/ 0 h 47"/>
                <a:gd name="T41" fmla="*/ 137 w 137"/>
                <a:gd name="T42" fmla="*/ 47 h 4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7" h="47">
                  <a:moveTo>
                    <a:pt x="82" y="23"/>
                  </a:moveTo>
                  <a:lnTo>
                    <a:pt x="137" y="19"/>
                  </a:lnTo>
                  <a:lnTo>
                    <a:pt x="113" y="12"/>
                  </a:lnTo>
                  <a:lnTo>
                    <a:pt x="89" y="14"/>
                  </a:lnTo>
                  <a:lnTo>
                    <a:pt x="97" y="7"/>
                  </a:lnTo>
                  <a:lnTo>
                    <a:pt x="73" y="0"/>
                  </a:lnTo>
                  <a:lnTo>
                    <a:pt x="61" y="16"/>
                  </a:lnTo>
                  <a:lnTo>
                    <a:pt x="0" y="23"/>
                  </a:lnTo>
                  <a:lnTo>
                    <a:pt x="21" y="30"/>
                  </a:lnTo>
                  <a:lnTo>
                    <a:pt x="54" y="28"/>
                  </a:lnTo>
                  <a:lnTo>
                    <a:pt x="45" y="38"/>
                  </a:lnTo>
                  <a:lnTo>
                    <a:pt x="68" y="47"/>
                  </a:lnTo>
                  <a:lnTo>
                    <a:pt x="82" y="23"/>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7" name="Freeform 564"/>
            <p:cNvSpPr>
              <a:spLocks/>
            </p:cNvSpPr>
            <p:nvPr/>
          </p:nvSpPr>
          <p:spPr bwMode="auto">
            <a:xfrm>
              <a:off x="3879" y="2718"/>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8" name="Freeform 565"/>
            <p:cNvSpPr>
              <a:spLocks/>
            </p:cNvSpPr>
            <p:nvPr/>
          </p:nvSpPr>
          <p:spPr bwMode="auto">
            <a:xfrm>
              <a:off x="3832" y="2701"/>
              <a:ext cx="104" cy="38"/>
            </a:xfrm>
            <a:custGeom>
              <a:avLst/>
              <a:gdLst>
                <a:gd name="T0" fmla="*/ 320698 w 44"/>
                <a:gd name="T1" fmla="*/ 148765 h 16"/>
                <a:gd name="T2" fmla="*/ 207307 w 44"/>
                <a:gd name="T3" fmla="*/ 148765 h 16"/>
                <a:gd name="T4" fmla="*/ 219163 w 44"/>
                <a:gd name="T5" fmla="*/ 96337 h 16"/>
                <a:gd name="T6" fmla="*/ 375078 w 44"/>
                <a:gd name="T7" fmla="*/ 78810 h 16"/>
                <a:gd name="T8" fmla="*/ 414154 w 44"/>
                <a:gd name="T9" fmla="*/ 120579 h 16"/>
                <a:gd name="T10" fmla="*/ 555237 w 44"/>
                <a:gd name="T11" fmla="*/ 96337 h 16"/>
                <a:gd name="T12" fmla="*/ 489998 w 44"/>
                <a:gd name="T13" fmla="*/ 28187 h 16"/>
                <a:gd name="T14" fmla="*/ 114948 w 44"/>
                <a:gd name="T15" fmla="*/ 57591 h 16"/>
                <a:gd name="T16" fmla="*/ 92723 w 44"/>
                <a:gd name="T17" fmla="*/ 187179 h 16"/>
                <a:gd name="T18" fmla="*/ 283502 w 44"/>
                <a:gd name="T19" fmla="*/ 216420 h 16"/>
                <a:gd name="T20" fmla="*/ 320698 w 44"/>
                <a:gd name="T21" fmla="*/ 148765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6"/>
                <a:gd name="T35" fmla="*/ 44 w 4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6">
                  <a:moveTo>
                    <a:pt x="25" y="11"/>
                  </a:moveTo>
                  <a:cubicBezTo>
                    <a:pt x="22" y="12"/>
                    <a:pt x="18" y="12"/>
                    <a:pt x="16" y="11"/>
                  </a:cubicBezTo>
                  <a:cubicBezTo>
                    <a:pt x="13" y="10"/>
                    <a:pt x="13" y="8"/>
                    <a:pt x="17" y="7"/>
                  </a:cubicBezTo>
                  <a:cubicBezTo>
                    <a:pt x="21" y="5"/>
                    <a:pt x="26" y="5"/>
                    <a:pt x="29" y="6"/>
                  </a:cubicBezTo>
                  <a:cubicBezTo>
                    <a:pt x="32" y="7"/>
                    <a:pt x="33" y="8"/>
                    <a:pt x="32" y="9"/>
                  </a:cubicBezTo>
                  <a:cubicBezTo>
                    <a:pt x="43" y="7"/>
                    <a:pt x="43" y="7"/>
                    <a:pt x="43" y="7"/>
                  </a:cubicBezTo>
                  <a:cubicBezTo>
                    <a:pt x="44" y="6"/>
                    <a:pt x="42" y="4"/>
                    <a:pt x="38" y="2"/>
                  </a:cubicBezTo>
                  <a:cubicBezTo>
                    <a:pt x="31" y="0"/>
                    <a:pt x="17" y="1"/>
                    <a:pt x="9" y="4"/>
                  </a:cubicBezTo>
                  <a:cubicBezTo>
                    <a:pt x="0" y="7"/>
                    <a:pt x="0" y="12"/>
                    <a:pt x="7" y="14"/>
                  </a:cubicBezTo>
                  <a:cubicBezTo>
                    <a:pt x="11" y="16"/>
                    <a:pt x="17" y="16"/>
                    <a:pt x="22" y="16"/>
                  </a:cubicBezTo>
                  <a:lnTo>
                    <a:pt x="25" y="11"/>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69" name="Freeform 566"/>
            <p:cNvSpPr>
              <a:spLocks noEditPoints="1"/>
            </p:cNvSpPr>
            <p:nvPr/>
          </p:nvSpPr>
          <p:spPr bwMode="auto">
            <a:xfrm>
              <a:off x="3957" y="2741"/>
              <a:ext cx="104" cy="45"/>
            </a:xfrm>
            <a:custGeom>
              <a:avLst/>
              <a:gdLst>
                <a:gd name="T0" fmla="*/ 398611 w 44"/>
                <a:gd name="T1" fmla="*/ 65136 h 19"/>
                <a:gd name="T2" fmla="*/ 423762 w 44"/>
                <a:gd name="T3" fmla="*/ 94048 h 19"/>
                <a:gd name="T4" fmla="*/ 414154 w 44"/>
                <a:gd name="T5" fmla="*/ 105755 h 19"/>
                <a:gd name="T6" fmla="*/ 310743 w 44"/>
                <a:gd name="T7" fmla="*/ 105755 h 19"/>
                <a:gd name="T8" fmla="*/ 398611 w 44"/>
                <a:gd name="T9" fmla="*/ 65136 h 19"/>
                <a:gd name="T10" fmla="*/ 331318 w 44"/>
                <a:gd name="T11" fmla="*/ 154269 h 19"/>
                <a:gd name="T12" fmla="*/ 499961 w 44"/>
                <a:gd name="T13" fmla="*/ 133757 h 19"/>
                <a:gd name="T14" fmla="*/ 565840 w 44"/>
                <a:gd name="T15" fmla="*/ 94048 h 19"/>
                <a:gd name="T16" fmla="*/ 499961 w 44"/>
                <a:gd name="T17" fmla="*/ 39709 h 19"/>
                <a:gd name="T18" fmla="*/ 375078 w 44"/>
                <a:gd name="T19" fmla="*/ 0 h 19"/>
                <a:gd name="T20" fmla="*/ 0 w 44"/>
                <a:gd name="T21" fmla="*/ 145464 h 19"/>
                <a:gd name="T22" fmla="*/ 92723 w 44"/>
                <a:gd name="T23" fmla="*/ 183036 h 19"/>
                <a:gd name="T24" fmla="*/ 207307 w 44"/>
                <a:gd name="T25" fmla="*/ 133757 h 19"/>
                <a:gd name="T26" fmla="*/ 152034 w 44"/>
                <a:gd name="T27" fmla="*/ 198898 h 19"/>
                <a:gd name="T28" fmla="*/ 283502 w 44"/>
                <a:gd name="T29" fmla="*/ 250472 h 19"/>
                <a:gd name="T30" fmla="*/ 331318 w 44"/>
                <a:gd name="T31" fmla="*/ 154269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19"/>
                <a:gd name="T50" fmla="*/ 44 w 4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19">
                  <a:moveTo>
                    <a:pt x="31" y="5"/>
                  </a:moveTo>
                  <a:cubicBezTo>
                    <a:pt x="32" y="5"/>
                    <a:pt x="34" y="6"/>
                    <a:pt x="33" y="7"/>
                  </a:cubicBezTo>
                  <a:cubicBezTo>
                    <a:pt x="33" y="7"/>
                    <a:pt x="33" y="7"/>
                    <a:pt x="32" y="8"/>
                  </a:cubicBezTo>
                  <a:cubicBezTo>
                    <a:pt x="29" y="9"/>
                    <a:pt x="27" y="9"/>
                    <a:pt x="24" y="8"/>
                  </a:cubicBezTo>
                  <a:lnTo>
                    <a:pt x="31" y="5"/>
                  </a:lnTo>
                  <a:close/>
                  <a:moveTo>
                    <a:pt x="26" y="12"/>
                  </a:moveTo>
                  <a:cubicBezTo>
                    <a:pt x="30" y="12"/>
                    <a:pt x="35" y="11"/>
                    <a:pt x="39" y="10"/>
                  </a:cubicBezTo>
                  <a:cubicBezTo>
                    <a:pt x="42" y="9"/>
                    <a:pt x="44" y="8"/>
                    <a:pt x="44" y="7"/>
                  </a:cubicBezTo>
                  <a:cubicBezTo>
                    <a:pt x="44" y="5"/>
                    <a:pt x="42" y="4"/>
                    <a:pt x="39" y="3"/>
                  </a:cubicBezTo>
                  <a:cubicBezTo>
                    <a:pt x="29" y="0"/>
                    <a:pt x="29" y="0"/>
                    <a:pt x="29" y="0"/>
                  </a:cubicBezTo>
                  <a:cubicBezTo>
                    <a:pt x="0" y="11"/>
                    <a:pt x="0" y="11"/>
                    <a:pt x="0" y="11"/>
                  </a:cubicBezTo>
                  <a:cubicBezTo>
                    <a:pt x="7" y="14"/>
                    <a:pt x="7" y="14"/>
                    <a:pt x="7" y="14"/>
                  </a:cubicBezTo>
                  <a:cubicBezTo>
                    <a:pt x="16" y="10"/>
                    <a:pt x="16" y="10"/>
                    <a:pt x="16" y="10"/>
                  </a:cubicBezTo>
                  <a:cubicBezTo>
                    <a:pt x="12" y="15"/>
                    <a:pt x="12" y="15"/>
                    <a:pt x="12" y="15"/>
                  </a:cubicBezTo>
                  <a:cubicBezTo>
                    <a:pt x="22" y="19"/>
                    <a:pt x="22" y="19"/>
                    <a:pt x="22" y="19"/>
                  </a:cubicBezTo>
                  <a:lnTo>
                    <a:pt x="26" y="12"/>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0" name="Freeform 567"/>
            <p:cNvSpPr>
              <a:spLocks/>
            </p:cNvSpPr>
            <p:nvPr/>
          </p:nvSpPr>
          <p:spPr bwMode="auto">
            <a:xfrm>
              <a:off x="3957" y="2706"/>
              <a:ext cx="41" cy="14"/>
            </a:xfrm>
            <a:custGeom>
              <a:avLst/>
              <a:gdLst>
                <a:gd name="T0" fmla="*/ 66524 w 17"/>
                <a:gd name="T1" fmla="*/ 10519 h 6"/>
                <a:gd name="T2" fmla="*/ 226923 w 17"/>
                <a:gd name="T3" fmla="*/ 10519 h 6"/>
                <a:gd name="T4" fmla="*/ 226923 w 17"/>
                <a:gd name="T5" fmla="*/ 42952 h 6"/>
                <a:gd name="T6" fmla="*/ 46993 w 17"/>
                <a:gd name="T7" fmla="*/ 57269 h 6"/>
                <a:gd name="T8" fmla="*/ 66524 w 17"/>
                <a:gd name="T9" fmla="*/ 1051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4" y="1"/>
                  </a:moveTo>
                  <a:cubicBezTo>
                    <a:pt x="7" y="0"/>
                    <a:pt x="12" y="0"/>
                    <a:pt x="14" y="1"/>
                  </a:cubicBezTo>
                  <a:cubicBezTo>
                    <a:pt x="17" y="2"/>
                    <a:pt x="17" y="3"/>
                    <a:pt x="14" y="4"/>
                  </a:cubicBezTo>
                  <a:cubicBezTo>
                    <a:pt x="11" y="6"/>
                    <a:pt x="6" y="6"/>
                    <a:pt x="3" y="5"/>
                  </a:cubicBezTo>
                  <a:cubicBezTo>
                    <a:pt x="0" y="4"/>
                    <a:pt x="1" y="2"/>
                    <a:pt x="4" y="1"/>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1" name="Freeform 568"/>
            <p:cNvSpPr>
              <a:spLocks/>
            </p:cNvSpPr>
            <p:nvPr/>
          </p:nvSpPr>
          <p:spPr bwMode="auto">
            <a:xfrm>
              <a:off x="3986" y="2791"/>
              <a:ext cx="40" cy="14"/>
            </a:xfrm>
            <a:custGeom>
              <a:avLst/>
              <a:gdLst>
                <a:gd name="T0" fmla="*/ 35499 w 17"/>
                <a:gd name="T1" fmla="*/ 57269 h 6"/>
                <a:gd name="T2" fmla="*/ 161689 w 17"/>
                <a:gd name="T3" fmla="*/ 42952 h 6"/>
                <a:gd name="T4" fmla="*/ 172927 w 17"/>
                <a:gd name="T5" fmla="*/ 0 h 6"/>
                <a:gd name="T6" fmla="*/ 46012 w 17"/>
                <a:gd name="T7" fmla="*/ 10519 h 6"/>
                <a:gd name="T8" fmla="*/ 35499 w 17"/>
                <a:gd name="T9" fmla="*/ 5726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3" y="5"/>
                  </a:moveTo>
                  <a:cubicBezTo>
                    <a:pt x="6" y="6"/>
                    <a:pt x="10" y="5"/>
                    <a:pt x="13" y="4"/>
                  </a:cubicBezTo>
                  <a:cubicBezTo>
                    <a:pt x="17" y="3"/>
                    <a:pt x="17" y="1"/>
                    <a:pt x="14" y="0"/>
                  </a:cubicBezTo>
                  <a:cubicBezTo>
                    <a:pt x="11" y="0"/>
                    <a:pt x="7" y="0"/>
                    <a:pt x="4" y="1"/>
                  </a:cubicBezTo>
                  <a:cubicBezTo>
                    <a:pt x="0" y="2"/>
                    <a:pt x="0" y="4"/>
                    <a:pt x="3" y="5"/>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2" name="Freeform 569"/>
            <p:cNvSpPr>
              <a:spLocks/>
            </p:cNvSpPr>
            <p:nvPr/>
          </p:nvSpPr>
          <p:spPr bwMode="auto">
            <a:xfrm>
              <a:off x="3551" y="2746"/>
              <a:ext cx="428" cy="239"/>
            </a:xfrm>
            <a:custGeom>
              <a:avLst/>
              <a:gdLst>
                <a:gd name="T0" fmla="*/ 0 w 428"/>
                <a:gd name="T1" fmla="*/ 0 h 239"/>
                <a:gd name="T2" fmla="*/ 0 w 428"/>
                <a:gd name="T3" fmla="*/ 102 h 239"/>
                <a:gd name="T4" fmla="*/ 428 w 428"/>
                <a:gd name="T5" fmla="*/ 239 h 239"/>
                <a:gd name="T6" fmla="*/ 428 w 428"/>
                <a:gd name="T7" fmla="*/ 132 h 239"/>
                <a:gd name="T8" fmla="*/ 0 w 428"/>
                <a:gd name="T9" fmla="*/ 0 h 239"/>
                <a:gd name="T10" fmla="*/ 0 60000 65536"/>
                <a:gd name="T11" fmla="*/ 0 60000 65536"/>
                <a:gd name="T12" fmla="*/ 0 60000 65536"/>
                <a:gd name="T13" fmla="*/ 0 60000 65536"/>
                <a:gd name="T14" fmla="*/ 0 60000 65536"/>
                <a:gd name="T15" fmla="*/ 0 w 428"/>
                <a:gd name="T16" fmla="*/ 0 h 239"/>
                <a:gd name="T17" fmla="*/ 428 w 428"/>
                <a:gd name="T18" fmla="*/ 239 h 239"/>
              </a:gdLst>
              <a:ahLst/>
              <a:cxnLst>
                <a:cxn ang="T10">
                  <a:pos x="T0" y="T1"/>
                </a:cxn>
                <a:cxn ang="T11">
                  <a:pos x="T2" y="T3"/>
                </a:cxn>
                <a:cxn ang="T12">
                  <a:pos x="T4" y="T5"/>
                </a:cxn>
                <a:cxn ang="T13">
                  <a:pos x="T6" y="T7"/>
                </a:cxn>
                <a:cxn ang="T14">
                  <a:pos x="T8" y="T9"/>
                </a:cxn>
              </a:cxnLst>
              <a:rect l="T15" t="T16" r="T17" b="T18"/>
              <a:pathLst>
                <a:path w="428" h="239">
                  <a:moveTo>
                    <a:pt x="0" y="0"/>
                  </a:moveTo>
                  <a:lnTo>
                    <a:pt x="0" y="102"/>
                  </a:lnTo>
                  <a:lnTo>
                    <a:pt x="428" y="239"/>
                  </a:lnTo>
                  <a:lnTo>
                    <a:pt x="428" y="132"/>
                  </a:lnTo>
                  <a:lnTo>
                    <a:pt x="0"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3" name="Freeform 570"/>
            <p:cNvSpPr>
              <a:spLocks/>
            </p:cNvSpPr>
            <p:nvPr/>
          </p:nvSpPr>
          <p:spPr bwMode="auto">
            <a:xfrm>
              <a:off x="3979" y="2774"/>
              <a:ext cx="437" cy="211"/>
            </a:xfrm>
            <a:custGeom>
              <a:avLst/>
              <a:gdLst>
                <a:gd name="T0" fmla="*/ 437 w 437"/>
                <a:gd name="T1" fmla="*/ 0 h 211"/>
                <a:gd name="T2" fmla="*/ 0 w 437"/>
                <a:gd name="T3" fmla="*/ 104 h 211"/>
                <a:gd name="T4" fmla="*/ 0 w 437"/>
                <a:gd name="T5" fmla="*/ 211 h 211"/>
                <a:gd name="T6" fmla="*/ 437 w 437"/>
                <a:gd name="T7" fmla="*/ 111 h 211"/>
                <a:gd name="T8" fmla="*/ 437 w 437"/>
                <a:gd name="T9" fmla="*/ 0 h 211"/>
                <a:gd name="T10" fmla="*/ 0 60000 65536"/>
                <a:gd name="T11" fmla="*/ 0 60000 65536"/>
                <a:gd name="T12" fmla="*/ 0 60000 65536"/>
                <a:gd name="T13" fmla="*/ 0 60000 65536"/>
                <a:gd name="T14" fmla="*/ 0 60000 65536"/>
                <a:gd name="T15" fmla="*/ 0 w 437"/>
                <a:gd name="T16" fmla="*/ 0 h 211"/>
                <a:gd name="T17" fmla="*/ 437 w 437"/>
                <a:gd name="T18" fmla="*/ 211 h 211"/>
              </a:gdLst>
              <a:ahLst/>
              <a:cxnLst>
                <a:cxn ang="T10">
                  <a:pos x="T0" y="T1"/>
                </a:cxn>
                <a:cxn ang="T11">
                  <a:pos x="T2" y="T3"/>
                </a:cxn>
                <a:cxn ang="T12">
                  <a:pos x="T4" y="T5"/>
                </a:cxn>
                <a:cxn ang="T13">
                  <a:pos x="T6" y="T7"/>
                </a:cxn>
                <a:cxn ang="T14">
                  <a:pos x="T8" y="T9"/>
                </a:cxn>
              </a:cxnLst>
              <a:rect l="T15" t="T16" r="T17" b="T18"/>
              <a:pathLst>
                <a:path w="437" h="211">
                  <a:moveTo>
                    <a:pt x="437" y="0"/>
                  </a:moveTo>
                  <a:lnTo>
                    <a:pt x="0" y="104"/>
                  </a:lnTo>
                  <a:lnTo>
                    <a:pt x="0" y="211"/>
                  </a:lnTo>
                  <a:lnTo>
                    <a:pt x="437" y="111"/>
                  </a:lnTo>
                  <a:lnTo>
                    <a:pt x="437"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4" name="Freeform 571"/>
            <p:cNvSpPr>
              <a:spLocks/>
            </p:cNvSpPr>
            <p:nvPr/>
          </p:nvSpPr>
          <p:spPr bwMode="auto">
            <a:xfrm>
              <a:off x="3995" y="2907"/>
              <a:ext cx="21" cy="7"/>
            </a:xfrm>
            <a:custGeom>
              <a:avLst/>
              <a:gdLst>
                <a:gd name="T0" fmla="*/ 0 w 21"/>
                <a:gd name="T1" fmla="*/ 2 h 7"/>
                <a:gd name="T2" fmla="*/ 10 w 21"/>
                <a:gd name="T3" fmla="*/ 0 h 7"/>
                <a:gd name="T4" fmla="*/ 21 w 21"/>
                <a:gd name="T5" fmla="*/ 4 h 7"/>
                <a:gd name="T6" fmla="*/ 12 w 21"/>
                <a:gd name="T7" fmla="*/ 7 h 7"/>
                <a:gd name="T8" fmla="*/ 0 w 21"/>
                <a:gd name="T9" fmla="*/ 2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2"/>
                  </a:moveTo>
                  <a:lnTo>
                    <a:pt x="10" y="0"/>
                  </a:lnTo>
                  <a:lnTo>
                    <a:pt x="21" y="4"/>
                  </a:lnTo>
                  <a:lnTo>
                    <a:pt x="12" y="7"/>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5" name="Freeform 572"/>
            <p:cNvSpPr>
              <a:spLocks/>
            </p:cNvSpPr>
            <p:nvPr/>
          </p:nvSpPr>
          <p:spPr bwMode="auto">
            <a:xfrm>
              <a:off x="3995" y="2902"/>
              <a:ext cx="10" cy="7"/>
            </a:xfrm>
            <a:custGeom>
              <a:avLst/>
              <a:gdLst>
                <a:gd name="T0" fmla="*/ 10 w 10"/>
                <a:gd name="T1" fmla="*/ 0 h 7"/>
                <a:gd name="T2" fmla="*/ 0 w 10"/>
                <a:gd name="T3" fmla="*/ 2 h 7"/>
                <a:gd name="T4" fmla="*/ 0 w 10"/>
                <a:gd name="T5" fmla="*/ 7 h 7"/>
                <a:gd name="T6" fmla="*/ 10 w 10"/>
                <a:gd name="T7" fmla="*/ 7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6" name="Freeform 573"/>
            <p:cNvSpPr>
              <a:spLocks/>
            </p:cNvSpPr>
            <p:nvPr/>
          </p:nvSpPr>
          <p:spPr bwMode="auto">
            <a:xfrm>
              <a:off x="3995" y="2975"/>
              <a:ext cx="21" cy="5"/>
            </a:xfrm>
            <a:custGeom>
              <a:avLst/>
              <a:gdLst>
                <a:gd name="T0" fmla="*/ 0 w 21"/>
                <a:gd name="T1" fmla="*/ 2 h 5"/>
                <a:gd name="T2" fmla="*/ 10 w 21"/>
                <a:gd name="T3" fmla="*/ 0 h 5"/>
                <a:gd name="T4" fmla="*/ 21 w 21"/>
                <a:gd name="T5" fmla="*/ 2 h 5"/>
                <a:gd name="T6" fmla="*/ 12 w 21"/>
                <a:gd name="T7" fmla="*/ 5 h 5"/>
                <a:gd name="T8" fmla="*/ 0 w 21"/>
                <a:gd name="T9" fmla="*/ 2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2"/>
                  </a:moveTo>
                  <a:lnTo>
                    <a:pt x="10" y="0"/>
                  </a:lnTo>
                  <a:lnTo>
                    <a:pt x="21" y="2"/>
                  </a:lnTo>
                  <a:lnTo>
                    <a:pt x="12" y="5"/>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7" name="Freeform 574"/>
            <p:cNvSpPr>
              <a:spLocks/>
            </p:cNvSpPr>
            <p:nvPr/>
          </p:nvSpPr>
          <p:spPr bwMode="auto">
            <a:xfrm>
              <a:off x="3995" y="2968"/>
              <a:ext cx="10" cy="9"/>
            </a:xfrm>
            <a:custGeom>
              <a:avLst/>
              <a:gdLst>
                <a:gd name="T0" fmla="*/ 10 w 10"/>
                <a:gd name="T1" fmla="*/ 0 h 9"/>
                <a:gd name="T2" fmla="*/ 0 w 10"/>
                <a:gd name="T3" fmla="*/ 2 h 9"/>
                <a:gd name="T4" fmla="*/ 0 w 10"/>
                <a:gd name="T5" fmla="*/ 9 h 9"/>
                <a:gd name="T6" fmla="*/ 10 w 10"/>
                <a:gd name="T7" fmla="*/ 7 h 9"/>
                <a:gd name="T8" fmla="*/ 10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10" y="0"/>
                  </a:moveTo>
                  <a:lnTo>
                    <a:pt x="0" y="2"/>
                  </a:lnTo>
                  <a:lnTo>
                    <a:pt x="0" y="9"/>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8" name="Freeform 575"/>
            <p:cNvSpPr>
              <a:spLocks/>
            </p:cNvSpPr>
            <p:nvPr/>
          </p:nvSpPr>
          <p:spPr bwMode="auto">
            <a:xfrm>
              <a:off x="3518" y="2753"/>
              <a:ext cx="21" cy="5"/>
            </a:xfrm>
            <a:custGeom>
              <a:avLst/>
              <a:gdLst>
                <a:gd name="T0" fmla="*/ 0 w 21"/>
                <a:gd name="T1" fmla="*/ 3 h 5"/>
                <a:gd name="T2" fmla="*/ 10 w 21"/>
                <a:gd name="T3" fmla="*/ 0 h 5"/>
                <a:gd name="T4" fmla="*/ 21 w 21"/>
                <a:gd name="T5" fmla="*/ 3 h 5"/>
                <a:gd name="T6" fmla="*/ 12 w 21"/>
                <a:gd name="T7" fmla="*/ 5 h 5"/>
                <a:gd name="T8" fmla="*/ 0 w 21"/>
                <a:gd name="T9" fmla="*/ 3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3"/>
                  </a:moveTo>
                  <a:lnTo>
                    <a:pt x="10" y="0"/>
                  </a:lnTo>
                  <a:lnTo>
                    <a:pt x="21" y="3"/>
                  </a:lnTo>
                  <a:lnTo>
                    <a:pt x="12" y="5"/>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79" name="Freeform 576"/>
            <p:cNvSpPr>
              <a:spLocks/>
            </p:cNvSpPr>
            <p:nvPr/>
          </p:nvSpPr>
          <p:spPr bwMode="auto">
            <a:xfrm>
              <a:off x="3518" y="2746"/>
              <a:ext cx="10" cy="10"/>
            </a:xfrm>
            <a:custGeom>
              <a:avLst/>
              <a:gdLst>
                <a:gd name="T0" fmla="*/ 10 w 10"/>
                <a:gd name="T1" fmla="*/ 0 h 10"/>
                <a:gd name="T2" fmla="*/ 0 w 10"/>
                <a:gd name="T3" fmla="*/ 2 h 10"/>
                <a:gd name="T4" fmla="*/ 0 w 10"/>
                <a:gd name="T5" fmla="*/ 10 h 10"/>
                <a:gd name="T6" fmla="*/ 10 w 10"/>
                <a:gd name="T7" fmla="*/ 7 h 10"/>
                <a:gd name="T8" fmla="*/ 10 w 10"/>
                <a:gd name="T9" fmla="*/ 0 h 10"/>
                <a:gd name="T10" fmla="*/ 0 60000 65536"/>
                <a:gd name="T11" fmla="*/ 0 60000 65536"/>
                <a:gd name="T12" fmla="*/ 0 60000 65536"/>
                <a:gd name="T13" fmla="*/ 0 60000 65536"/>
                <a:gd name="T14" fmla="*/ 0 60000 65536"/>
                <a:gd name="T15" fmla="*/ 0 w 10"/>
                <a:gd name="T16" fmla="*/ 0 h 10"/>
                <a:gd name="T17" fmla="*/ 10 w 10"/>
                <a:gd name="T18" fmla="*/ 10 h 10"/>
              </a:gdLst>
              <a:ahLst/>
              <a:cxnLst>
                <a:cxn ang="T10">
                  <a:pos x="T0" y="T1"/>
                </a:cxn>
                <a:cxn ang="T11">
                  <a:pos x="T2" y="T3"/>
                </a:cxn>
                <a:cxn ang="T12">
                  <a:pos x="T4" y="T5"/>
                </a:cxn>
                <a:cxn ang="T13">
                  <a:pos x="T6" y="T7"/>
                </a:cxn>
                <a:cxn ang="T14">
                  <a:pos x="T8" y="T9"/>
                </a:cxn>
              </a:cxnLst>
              <a:rect l="T15" t="T16" r="T17" b="T18"/>
              <a:pathLst>
                <a:path w="10" h="10">
                  <a:moveTo>
                    <a:pt x="10" y="0"/>
                  </a:moveTo>
                  <a:lnTo>
                    <a:pt x="0" y="2"/>
                  </a:lnTo>
                  <a:lnTo>
                    <a:pt x="0" y="10"/>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0" name="Freeform 577"/>
            <p:cNvSpPr>
              <a:spLocks/>
            </p:cNvSpPr>
            <p:nvPr/>
          </p:nvSpPr>
          <p:spPr bwMode="auto">
            <a:xfrm>
              <a:off x="3518" y="2819"/>
              <a:ext cx="21" cy="7"/>
            </a:xfrm>
            <a:custGeom>
              <a:avLst/>
              <a:gdLst>
                <a:gd name="T0" fmla="*/ 0 w 21"/>
                <a:gd name="T1" fmla="*/ 3 h 7"/>
                <a:gd name="T2" fmla="*/ 10 w 21"/>
                <a:gd name="T3" fmla="*/ 0 h 7"/>
                <a:gd name="T4" fmla="*/ 21 w 21"/>
                <a:gd name="T5" fmla="*/ 5 h 7"/>
                <a:gd name="T6" fmla="*/ 12 w 21"/>
                <a:gd name="T7" fmla="*/ 7 h 7"/>
                <a:gd name="T8" fmla="*/ 0 w 21"/>
                <a:gd name="T9" fmla="*/ 3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3"/>
                  </a:moveTo>
                  <a:lnTo>
                    <a:pt x="10" y="0"/>
                  </a:lnTo>
                  <a:lnTo>
                    <a:pt x="21" y="5"/>
                  </a:lnTo>
                  <a:lnTo>
                    <a:pt x="12" y="7"/>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1" name="Freeform 578"/>
            <p:cNvSpPr>
              <a:spLocks/>
            </p:cNvSpPr>
            <p:nvPr/>
          </p:nvSpPr>
          <p:spPr bwMode="auto">
            <a:xfrm>
              <a:off x="3518" y="2815"/>
              <a:ext cx="10" cy="7"/>
            </a:xfrm>
            <a:custGeom>
              <a:avLst/>
              <a:gdLst>
                <a:gd name="T0" fmla="*/ 10 w 10"/>
                <a:gd name="T1" fmla="*/ 0 h 7"/>
                <a:gd name="T2" fmla="*/ 0 w 10"/>
                <a:gd name="T3" fmla="*/ 2 h 7"/>
                <a:gd name="T4" fmla="*/ 0 w 10"/>
                <a:gd name="T5" fmla="*/ 7 h 7"/>
                <a:gd name="T6" fmla="*/ 10 w 10"/>
                <a:gd name="T7" fmla="*/ 4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4"/>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2" name="Freeform 579"/>
            <p:cNvSpPr>
              <a:spLocks/>
            </p:cNvSpPr>
            <p:nvPr/>
          </p:nvSpPr>
          <p:spPr bwMode="auto">
            <a:xfrm>
              <a:off x="3509" y="2732"/>
              <a:ext cx="519" cy="163"/>
            </a:xfrm>
            <a:custGeom>
              <a:avLst/>
              <a:gdLst>
                <a:gd name="T0" fmla="*/ 519 w 519"/>
                <a:gd name="T1" fmla="*/ 160 h 163"/>
                <a:gd name="T2" fmla="*/ 9 w 519"/>
                <a:gd name="T3" fmla="*/ 0 h 163"/>
                <a:gd name="T4" fmla="*/ 0 w 519"/>
                <a:gd name="T5" fmla="*/ 2 h 163"/>
                <a:gd name="T6" fmla="*/ 507 w 519"/>
                <a:gd name="T7" fmla="*/ 163 h 163"/>
                <a:gd name="T8" fmla="*/ 519 w 519"/>
                <a:gd name="T9" fmla="*/ 160 h 163"/>
                <a:gd name="T10" fmla="*/ 0 60000 65536"/>
                <a:gd name="T11" fmla="*/ 0 60000 65536"/>
                <a:gd name="T12" fmla="*/ 0 60000 65536"/>
                <a:gd name="T13" fmla="*/ 0 60000 65536"/>
                <a:gd name="T14" fmla="*/ 0 60000 65536"/>
                <a:gd name="T15" fmla="*/ 0 w 519"/>
                <a:gd name="T16" fmla="*/ 0 h 163"/>
                <a:gd name="T17" fmla="*/ 519 w 519"/>
                <a:gd name="T18" fmla="*/ 163 h 163"/>
              </a:gdLst>
              <a:ahLst/>
              <a:cxnLst>
                <a:cxn ang="T10">
                  <a:pos x="T0" y="T1"/>
                </a:cxn>
                <a:cxn ang="T11">
                  <a:pos x="T2" y="T3"/>
                </a:cxn>
                <a:cxn ang="T12">
                  <a:pos x="T4" y="T5"/>
                </a:cxn>
                <a:cxn ang="T13">
                  <a:pos x="T6" y="T7"/>
                </a:cxn>
                <a:cxn ang="T14">
                  <a:pos x="T8" y="T9"/>
                </a:cxn>
              </a:cxnLst>
              <a:rect l="T15" t="T16" r="T17" b="T18"/>
              <a:pathLst>
                <a:path w="519" h="163">
                  <a:moveTo>
                    <a:pt x="519" y="160"/>
                  </a:moveTo>
                  <a:lnTo>
                    <a:pt x="9" y="0"/>
                  </a:lnTo>
                  <a:lnTo>
                    <a:pt x="0" y="2"/>
                  </a:lnTo>
                  <a:lnTo>
                    <a:pt x="507" y="163"/>
                  </a:lnTo>
                  <a:lnTo>
                    <a:pt x="519" y="16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3" name="Freeform 580"/>
            <p:cNvSpPr>
              <a:spLocks/>
            </p:cNvSpPr>
            <p:nvPr/>
          </p:nvSpPr>
          <p:spPr bwMode="auto">
            <a:xfrm>
              <a:off x="4016" y="2892"/>
              <a:ext cx="12" cy="109"/>
            </a:xfrm>
            <a:custGeom>
              <a:avLst/>
              <a:gdLst>
                <a:gd name="T0" fmla="*/ 0 w 12"/>
                <a:gd name="T1" fmla="*/ 3 h 109"/>
                <a:gd name="T2" fmla="*/ 0 w 12"/>
                <a:gd name="T3" fmla="*/ 109 h 109"/>
                <a:gd name="T4" fmla="*/ 12 w 12"/>
                <a:gd name="T5" fmla="*/ 107 h 109"/>
                <a:gd name="T6" fmla="*/ 12 w 12"/>
                <a:gd name="T7" fmla="*/ 0 h 109"/>
                <a:gd name="T8" fmla="*/ 0 w 12"/>
                <a:gd name="T9" fmla="*/ 3 h 109"/>
                <a:gd name="T10" fmla="*/ 0 60000 65536"/>
                <a:gd name="T11" fmla="*/ 0 60000 65536"/>
                <a:gd name="T12" fmla="*/ 0 60000 65536"/>
                <a:gd name="T13" fmla="*/ 0 60000 65536"/>
                <a:gd name="T14" fmla="*/ 0 60000 65536"/>
                <a:gd name="T15" fmla="*/ 0 w 12"/>
                <a:gd name="T16" fmla="*/ 0 h 109"/>
                <a:gd name="T17" fmla="*/ 12 w 12"/>
                <a:gd name="T18" fmla="*/ 109 h 109"/>
              </a:gdLst>
              <a:ahLst/>
              <a:cxnLst>
                <a:cxn ang="T10">
                  <a:pos x="T0" y="T1"/>
                </a:cxn>
                <a:cxn ang="T11">
                  <a:pos x="T2" y="T3"/>
                </a:cxn>
                <a:cxn ang="T12">
                  <a:pos x="T4" y="T5"/>
                </a:cxn>
                <a:cxn ang="T13">
                  <a:pos x="T6" y="T7"/>
                </a:cxn>
                <a:cxn ang="T14">
                  <a:pos x="T8" y="T9"/>
                </a:cxn>
              </a:cxnLst>
              <a:rect l="T15" t="T16" r="T17" b="T18"/>
              <a:pathLst>
                <a:path w="12" h="109">
                  <a:moveTo>
                    <a:pt x="0" y="3"/>
                  </a:moveTo>
                  <a:lnTo>
                    <a:pt x="0" y="109"/>
                  </a:lnTo>
                  <a:lnTo>
                    <a:pt x="12" y="107"/>
                  </a:lnTo>
                  <a:lnTo>
                    <a:pt x="12" y="0"/>
                  </a:lnTo>
                  <a:lnTo>
                    <a:pt x="0" y="3"/>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4" name="Freeform 581"/>
            <p:cNvSpPr>
              <a:spLocks noEditPoints="1"/>
            </p:cNvSpPr>
            <p:nvPr/>
          </p:nvSpPr>
          <p:spPr bwMode="auto">
            <a:xfrm>
              <a:off x="3509" y="2734"/>
              <a:ext cx="507" cy="267"/>
            </a:xfrm>
            <a:custGeom>
              <a:avLst/>
              <a:gdLst>
                <a:gd name="T0" fmla="*/ 0 w 507"/>
                <a:gd name="T1" fmla="*/ 0 h 267"/>
                <a:gd name="T2" fmla="*/ 0 w 507"/>
                <a:gd name="T3" fmla="*/ 102 h 267"/>
                <a:gd name="T4" fmla="*/ 507 w 507"/>
                <a:gd name="T5" fmla="*/ 267 h 267"/>
                <a:gd name="T6" fmla="*/ 507 w 507"/>
                <a:gd name="T7" fmla="*/ 161 h 267"/>
                <a:gd name="T8" fmla="*/ 0 w 507"/>
                <a:gd name="T9" fmla="*/ 0 h 267"/>
                <a:gd name="T10" fmla="*/ 21 w 507"/>
                <a:gd name="T11" fmla="*/ 92 h 267"/>
                <a:gd name="T12" fmla="*/ 9 w 507"/>
                <a:gd name="T13" fmla="*/ 88 h 267"/>
                <a:gd name="T14" fmla="*/ 9 w 507"/>
                <a:gd name="T15" fmla="*/ 81 h 267"/>
                <a:gd name="T16" fmla="*/ 21 w 507"/>
                <a:gd name="T17" fmla="*/ 85 h 267"/>
                <a:gd name="T18" fmla="*/ 21 w 507"/>
                <a:gd name="T19" fmla="*/ 92 h 267"/>
                <a:gd name="T20" fmla="*/ 21 w 507"/>
                <a:gd name="T21" fmla="*/ 24 h 267"/>
                <a:gd name="T22" fmla="*/ 9 w 507"/>
                <a:gd name="T23" fmla="*/ 22 h 267"/>
                <a:gd name="T24" fmla="*/ 9 w 507"/>
                <a:gd name="T25" fmla="*/ 14 h 267"/>
                <a:gd name="T26" fmla="*/ 21 w 507"/>
                <a:gd name="T27" fmla="*/ 19 h 267"/>
                <a:gd name="T28" fmla="*/ 21 w 507"/>
                <a:gd name="T29" fmla="*/ 24 h 267"/>
                <a:gd name="T30" fmla="*/ 498 w 507"/>
                <a:gd name="T31" fmla="*/ 246 h 267"/>
                <a:gd name="T32" fmla="*/ 486 w 507"/>
                <a:gd name="T33" fmla="*/ 243 h 267"/>
                <a:gd name="T34" fmla="*/ 486 w 507"/>
                <a:gd name="T35" fmla="*/ 236 h 267"/>
                <a:gd name="T36" fmla="*/ 498 w 507"/>
                <a:gd name="T37" fmla="*/ 241 h 267"/>
                <a:gd name="T38" fmla="*/ 498 w 507"/>
                <a:gd name="T39" fmla="*/ 246 h 267"/>
                <a:gd name="T40" fmla="*/ 498 w 507"/>
                <a:gd name="T41" fmla="*/ 180 h 267"/>
                <a:gd name="T42" fmla="*/ 486 w 507"/>
                <a:gd name="T43" fmla="*/ 175 h 267"/>
                <a:gd name="T44" fmla="*/ 486 w 507"/>
                <a:gd name="T45" fmla="*/ 170 h 267"/>
                <a:gd name="T46" fmla="*/ 498 w 507"/>
                <a:gd name="T47" fmla="*/ 173 h 267"/>
                <a:gd name="T48" fmla="*/ 498 w 507"/>
                <a:gd name="T49" fmla="*/ 180 h 2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7"/>
                <a:gd name="T76" fmla="*/ 0 h 267"/>
                <a:gd name="T77" fmla="*/ 507 w 507"/>
                <a:gd name="T78" fmla="*/ 267 h 26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7" h="267">
                  <a:moveTo>
                    <a:pt x="0" y="0"/>
                  </a:moveTo>
                  <a:lnTo>
                    <a:pt x="0" y="102"/>
                  </a:lnTo>
                  <a:lnTo>
                    <a:pt x="507" y="267"/>
                  </a:lnTo>
                  <a:lnTo>
                    <a:pt x="507" y="161"/>
                  </a:lnTo>
                  <a:lnTo>
                    <a:pt x="0" y="0"/>
                  </a:lnTo>
                  <a:close/>
                  <a:moveTo>
                    <a:pt x="21" y="92"/>
                  </a:moveTo>
                  <a:lnTo>
                    <a:pt x="9" y="88"/>
                  </a:lnTo>
                  <a:lnTo>
                    <a:pt x="9" y="81"/>
                  </a:lnTo>
                  <a:lnTo>
                    <a:pt x="21" y="85"/>
                  </a:lnTo>
                  <a:lnTo>
                    <a:pt x="21" y="92"/>
                  </a:lnTo>
                  <a:close/>
                  <a:moveTo>
                    <a:pt x="21" y="24"/>
                  </a:moveTo>
                  <a:lnTo>
                    <a:pt x="9" y="22"/>
                  </a:lnTo>
                  <a:lnTo>
                    <a:pt x="9" y="14"/>
                  </a:lnTo>
                  <a:lnTo>
                    <a:pt x="21" y="19"/>
                  </a:lnTo>
                  <a:lnTo>
                    <a:pt x="21" y="24"/>
                  </a:lnTo>
                  <a:close/>
                  <a:moveTo>
                    <a:pt x="498" y="246"/>
                  </a:moveTo>
                  <a:lnTo>
                    <a:pt x="486" y="243"/>
                  </a:lnTo>
                  <a:lnTo>
                    <a:pt x="486" y="236"/>
                  </a:lnTo>
                  <a:lnTo>
                    <a:pt x="498" y="241"/>
                  </a:lnTo>
                  <a:lnTo>
                    <a:pt x="498" y="246"/>
                  </a:lnTo>
                  <a:close/>
                  <a:moveTo>
                    <a:pt x="498" y="180"/>
                  </a:moveTo>
                  <a:lnTo>
                    <a:pt x="486" y="175"/>
                  </a:lnTo>
                  <a:lnTo>
                    <a:pt x="486" y="170"/>
                  </a:lnTo>
                  <a:lnTo>
                    <a:pt x="498" y="173"/>
                  </a:lnTo>
                  <a:lnTo>
                    <a:pt x="498" y="180"/>
                  </a:lnTo>
                  <a:close/>
                </a:path>
              </a:pathLst>
            </a:custGeom>
            <a:solidFill>
              <a:srgbClr val="262837"/>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5" name="Freeform 582"/>
            <p:cNvSpPr>
              <a:spLocks/>
            </p:cNvSpPr>
            <p:nvPr/>
          </p:nvSpPr>
          <p:spPr bwMode="auto">
            <a:xfrm>
              <a:off x="3768" y="2833"/>
              <a:ext cx="197" cy="135"/>
            </a:xfrm>
            <a:custGeom>
              <a:avLst/>
              <a:gdLst>
                <a:gd name="T0" fmla="*/ 197 w 197"/>
                <a:gd name="T1" fmla="*/ 57 h 135"/>
                <a:gd name="T2" fmla="*/ 12 w 197"/>
                <a:gd name="T3" fmla="*/ 0 h 135"/>
                <a:gd name="T4" fmla="*/ 0 w 197"/>
                <a:gd name="T5" fmla="*/ 17 h 135"/>
                <a:gd name="T6" fmla="*/ 0 w 197"/>
                <a:gd name="T7" fmla="*/ 57 h 135"/>
                <a:gd name="T8" fmla="*/ 12 w 197"/>
                <a:gd name="T9" fmla="*/ 76 h 135"/>
                <a:gd name="T10" fmla="*/ 197 w 197"/>
                <a:gd name="T11" fmla="*/ 135 h 135"/>
                <a:gd name="T12" fmla="*/ 197 w 197"/>
                <a:gd name="T13" fmla="*/ 57 h 135"/>
                <a:gd name="T14" fmla="*/ 0 60000 65536"/>
                <a:gd name="T15" fmla="*/ 0 60000 65536"/>
                <a:gd name="T16" fmla="*/ 0 60000 65536"/>
                <a:gd name="T17" fmla="*/ 0 60000 65536"/>
                <a:gd name="T18" fmla="*/ 0 60000 65536"/>
                <a:gd name="T19" fmla="*/ 0 60000 65536"/>
                <a:gd name="T20" fmla="*/ 0 60000 65536"/>
                <a:gd name="T21" fmla="*/ 0 w 197"/>
                <a:gd name="T22" fmla="*/ 0 h 135"/>
                <a:gd name="T23" fmla="*/ 197 w 197"/>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5">
                  <a:moveTo>
                    <a:pt x="197" y="57"/>
                  </a:moveTo>
                  <a:lnTo>
                    <a:pt x="12" y="0"/>
                  </a:lnTo>
                  <a:lnTo>
                    <a:pt x="0" y="17"/>
                  </a:lnTo>
                  <a:lnTo>
                    <a:pt x="0" y="57"/>
                  </a:lnTo>
                  <a:lnTo>
                    <a:pt x="12" y="76"/>
                  </a:lnTo>
                  <a:lnTo>
                    <a:pt x="197" y="135"/>
                  </a:lnTo>
                  <a:lnTo>
                    <a:pt x="197" y="57"/>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6" name="Freeform 583"/>
            <p:cNvSpPr>
              <a:spLocks noEditPoints="1"/>
            </p:cNvSpPr>
            <p:nvPr/>
          </p:nvSpPr>
          <p:spPr bwMode="auto">
            <a:xfrm>
              <a:off x="3504" y="2638"/>
              <a:ext cx="914" cy="365"/>
            </a:xfrm>
            <a:custGeom>
              <a:avLst/>
              <a:gdLst>
                <a:gd name="T0" fmla="*/ 4924122 w 387"/>
                <a:gd name="T1" fmla="*/ 703560 h 155"/>
                <a:gd name="T2" fmla="*/ 2629382 w 387"/>
                <a:gd name="T3" fmla="*/ 0 h 155"/>
                <a:gd name="T4" fmla="*/ 2612559 w 387"/>
                <a:gd name="T5" fmla="*/ 0 h 155"/>
                <a:gd name="T6" fmla="*/ 292244 w 387"/>
                <a:gd name="T7" fmla="*/ 529601 h 155"/>
                <a:gd name="T8" fmla="*/ 308552 w 387"/>
                <a:gd name="T9" fmla="*/ 529601 h 155"/>
                <a:gd name="T10" fmla="*/ 90975 w 387"/>
                <a:gd name="T11" fmla="*/ 468203 h 155"/>
                <a:gd name="T12" fmla="*/ 75486 w 387"/>
                <a:gd name="T13" fmla="*/ 468203 h 155"/>
                <a:gd name="T14" fmla="*/ 11445 w 387"/>
                <a:gd name="T15" fmla="*/ 483048 h 155"/>
                <a:gd name="T16" fmla="*/ 0 w 387"/>
                <a:gd name="T17" fmla="*/ 507962 h 155"/>
                <a:gd name="T18" fmla="*/ 0 w 387"/>
                <a:gd name="T19" fmla="*/ 1037224 h 155"/>
                <a:gd name="T20" fmla="*/ 11445 w 387"/>
                <a:gd name="T21" fmla="*/ 1048888 h 155"/>
                <a:gd name="T22" fmla="*/ 2770325 w 387"/>
                <a:gd name="T23" fmla="*/ 1914920 h 155"/>
                <a:gd name="T24" fmla="*/ 2780164 w 387"/>
                <a:gd name="T25" fmla="*/ 1914920 h 155"/>
                <a:gd name="T26" fmla="*/ 2830497 w 387"/>
                <a:gd name="T27" fmla="*/ 1903324 h 155"/>
                <a:gd name="T28" fmla="*/ 2846149 w 387"/>
                <a:gd name="T29" fmla="*/ 1888479 h 155"/>
                <a:gd name="T30" fmla="*/ 2846149 w 387"/>
                <a:gd name="T31" fmla="*/ 1752410 h 155"/>
                <a:gd name="T32" fmla="*/ 2830497 w 387"/>
                <a:gd name="T33" fmla="*/ 1776763 h 155"/>
                <a:gd name="T34" fmla="*/ 4924122 w 387"/>
                <a:gd name="T35" fmla="*/ 1311421 h 155"/>
                <a:gd name="T36" fmla="*/ 4936098 w 387"/>
                <a:gd name="T37" fmla="*/ 1296077 h 155"/>
                <a:gd name="T38" fmla="*/ 4936098 w 387"/>
                <a:gd name="T39" fmla="*/ 719547 h 155"/>
                <a:gd name="T40" fmla="*/ 4924122 w 387"/>
                <a:gd name="T41" fmla="*/ 703560 h 155"/>
                <a:gd name="T42" fmla="*/ 4924122 w 387"/>
                <a:gd name="T43" fmla="*/ 1273786 h 155"/>
                <a:gd name="T44" fmla="*/ 2818733 w 387"/>
                <a:gd name="T45" fmla="*/ 1740631 h 155"/>
                <a:gd name="T46" fmla="*/ 2807288 w 387"/>
                <a:gd name="T47" fmla="*/ 1752410 h 155"/>
                <a:gd name="T48" fmla="*/ 2807288 w 387"/>
                <a:gd name="T49" fmla="*/ 1888479 h 155"/>
                <a:gd name="T50" fmla="*/ 2818733 w 387"/>
                <a:gd name="T51" fmla="*/ 1865600 h 155"/>
                <a:gd name="T52" fmla="*/ 2770325 w 387"/>
                <a:gd name="T53" fmla="*/ 1876884 h 155"/>
                <a:gd name="T54" fmla="*/ 2780164 w 387"/>
                <a:gd name="T55" fmla="*/ 1876884 h 155"/>
                <a:gd name="T56" fmla="*/ 27030 w 387"/>
                <a:gd name="T57" fmla="*/ 1010624 h 155"/>
                <a:gd name="T58" fmla="*/ 38520 w 387"/>
                <a:gd name="T59" fmla="*/ 1037224 h 155"/>
                <a:gd name="T60" fmla="*/ 38520 w 387"/>
                <a:gd name="T61" fmla="*/ 507962 h 155"/>
                <a:gd name="T62" fmla="*/ 27030 w 387"/>
                <a:gd name="T63" fmla="*/ 519181 h 155"/>
                <a:gd name="T64" fmla="*/ 90975 w 387"/>
                <a:gd name="T65" fmla="*/ 507962 h 155"/>
                <a:gd name="T66" fmla="*/ 75486 w 387"/>
                <a:gd name="T67" fmla="*/ 507962 h 155"/>
                <a:gd name="T68" fmla="*/ 292244 w 387"/>
                <a:gd name="T69" fmla="*/ 565463 h 155"/>
                <a:gd name="T70" fmla="*/ 292244 w 387"/>
                <a:gd name="T71" fmla="*/ 565463 h 155"/>
                <a:gd name="T72" fmla="*/ 2612559 w 387"/>
                <a:gd name="T73" fmla="*/ 35855 h 155"/>
                <a:gd name="T74" fmla="*/ 2612559 w 387"/>
                <a:gd name="T75" fmla="*/ 35855 h 155"/>
                <a:gd name="T76" fmla="*/ 4924122 w 387"/>
                <a:gd name="T77" fmla="*/ 739172 h 155"/>
                <a:gd name="T78" fmla="*/ 4897087 w 387"/>
                <a:gd name="T79" fmla="*/ 719547 h 155"/>
                <a:gd name="T80" fmla="*/ 4897087 w 387"/>
                <a:gd name="T81" fmla="*/ 1296077 h 155"/>
                <a:gd name="T82" fmla="*/ 4924122 w 387"/>
                <a:gd name="T83" fmla="*/ 1273786 h 1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7"/>
                <a:gd name="T127" fmla="*/ 0 h 155"/>
                <a:gd name="T128" fmla="*/ 387 w 387"/>
                <a:gd name="T129" fmla="*/ 155 h 15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7" h="155">
                  <a:moveTo>
                    <a:pt x="386" y="57"/>
                  </a:moveTo>
                  <a:cubicBezTo>
                    <a:pt x="206" y="0"/>
                    <a:pt x="206" y="0"/>
                    <a:pt x="206" y="0"/>
                  </a:cubicBezTo>
                  <a:cubicBezTo>
                    <a:pt x="205" y="0"/>
                    <a:pt x="205" y="0"/>
                    <a:pt x="205" y="0"/>
                  </a:cubicBezTo>
                  <a:cubicBezTo>
                    <a:pt x="23" y="43"/>
                    <a:pt x="23" y="43"/>
                    <a:pt x="23" y="43"/>
                  </a:cubicBezTo>
                  <a:cubicBezTo>
                    <a:pt x="24" y="43"/>
                    <a:pt x="24" y="43"/>
                    <a:pt x="24" y="43"/>
                  </a:cubicBezTo>
                  <a:cubicBezTo>
                    <a:pt x="7" y="38"/>
                    <a:pt x="7" y="38"/>
                    <a:pt x="7" y="38"/>
                  </a:cubicBezTo>
                  <a:cubicBezTo>
                    <a:pt x="6" y="38"/>
                    <a:pt x="6" y="38"/>
                    <a:pt x="6" y="38"/>
                  </a:cubicBezTo>
                  <a:cubicBezTo>
                    <a:pt x="1" y="39"/>
                    <a:pt x="1" y="39"/>
                    <a:pt x="1" y="39"/>
                  </a:cubicBezTo>
                  <a:cubicBezTo>
                    <a:pt x="1" y="39"/>
                    <a:pt x="0" y="40"/>
                    <a:pt x="0" y="41"/>
                  </a:cubicBezTo>
                  <a:cubicBezTo>
                    <a:pt x="0" y="84"/>
                    <a:pt x="0" y="84"/>
                    <a:pt x="0" y="84"/>
                  </a:cubicBezTo>
                  <a:cubicBezTo>
                    <a:pt x="0" y="84"/>
                    <a:pt x="1" y="85"/>
                    <a:pt x="1" y="85"/>
                  </a:cubicBezTo>
                  <a:cubicBezTo>
                    <a:pt x="217" y="155"/>
                    <a:pt x="217" y="155"/>
                    <a:pt x="217" y="155"/>
                  </a:cubicBezTo>
                  <a:cubicBezTo>
                    <a:pt x="218" y="155"/>
                    <a:pt x="218" y="155"/>
                    <a:pt x="218" y="155"/>
                  </a:cubicBezTo>
                  <a:cubicBezTo>
                    <a:pt x="222" y="154"/>
                    <a:pt x="222" y="154"/>
                    <a:pt x="222" y="154"/>
                  </a:cubicBezTo>
                  <a:cubicBezTo>
                    <a:pt x="223" y="154"/>
                    <a:pt x="223" y="153"/>
                    <a:pt x="223" y="153"/>
                  </a:cubicBezTo>
                  <a:cubicBezTo>
                    <a:pt x="223" y="142"/>
                    <a:pt x="223" y="142"/>
                    <a:pt x="223" y="142"/>
                  </a:cubicBezTo>
                  <a:cubicBezTo>
                    <a:pt x="223" y="143"/>
                    <a:pt x="223" y="143"/>
                    <a:pt x="222" y="144"/>
                  </a:cubicBezTo>
                  <a:cubicBezTo>
                    <a:pt x="386" y="106"/>
                    <a:pt x="386" y="106"/>
                    <a:pt x="386" y="106"/>
                  </a:cubicBezTo>
                  <a:cubicBezTo>
                    <a:pt x="387" y="106"/>
                    <a:pt x="387" y="106"/>
                    <a:pt x="387" y="105"/>
                  </a:cubicBezTo>
                  <a:cubicBezTo>
                    <a:pt x="387" y="58"/>
                    <a:pt x="387" y="58"/>
                    <a:pt x="387" y="58"/>
                  </a:cubicBezTo>
                  <a:cubicBezTo>
                    <a:pt x="387" y="58"/>
                    <a:pt x="387" y="57"/>
                    <a:pt x="386" y="57"/>
                  </a:cubicBezTo>
                  <a:close/>
                  <a:moveTo>
                    <a:pt x="386" y="103"/>
                  </a:moveTo>
                  <a:cubicBezTo>
                    <a:pt x="221" y="141"/>
                    <a:pt x="221" y="141"/>
                    <a:pt x="221" y="141"/>
                  </a:cubicBezTo>
                  <a:cubicBezTo>
                    <a:pt x="221" y="141"/>
                    <a:pt x="220" y="141"/>
                    <a:pt x="220" y="142"/>
                  </a:cubicBezTo>
                  <a:cubicBezTo>
                    <a:pt x="220" y="153"/>
                    <a:pt x="220" y="153"/>
                    <a:pt x="220" y="153"/>
                  </a:cubicBezTo>
                  <a:cubicBezTo>
                    <a:pt x="220" y="152"/>
                    <a:pt x="221" y="151"/>
                    <a:pt x="221" y="151"/>
                  </a:cubicBezTo>
                  <a:cubicBezTo>
                    <a:pt x="217" y="152"/>
                    <a:pt x="217" y="152"/>
                    <a:pt x="217" y="152"/>
                  </a:cubicBezTo>
                  <a:cubicBezTo>
                    <a:pt x="218" y="152"/>
                    <a:pt x="218" y="152"/>
                    <a:pt x="218" y="152"/>
                  </a:cubicBezTo>
                  <a:cubicBezTo>
                    <a:pt x="2" y="82"/>
                    <a:pt x="2" y="82"/>
                    <a:pt x="2" y="82"/>
                  </a:cubicBezTo>
                  <a:cubicBezTo>
                    <a:pt x="3" y="82"/>
                    <a:pt x="3" y="83"/>
                    <a:pt x="3" y="84"/>
                  </a:cubicBezTo>
                  <a:cubicBezTo>
                    <a:pt x="3" y="41"/>
                    <a:pt x="3" y="41"/>
                    <a:pt x="3" y="41"/>
                  </a:cubicBezTo>
                  <a:cubicBezTo>
                    <a:pt x="3" y="41"/>
                    <a:pt x="3" y="42"/>
                    <a:pt x="2" y="42"/>
                  </a:cubicBezTo>
                  <a:cubicBezTo>
                    <a:pt x="7" y="41"/>
                    <a:pt x="7" y="41"/>
                    <a:pt x="7" y="41"/>
                  </a:cubicBezTo>
                  <a:cubicBezTo>
                    <a:pt x="6" y="41"/>
                    <a:pt x="6" y="41"/>
                    <a:pt x="6" y="41"/>
                  </a:cubicBezTo>
                  <a:cubicBezTo>
                    <a:pt x="23" y="46"/>
                    <a:pt x="23" y="46"/>
                    <a:pt x="23" y="46"/>
                  </a:cubicBezTo>
                  <a:cubicBezTo>
                    <a:pt x="23" y="46"/>
                    <a:pt x="23" y="46"/>
                    <a:pt x="23" y="46"/>
                  </a:cubicBezTo>
                  <a:cubicBezTo>
                    <a:pt x="205" y="3"/>
                    <a:pt x="205" y="3"/>
                    <a:pt x="205" y="3"/>
                  </a:cubicBezTo>
                  <a:cubicBezTo>
                    <a:pt x="205" y="3"/>
                    <a:pt x="205" y="3"/>
                    <a:pt x="205" y="3"/>
                  </a:cubicBezTo>
                  <a:cubicBezTo>
                    <a:pt x="386" y="60"/>
                    <a:pt x="386" y="60"/>
                    <a:pt x="386" y="60"/>
                  </a:cubicBezTo>
                  <a:cubicBezTo>
                    <a:pt x="385" y="60"/>
                    <a:pt x="384" y="59"/>
                    <a:pt x="384" y="58"/>
                  </a:cubicBezTo>
                  <a:cubicBezTo>
                    <a:pt x="384" y="105"/>
                    <a:pt x="384" y="105"/>
                    <a:pt x="384" y="105"/>
                  </a:cubicBezTo>
                  <a:cubicBezTo>
                    <a:pt x="384" y="104"/>
                    <a:pt x="385" y="104"/>
                    <a:pt x="386" y="103"/>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7" name="Freeform 584"/>
            <p:cNvSpPr>
              <a:spLocks/>
            </p:cNvSpPr>
            <p:nvPr/>
          </p:nvSpPr>
          <p:spPr bwMode="auto">
            <a:xfrm>
              <a:off x="4054" y="2857"/>
              <a:ext cx="326" cy="73"/>
            </a:xfrm>
            <a:custGeom>
              <a:avLst/>
              <a:gdLst>
                <a:gd name="T0" fmla="*/ 324 w 326"/>
                <a:gd name="T1" fmla="*/ 0 h 73"/>
                <a:gd name="T2" fmla="*/ 0 w 326"/>
                <a:gd name="T3" fmla="*/ 73 h 73"/>
                <a:gd name="T4" fmla="*/ 3 w 326"/>
                <a:gd name="T5" fmla="*/ 73 h 73"/>
                <a:gd name="T6" fmla="*/ 326 w 326"/>
                <a:gd name="T7" fmla="*/ 0 h 73"/>
                <a:gd name="T8" fmla="*/ 324 w 326"/>
                <a:gd name="T9" fmla="*/ 0 h 73"/>
                <a:gd name="T10" fmla="*/ 0 60000 65536"/>
                <a:gd name="T11" fmla="*/ 0 60000 65536"/>
                <a:gd name="T12" fmla="*/ 0 60000 65536"/>
                <a:gd name="T13" fmla="*/ 0 60000 65536"/>
                <a:gd name="T14" fmla="*/ 0 60000 65536"/>
                <a:gd name="T15" fmla="*/ 0 w 326"/>
                <a:gd name="T16" fmla="*/ 0 h 73"/>
                <a:gd name="T17" fmla="*/ 326 w 326"/>
                <a:gd name="T18" fmla="*/ 73 h 73"/>
              </a:gdLst>
              <a:ahLst/>
              <a:cxnLst>
                <a:cxn ang="T10">
                  <a:pos x="T0" y="T1"/>
                </a:cxn>
                <a:cxn ang="T11">
                  <a:pos x="T2" y="T3"/>
                </a:cxn>
                <a:cxn ang="T12">
                  <a:pos x="T4" y="T5"/>
                </a:cxn>
                <a:cxn ang="T13">
                  <a:pos x="T6" y="T7"/>
                </a:cxn>
                <a:cxn ang="T14">
                  <a:pos x="T8" y="T9"/>
                </a:cxn>
              </a:cxnLst>
              <a:rect l="T15" t="T16" r="T17" b="T18"/>
              <a:pathLst>
                <a:path w="326" h="73">
                  <a:moveTo>
                    <a:pt x="324" y="0"/>
                  </a:moveTo>
                  <a:lnTo>
                    <a:pt x="0" y="73"/>
                  </a:lnTo>
                  <a:lnTo>
                    <a:pt x="3" y="73"/>
                  </a:lnTo>
                  <a:lnTo>
                    <a:pt x="326" y="0"/>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8" name="Freeform 585"/>
            <p:cNvSpPr>
              <a:spLocks/>
            </p:cNvSpPr>
            <p:nvPr/>
          </p:nvSpPr>
          <p:spPr bwMode="auto">
            <a:xfrm>
              <a:off x="4057" y="2857"/>
              <a:ext cx="323" cy="80"/>
            </a:xfrm>
            <a:custGeom>
              <a:avLst/>
              <a:gdLst>
                <a:gd name="T0" fmla="*/ 323 w 323"/>
                <a:gd name="T1" fmla="*/ 0 h 80"/>
                <a:gd name="T2" fmla="*/ 0 w 323"/>
                <a:gd name="T3" fmla="*/ 73 h 80"/>
                <a:gd name="T4" fmla="*/ 0 w 323"/>
                <a:gd name="T5" fmla="*/ 80 h 80"/>
                <a:gd name="T6" fmla="*/ 323 w 323"/>
                <a:gd name="T7" fmla="*/ 7 h 80"/>
                <a:gd name="T8" fmla="*/ 323 w 323"/>
                <a:gd name="T9" fmla="*/ 0 h 80"/>
                <a:gd name="T10" fmla="*/ 0 60000 65536"/>
                <a:gd name="T11" fmla="*/ 0 60000 65536"/>
                <a:gd name="T12" fmla="*/ 0 60000 65536"/>
                <a:gd name="T13" fmla="*/ 0 60000 65536"/>
                <a:gd name="T14" fmla="*/ 0 60000 65536"/>
                <a:gd name="T15" fmla="*/ 0 w 323"/>
                <a:gd name="T16" fmla="*/ 0 h 80"/>
                <a:gd name="T17" fmla="*/ 323 w 323"/>
                <a:gd name="T18" fmla="*/ 80 h 80"/>
              </a:gdLst>
              <a:ahLst/>
              <a:cxnLst>
                <a:cxn ang="T10">
                  <a:pos x="T0" y="T1"/>
                </a:cxn>
                <a:cxn ang="T11">
                  <a:pos x="T2" y="T3"/>
                </a:cxn>
                <a:cxn ang="T12">
                  <a:pos x="T4" y="T5"/>
                </a:cxn>
                <a:cxn ang="T13">
                  <a:pos x="T6" y="T7"/>
                </a:cxn>
                <a:cxn ang="T14">
                  <a:pos x="T8" y="T9"/>
                </a:cxn>
              </a:cxnLst>
              <a:rect l="T15" t="T16" r="T17" b="T18"/>
              <a:pathLst>
                <a:path w="323" h="80">
                  <a:moveTo>
                    <a:pt x="323" y="0"/>
                  </a:moveTo>
                  <a:lnTo>
                    <a:pt x="0" y="73"/>
                  </a:lnTo>
                  <a:lnTo>
                    <a:pt x="0" y="80"/>
                  </a:lnTo>
                  <a:lnTo>
                    <a:pt x="323" y="7"/>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89" name="Freeform 586"/>
            <p:cNvSpPr>
              <a:spLocks/>
            </p:cNvSpPr>
            <p:nvPr/>
          </p:nvSpPr>
          <p:spPr bwMode="auto">
            <a:xfrm>
              <a:off x="4054" y="2930"/>
              <a:ext cx="3" cy="7"/>
            </a:xfrm>
            <a:custGeom>
              <a:avLst/>
              <a:gdLst>
                <a:gd name="T0" fmla="*/ 0 w 3"/>
                <a:gd name="T1" fmla="*/ 0 h 7"/>
                <a:gd name="T2" fmla="*/ 0 w 3"/>
                <a:gd name="T3" fmla="*/ 5 h 7"/>
                <a:gd name="T4" fmla="*/ 3 w 3"/>
                <a:gd name="T5" fmla="*/ 7 h 7"/>
                <a:gd name="T6" fmla="*/ 3 w 3"/>
                <a:gd name="T7" fmla="*/ 0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5"/>
                  </a:lnTo>
                  <a:lnTo>
                    <a:pt x="3" y="7"/>
                  </a:lnTo>
                  <a:lnTo>
                    <a:pt x="3" y="0"/>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0" name="Freeform 587"/>
            <p:cNvSpPr>
              <a:spLocks/>
            </p:cNvSpPr>
            <p:nvPr/>
          </p:nvSpPr>
          <p:spPr bwMode="auto">
            <a:xfrm>
              <a:off x="4054" y="2829"/>
              <a:ext cx="326" cy="75"/>
            </a:xfrm>
            <a:custGeom>
              <a:avLst/>
              <a:gdLst>
                <a:gd name="T0" fmla="*/ 324 w 326"/>
                <a:gd name="T1" fmla="*/ 0 h 75"/>
                <a:gd name="T2" fmla="*/ 0 w 326"/>
                <a:gd name="T3" fmla="*/ 73 h 75"/>
                <a:gd name="T4" fmla="*/ 3 w 326"/>
                <a:gd name="T5" fmla="*/ 75 h 75"/>
                <a:gd name="T6" fmla="*/ 326 w 326"/>
                <a:gd name="T7" fmla="*/ 2 h 75"/>
                <a:gd name="T8" fmla="*/ 324 w 326"/>
                <a:gd name="T9" fmla="*/ 0 h 75"/>
                <a:gd name="T10" fmla="*/ 0 60000 65536"/>
                <a:gd name="T11" fmla="*/ 0 60000 65536"/>
                <a:gd name="T12" fmla="*/ 0 60000 65536"/>
                <a:gd name="T13" fmla="*/ 0 60000 65536"/>
                <a:gd name="T14" fmla="*/ 0 60000 65536"/>
                <a:gd name="T15" fmla="*/ 0 w 326"/>
                <a:gd name="T16" fmla="*/ 0 h 75"/>
                <a:gd name="T17" fmla="*/ 326 w 326"/>
                <a:gd name="T18" fmla="*/ 75 h 75"/>
              </a:gdLst>
              <a:ahLst/>
              <a:cxnLst>
                <a:cxn ang="T10">
                  <a:pos x="T0" y="T1"/>
                </a:cxn>
                <a:cxn ang="T11">
                  <a:pos x="T2" y="T3"/>
                </a:cxn>
                <a:cxn ang="T12">
                  <a:pos x="T4" y="T5"/>
                </a:cxn>
                <a:cxn ang="T13">
                  <a:pos x="T6" y="T7"/>
                </a:cxn>
                <a:cxn ang="T14">
                  <a:pos x="T8" y="T9"/>
                </a:cxn>
              </a:cxnLst>
              <a:rect l="T15" t="T16" r="T17" b="T18"/>
              <a:pathLst>
                <a:path w="326" h="75">
                  <a:moveTo>
                    <a:pt x="324" y="0"/>
                  </a:moveTo>
                  <a:lnTo>
                    <a:pt x="0" y="73"/>
                  </a:lnTo>
                  <a:lnTo>
                    <a:pt x="3" y="75"/>
                  </a:lnTo>
                  <a:lnTo>
                    <a:pt x="326" y="2"/>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1" name="Freeform 588"/>
            <p:cNvSpPr>
              <a:spLocks/>
            </p:cNvSpPr>
            <p:nvPr/>
          </p:nvSpPr>
          <p:spPr bwMode="auto">
            <a:xfrm>
              <a:off x="4057" y="2831"/>
              <a:ext cx="323" cy="78"/>
            </a:xfrm>
            <a:custGeom>
              <a:avLst/>
              <a:gdLst>
                <a:gd name="T0" fmla="*/ 323 w 323"/>
                <a:gd name="T1" fmla="*/ 0 h 78"/>
                <a:gd name="T2" fmla="*/ 0 w 323"/>
                <a:gd name="T3" fmla="*/ 73 h 78"/>
                <a:gd name="T4" fmla="*/ 0 w 323"/>
                <a:gd name="T5" fmla="*/ 78 h 78"/>
                <a:gd name="T6" fmla="*/ 323 w 323"/>
                <a:gd name="T7" fmla="*/ 5 h 78"/>
                <a:gd name="T8" fmla="*/ 323 w 323"/>
                <a:gd name="T9" fmla="*/ 0 h 78"/>
                <a:gd name="T10" fmla="*/ 0 60000 65536"/>
                <a:gd name="T11" fmla="*/ 0 60000 65536"/>
                <a:gd name="T12" fmla="*/ 0 60000 65536"/>
                <a:gd name="T13" fmla="*/ 0 60000 65536"/>
                <a:gd name="T14" fmla="*/ 0 60000 65536"/>
                <a:gd name="T15" fmla="*/ 0 w 323"/>
                <a:gd name="T16" fmla="*/ 0 h 78"/>
                <a:gd name="T17" fmla="*/ 323 w 323"/>
                <a:gd name="T18" fmla="*/ 78 h 78"/>
              </a:gdLst>
              <a:ahLst/>
              <a:cxnLst>
                <a:cxn ang="T10">
                  <a:pos x="T0" y="T1"/>
                </a:cxn>
                <a:cxn ang="T11">
                  <a:pos x="T2" y="T3"/>
                </a:cxn>
                <a:cxn ang="T12">
                  <a:pos x="T4" y="T5"/>
                </a:cxn>
                <a:cxn ang="T13">
                  <a:pos x="T6" y="T7"/>
                </a:cxn>
                <a:cxn ang="T14">
                  <a:pos x="T8" y="T9"/>
                </a:cxn>
              </a:cxnLst>
              <a:rect l="T15" t="T16" r="T17" b="T18"/>
              <a:pathLst>
                <a:path w="323" h="78">
                  <a:moveTo>
                    <a:pt x="323" y="0"/>
                  </a:moveTo>
                  <a:lnTo>
                    <a:pt x="0" y="73"/>
                  </a:lnTo>
                  <a:lnTo>
                    <a:pt x="0" y="78"/>
                  </a:lnTo>
                  <a:lnTo>
                    <a:pt x="323" y="5"/>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2" name="Freeform 589"/>
            <p:cNvSpPr>
              <a:spLocks/>
            </p:cNvSpPr>
            <p:nvPr/>
          </p:nvSpPr>
          <p:spPr bwMode="auto">
            <a:xfrm>
              <a:off x="4054" y="2902"/>
              <a:ext cx="3" cy="7"/>
            </a:xfrm>
            <a:custGeom>
              <a:avLst/>
              <a:gdLst>
                <a:gd name="T0" fmla="*/ 0 w 3"/>
                <a:gd name="T1" fmla="*/ 0 h 7"/>
                <a:gd name="T2" fmla="*/ 0 w 3"/>
                <a:gd name="T3" fmla="*/ 7 h 7"/>
                <a:gd name="T4" fmla="*/ 3 w 3"/>
                <a:gd name="T5" fmla="*/ 7 h 7"/>
                <a:gd name="T6" fmla="*/ 3 w 3"/>
                <a:gd name="T7" fmla="*/ 2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7"/>
                  </a:lnTo>
                  <a:lnTo>
                    <a:pt x="3" y="7"/>
                  </a:lnTo>
                  <a:lnTo>
                    <a:pt x="3" y="2"/>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3" name="Freeform 590"/>
            <p:cNvSpPr>
              <a:spLocks/>
            </p:cNvSpPr>
            <p:nvPr/>
          </p:nvSpPr>
          <p:spPr bwMode="auto">
            <a:xfrm>
              <a:off x="3884" y="2897"/>
              <a:ext cx="14" cy="17"/>
            </a:xfrm>
            <a:custGeom>
              <a:avLst/>
              <a:gdLst>
                <a:gd name="T0" fmla="*/ 57269 w 6"/>
                <a:gd name="T1" fmla="*/ 49844 h 7"/>
                <a:gd name="T2" fmla="*/ 32433 w 6"/>
                <a:gd name="T3" fmla="*/ 121050 h 7"/>
                <a:gd name="T4" fmla="*/ 0 w 6"/>
                <a:gd name="T5" fmla="*/ 70198 h 7"/>
                <a:gd name="T6" fmla="*/ 24544 w 6"/>
                <a:gd name="T7" fmla="*/ 0 h 7"/>
                <a:gd name="T8" fmla="*/ 57269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5" y="3"/>
                  </a:moveTo>
                  <a:cubicBezTo>
                    <a:pt x="6" y="5"/>
                    <a:pt x="5" y="7"/>
                    <a:pt x="3" y="7"/>
                  </a:cubicBezTo>
                  <a:cubicBezTo>
                    <a:pt x="2" y="7"/>
                    <a:pt x="0" y="6"/>
                    <a:pt x="0" y="4"/>
                  </a:cubicBezTo>
                  <a:cubicBezTo>
                    <a:pt x="0" y="2"/>
                    <a:pt x="0" y="0"/>
                    <a:pt x="2" y="0"/>
                  </a:cubicBezTo>
                  <a:cubicBezTo>
                    <a:pt x="3" y="0"/>
                    <a:pt x="5" y="1"/>
                    <a:pt x="5"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4" name="Freeform 591"/>
            <p:cNvSpPr>
              <a:spLocks noEditPoints="1"/>
            </p:cNvSpPr>
            <p:nvPr/>
          </p:nvSpPr>
          <p:spPr bwMode="auto">
            <a:xfrm>
              <a:off x="3882" y="2895"/>
              <a:ext cx="16" cy="21"/>
            </a:xfrm>
            <a:custGeom>
              <a:avLst/>
              <a:gdLst>
                <a:gd name="T0" fmla="*/ 42354 w 7"/>
                <a:gd name="T1" fmla="*/ 42952 h 9"/>
                <a:gd name="T2" fmla="*/ 42354 w 7"/>
                <a:gd name="T3" fmla="*/ 75677 h 9"/>
                <a:gd name="T4" fmla="*/ 35815 w 7"/>
                <a:gd name="T5" fmla="*/ 75677 h 9"/>
                <a:gd name="T6" fmla="*/ 18530 w 7"/>
                <a:gd name="T7" fmla="*/ 57269 h 9"/>
                <a:gd name="T8" fmla="*/ 18530 w 7"/>
                <a:gd name="T9" fmla="*/ 24544 h 9"/>
                <a:gd name="T10" fmla="*/ 27643 w 7"/>
                <a:gd name="T11" fmla="*/ 24544 h 9"/>
                <a:gd name="T12" fmla="*/ 42354 w 7"/>
                <a:gd name="T13" fmla="*/ 42952 h 9"/>
                <a:gd name="T14" fmla="*/ 27643 w 7"/>
                <a:gd name="T15" fmla="*/ 0 h 9"/>
                <a:gd name="T16" fmla="*/ 8107 w 7"/>
                <a:gd name="T17" fmla="*/ 10519 h 9"/>
                <a:gd name="T18" fmla="*/ 0 w 7"/>
                <a:gd name="T19" fmla="*/ 57269 h 9"/>
                <a:gd name="T20" fmla="*/ 35815 w 7"/>
                <a:gd name="T21" fmla="*/ 100221 h 9"/>
                <a:gd name="T22" fmla="*/ 63184 w 7"/>
                <a:gd name="T23" fmla="*/ 90410 h 9"/>
                <a:gd name="T24" fmla="*/ 63184 w 7"/>
                <a:gd name="T25" fmla="*/ 42952 h 9"/>
                <a:gd name="T26" fmla="*/ 27643 w 7"/>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
                <a:gd name="T43" fmla="*/ 0 h 9"/>
                <a:gd name="T44" fmla="*/ 7 w 7"/>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 h="9">
                  <a:moveTo>
                    <a:pt x="5" y="4"/>
                  </a:moveTo>
                  <a:cubicBezTo>
                    <a:pt x="5" y="5"/>
                    <a:pt x="5" y="6"/>
                    <a:pt x="5" y="7"/>
                  </a:cubicBezTo>
                  <a:cubicBezTo>
                    <a:pt x="4" y="7"/>
                    <a:pt x="4" y="7"/>
                    <a:pt x="4" y="7"/>
                  </a:cubicBezTo>
                  <a:cubicBezTo>
                    <a:pt x="3" y="7"/>
                    <a:pt x="2" y="6"/>
                    <a:pt x="2" y="5"/>
                  </a:cubicBezTo>
                  <a:cubicBezTo>
                    <a:pt x="2" y="4"/>
                    <a:pt x="2" y="3"/>
                    <a:pt x="2" y="2"/>
                  </a:cubicBezTo>
                  <a:cubicBezTo>
                    <a:pt x="3" y="2"/>
                    <a:pt x="3" y="2"/>
                    <a:pt x="3" y="2"/>
                  </a:cubicBezTo>
                  <a:cubicBezTo>
                    <a:pt x="4" y="2"/>
                    <a:pt x="5" y="3"/>
                    <a:pt x="5" y="4"/>
                  </a:cubicBezTo>
                  <a:close/>
                  <a:moveTo>
                    <a:pt x="3" y="0"/>
                  </a:moveTo>
                  <a:cubicBezTo>
                    <a:pt x="2" y="0"/>
                    <a:pt x="1" y="0"/>
                    <a:pt x="1" y="1"/>
                  </a:cubicBezTo>
                  <a:cubicBezTo>
                    <a:pt x="0" y="2"/>
                    <a:pt x="0" y="4"/>
                    <a:pt x="0" y="5"/>
                  </a:cubicBezTo>
                  <a:cubicBezTo>
                    <a:pt x="0" y="8"/>
                    <a:pt x="2" y="9"/>
                    <a:pt x="4" y="9"/>
                  </a:cubicBezTo>
                  <a:cubicBezTo>
                    <a:pt x="5" y="9"/>
                    <a:pt x="6" y="8"/>
                    <a:pt x="7" y="8"/>
                  </a:cubicBezTo>
                  <a:cubicBezTo>
                    <a:pt x="7" y="7"/>
                    <a:pt x="7" y="5"/>
                    <a:pt x="7" y="4"/>
                  </a:cubicBezTo>
                  <a:cubicBezTo>
                    <a:pt x="7" y="1"/>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5" name="Freeform 592"/>
            <p:cNvSpPr>
              <a:spLocks/>
            </p:cNvSpPr>
            <p:nvPr/>
          </p:nvSpPr>
          <p:spPr bwMode="auto">
            <a:xfrm>
              <a:off x="3908" y="2904"/>
              <a:ext cx="14" cy="17"/>
            </a:xfrm>
            <a:custGeom>
              <a:avLst/>
              <a:gdLst>
                <a:gd name="T0" fmla="*/ 67788 w 6"/>
                <a:gd name="T1" fmla="*/ 49844 h 7"/>
                <a:gd name="T2" fmla="*/ 42952 w 6"/>
                <a:gd name="T3" fmla="*/ 121050 h 7"/>
                <a:gd name="T4" fmla="*/ 10519 w 6"/>
                <a:gd name="T5" fmla="*/ 70198 h 7"/>
                <a:gd name="T6" fmla="*/ 32433 w 6"/>
                <a:gd name="T7" fmla="*/ 0 h 7"/>
                <a:gd name="T8" fmla="*/ 67788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6" y="3"/>
                  </a:moveTo>
                  <a:cubicBezTo>
                    <a:pt x="6" y="5"/>
                    <a:pt x="5" y="7"/>
                    <a:pt x="4" y="7"/>
                  </a:cubicBezTo>
                  <a:cubicBezTo>
                    <a:pt x="2" y="7"/>
                    <a:pt x="1" y="6"/>
                    <a:pt x="1" y="4"/>
                  </a:cubicBezTo>
                  <a:cubicBezTo>
                    <a:pt x="0" y="2"/>
                    <a:pt x="1" y="0"/>
                    <a:pt x="3" y="0"/>
                  </a:cubicBezTo>
                  <a:cubicBezTo>
                    <a:pt x="4" y="0"/>
                    <a:pt x="5" y="1"/>
                    <a:pt x="6"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6" name="Freeform 593"/>
            <p:cNvSpPr>
              <a:spLocks noEditPoints="1"/>
            </p:cNvSpPr>
            <p:nvPr/>
          </p:nvSpPr>
          <p:spPr bwMode="auto">
            <a:xfrm>
              <a:off x="3905" y="2902"/>
              <a:ext cx="19" cy="21"/>
            </a:xfrm>
            <a:custGeom>
              <a:avLst/>
              <a:gdLst>
                <a:gd name="T0" fmla="*/ 78810 w 8"/>
                <a:gd name="T1" fmla="*/ 42952 h 9"/>
                <a:gd name="T2" fmla="*/ 66942 w 8"/>
                <a:gd name="T3" fmla="*/ 75677 h 9"/>
                <a:gd name="T4" fmla="*/ 66942 w 8"/>
                <a:gd name="T5" fmla="*/ 75677 h 9"/>
                <a:gd name="T6" fmla="*/ 40567 w 8"/>
                <a:gd name="T7" fmla="*/ 57269 h 9"/>
                <a:gd name="T8" fmla="*/ 40567 w 8"/>
                <a:gd name="T9" fmla="*/ 24544 h 9"/>
                <a:gd name="T10" fmla="*/ 57591 w 8"/>
                <a:gd name="T11" fmla="*/ 24544 h 9"/>
                <a:gd name="T12" fmla="*/ 78810 w 8"/>
                <a:gd name="T13" fmla="*/ 42952 h 9"/>
                <a:gd name="T14" fmla="*/ 40567 w 8"/>
                <a:gd name="T15" fmla="*/ 0 h 9"/>
                <a:gd name="T16" fmla="*/ 11868 w 8"/>
                <a:gd name="T17" fmla="*/ 10519 h 9"/>
                <a:gd name="T18" fmla="*/ 11868 w 8"/>
                <a:gd name="T19" fmla="*/ 57269 h 9"/>
                <a:gd name="T20" fmla="*/ 66942 w 8"/>
                <a:gd name="T21" fmla="*/ 100221 h 9"/>
                <a:gd name="T22" fmla="*/ 96337 w 8"/>
                <a:gd name="T23" fmla="*/ 90410 h 9"/>
                <a:gd name="T24" fmla="*/ 108205 w 8"/>
                <a:gd name="T25" fmla="*/ 42952 h 9"/>
                <a:gd name="T26" fmla="*/ 40567 w 8"/>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9"/>
                <a:gd name="T44" fmla="*/ 8 w 8"/>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9">
                  <a:moveTo>
                    <a:pt x="6" y="4"/>
                  </a:moveTo>
                  <a:cubicBezTo>
                    <a:pt x="6" y="5"/>
                    <a:pt x="6" y="6"/>
                    <a:pt x="5" y="7"/>
                  </a:cubicBezTo>
                  <a:cubicBezTo>
                    <a:pt x="5" y="7"/>
                    <a:pt x="5" y="7"/>
                    <a:pt x="5" y="7"/>
                  </a:cubicBezTo>
                  <a:cubicBezTo>
                    <a:pt x="4" y="7"/>
                    <a:pt x="3" y="6"/>
                    <a:pt x="3" y="5"/>
                  </a:cubicBezTo>
                  <a:cubicBezTo>
                    <a:pt x="2" y="4"/>
                    <a:pt x="3" y="3"/>
                    <a:pt x="3" y="2"/>
                  </a:cubicBezTo>
                  <a:cubicBezTo>
                    <a:pt x="4" y="2"/>
                    <a:pt x="4" y="2"/>
                    <a:pt x="4" y="2"/>
                  </a:cubicBezTo>
                  <a:cubicBezTo>
                    <a:pt x="4" y="2"/>
                    <a:pt x="6" y="3"/>
                    <a:pt x="6" y="4"/>
                  </a:cubicBezTo>
                  <a:close/>
                  <a:moveTo>
                    <a:pt x="3" y="0"/>
                  </a:moveTo>
                  <a:cubicBezTo>
                    <a:pt x="3" y="0"/>
                    <a:pt x="2" y="1"/>
                    <a:pt x="1" y="1"/>
                  </a:cubicBezTo>
                  <a:cubicBezTo>
                    <a:pt x="1" y="2"/>
                    <a:pt x="0" y="4"/>
                    <a:pt x="1" y="5"/>
                  </a:cubicBezTo>
                  <a:cubicBezTo>
                    <a:pt x="1" y="8"/>
                    <a:pt x="3" y="9"/>
                    <a:pt x="5" y="9"/>
                  </a:cubicBezTo>
                  <a:cubicBezTo>
                    <a:pt x="6" y="9"/>
                    <a:pt x="7" y="9"/>
                    <a:pt x="7" y="8"/>
                  </a:cubicBezTo>
                  <a:cubicBezTo>
                    <a:pt x="8" y="7"/>
                    <a:pt x="8" y="6"/>
                    <a:pt x="8" y="4"/>
                  </a:cubicBezTo>
                  <a:cubicBezTo>
                    <a:pt x="7" y="2"/>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7" name="Freeform 594"/>
            <p:cNvSpPr>
              <a:spLocks/>
            </p:cNvSpPr>
            <p:nvPr/>
          </p:nvSpPr>
          <p:spPr bwMode="auto">
            <a:xfrm>
              <a:off x="3565" y="2772"/>
              <a:ext cx="168" cy="109"/>
            </a:xfrm>
            <a:custGeom>
              <a:avLst/>
              <a:gdLst>
                <a:gd name="T0" fmla="*/ 0 w 168"/>
                <a:gd name="T1" fmla="*/ 0 h 109"/>
                <a:gd name="T2" fmla="*/ 0 w 168"/>
                <a:gd name="T3" fmla="*/ 54 h 109"/>
                <a:gd name="T4" fmla="*/ 168 w 168"/>
                <a:gd name="T5" fmla="*/ 109 h 109"/>
                <a:gd name="T6" fmla="*/ 168 w 168"/>
                <a:gd name="T7" fmla="*/ 52 h 109"/>
                <a:gd name="T8" fmla="*/ 0 w 168"/>
                <a:gd name="T9" fmla="*/ 0 h 109"/>
                <a:gd name="T10" fmla="*/ 0 60000 65536"/>
                <a:gd name="T11" fmla="*/ 0 60000 65536"/>
                <a:gd name="T12" fmla="*/ 0 60000 65536"/>
                <a:gd name="T13" fmla="*/ 0 60000 65536"/>
                <a:gd name="T14" fmla="*/ 0 60000 65536"/>
                <a:gd name="T15" fmla="*/ 0 w 168"/>
                <a:gd name="T16" fmla="*/ 0 h 109"/>
                <a:gd name="T17" fmla="*/ 168 w 168"/>
                <a:gd name="T18" fmla="*/ 109 h 109"/>
              </a:gdLst>
              <a:ahLst/>
              <a:cxnLst>
                <a:cxn ang="T10">
                  <a:pos x="T0" y="T1"/>
                </a:cxn>
                <a:cxn ang="T11">
                  <a:pos x="T2" y="T3"/>
                </a:cxn>
                <a:cxn ang="T12">
                  <a:pos x="T4" y="T5"/>
                </a:cxn>
                <a:cxn ang="T13">
                  <a:pos x="T6" y="T7"/>
                </a:cxn>
                <a:cxn ang="T14">
                  <a:pos x="T8" y="T9"/>
                </a:cxn>
              </a:cxnLst>
              <a:rect l="T15" t="T16" r="T17" b="T18"/>
              <a:pathLst>
                <a:path w="168" h="109">
                  <a:moveTo>
                    <a:pt x="0" y="0"/>
                  </a:moveTo>
                  <a:lnTo>
                    <a:pt x="0" y="54"/>
                  </a:lnTo>
                  <a:lnTo>
                    <a:pt x="168" y="109"/>
                  </a:lnTo>
                  <a:lnTo>
                    <a:pt x="168" y="52"/>
                  </a:lnTo>
                  <a:lnTo>
                    <a:pt x="0" y="0"/>
                  </a:ln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8" name="Freeform 595"/>
            <p:cNvSpPr>
              <a:spLocks/>
            </p:cNvSpPr>
            <p:nvPr/>
          </p:nvSpPr>
          <p:spPr bwMode="auto">
            <a:xfrm>
              <a:off x="3568" y="2777"/>
              <a:ext cx="163" cy="85"/>
            </a:xfrm>
            <a:custGeom>
              <a:avLst/>
              <a:gdLst>
                <a:gd name="T0" fmla="*/ 0 w 69"/>
                <a:gd name="T1" fmla="*/ 0 h 36"/>
                <a:gd name="T2" fmla="*/ 0 w 69"/>
                <a:gd name="T3" fmla="*/ 189399 h 36"/>
                <a:gd name="T4" fmla="*/ 432722 w 69"/>
                <a:gd name="T5" fmla="*/ 316568 h 36"/>
                <a:gd name="T6" fmla="*/ 881480 w 69"/>
                <a:gd name="T7" fmla="*/ 459000 h 36"/>
                <a:gd name="T8" fmla="*/ 881480 w 69"/>
                <a:gd name="T9" fmla="*/ 253321 h 36"/>
                <a:gd name="T10" fmla="*/ 0 w 69"/>
                <a:gd name="T11" fmla="*/ 0 h 36"/>
                <a:gd name="T12" fmla="*/ 0 60000 65536"/>
                <a:gd name="T13" fmla="*/ 0 60000 65536"/>
                <a:gd name="T14" fmla="*/ 0 60000 65536"/>
                <a:gd name="T15" fmla="*/ 0 60000 65536"/>
                <a:gd name="T16" fmla="*/ 0 60000 65536"/>
                <a:gd name="T17" fmla="*/ 0 60000 65536"/>
                <a:gd name="T18" fmla="*/ 0 w 69"/>
                <a:gd name="T19" fmla="*/ 0 h 36"/>
                <a:gd name="T20" fmla="*/ 69 w 6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69" h="36">
                  <a:moveTo>
                    <a:pt x="0" y="0"/>
                  </a:moveTo>
                  <a:cubicBezTo>
                    <a:pt x="0" y="15"/>
                    <a:pt x="0" y="15"/>
                    <a:pt x="0" y="15"/>
                  </a:cubicBezTo>
                  <a:cubicBezTo>
                    <a:pt x="0" y="15"/>
                    <a:pt x="23" y="31"/>
                    <a:pt x="34" y="25"/>
                  </a:cubicBezTo>
                  <a:cubicBezTo>
                    <a:pt x="44" y="19"/>
                    <a:pt x="69" y="36"/>
                    <a:pt x="69" y="36"/>
                  </a:cubicBezTo>
                  <a:cubicBezTo>
                    <a:pt x="69" y="20"/>
                    <a:pt x="69" y="20"/>
                    <a:pt x="69" y="20"/>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299" name="Freeform 596"/>
            <p:cNvSpPr>
              <a:spLocks/>
            </p:cNvSpPr>
            <p:nvPr/>
          </p:nvSpPr>
          <p:spPr bwMode="auto">
            <a:xfrm>
              <a:off x="3565" y="2826"/>
              <a:ext cx="168" cy="55"/>
            </a:xfrm>
            <a:custGeom>
              <a:avLst/>
              <a:gdLst>
                <a:gd name="T0" fmla="*/ 0 w 168"/>
                <a:gd name="T1" fmla="*/ 0 h 55"/>
                <a:gd name="T2" fmla="*/ 0 w 168"/>
                <a:gd name="T3" fmla="*/ 0 h 55"/>
                <a:gd name="T4" fmla="*/ 168 w 168"/>
                <a:gd name="T5" fmla="*/ 55 h 55"/>
                <a:gd name="T6" fmla="*/ 168 w 168"/>
                <a:gd name="T7" fmla="*/ 55 h 55"/>
                <a:gd name="T8" fmla="*/ 0 w 168"/>
                <a:gd name="T9" fmla="*/ 0 h 55"/>
                <a:gd name="T10" fmla="*/ 0 60000 65536"/>
                <a:gd name="T11" fmla="*/ 0 60000 65536"/>
                <a:gd name="T12" fmla="*/ 0 60000 65536"/>
                <a:gd name="T13" fmla="*/ 0 60000 65536"/>
                <a:gd name="T14" fmla="*/ 0 60000 65536"/>
                <a:gd name="T15" fmla="*/ 0 w 168"/>
                <a:gd name="T16" fmla="*/ 0 h 55"/>
                <a:gd name="T17" fmla="*/ 168 w 168"/>
                <a:gd name="T18" fmla="*/ 55 h 55"/>
              </a:gdLst>
              <a:ahLst/>
              <a:cxnLst>
                <a:cxn ang="T10">
                  <a:pos x="T0" y="T1"/>
                </a:cxn>
                <a:cxn ang="T11">
                  <a:pos x="T2" y="T3"/>
                </a:cxn>
                <a:cxn ang="T12">
                  <a:pos x="T4" y="T5"/>
                </a:cxn>
                <a:cxn ang="T13">
                  <a:pos x="T6" y="T7"/>
                </a:cxn>
                <a:cxn ang="T14">
                  <a:pos x="T8" y="T9"/>
                </a:cxn>
              </a:cxnLst>
              <a:rect l="T15" t="T16" r="T17" b="T18"/>
              <a:pathLst>
                <a:path w="168" h="55">
                  <a:moveTo>
                    <a:pt x="0" y="0"/>
                  </a:moveTo>
                  <a:lnTo>
                    <a:pt x="0" y="0"/>
                  </a:lnTo>
                  <a:lnTo>
                    <a:pt x="168" y="55"/>
                  </a:lnTo>
                  <a:lnTo>
                    <a:pt x="0" y="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300" name="Rectangle 597"/>
            <p:cNvSpPr>
              <a:spLocks noChangeArrowheads="1"/>
            </p:cNvSpPr>
            <p:nvPr/>
          </p:nvSpPr>
          <p:spPr bwMode="auto">
            <a:xfrm>
              <a:off x="3565" y="2772"/>
              <a:ext cx="1" cy="54"/>
            </a:xfrm>
            <a:prstGeom prst="rect">
              <a:avLst/>
            </a:prstGeom>
            <a:solidFill>
              <a:srgbClr val="111628"/>
            </a:solidFill>
            <a:ln w="9525">
              <a:noFill/>
              <a:miter lim="800000"/>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grpSp>
      <p:sp>
        <p:nvSpPr>
          <p:cNvPr id="4301" name="Text Box 10"/>
          <p:cNvSpPr txBox="1">
            <a:spLocks noChangeArrowheads="1"/>
          </p:cNvSpPr>
          <p:nvPr/>
        </p:nvSpPr>
        <p:spPr bwMode="auto">
          <a:xfrm>
            <a:off x="679450" y="2103438"/>
            <a:ext cx="708025" cy="400050"/>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a:solidFill>
                  <a:srgbClr val="0040A8"/>
                </a:solidFill>
                <a:cs typeface="Arial" charset="0"/>
              </a:rPr>
              <a:t>Branch</a:t>
            </a:r>
          </a:p>
          <a:p>
            <a:pPr algn="ctr" defTabSz="914362" fontAlgn="auto">
              <a:spcBef>
                <a:spcPts val="0"/>
              </a:spcBef>
              <a:spcAft>
                <a:spcPts val="0"/>
              </a:spcAft>
              <a:defRPr/>
            </a:pPr>
            <a:r>
              <a:rPr lang="en-US" altLang="zh-CN" sz="1000" kern="0" dirty="0">
                <a:solidFill>
                  <a:srgbClr val="0040A8"/>
                </a:solidFill>
                <a:cs typeface="Arial" charset="0"/>
              </a:rPr>
              <a:t>Repeater</a:t>
            </a:r>
            <a:endParaRPr lang="en-US" sz="1000" kern="0" dirty="0">
              <a:solidFill>
                <a:srgbClr val="0040A8"/>
              </a:solidFill>
              <a:cs typeface="Arial" charset="0"/>
            </a:endParaRPr>
          </a:p>
        </p:txBody>
      </p:sp>
      <p:cxnSp>
        <p:nvCxnSpPr>
          <p:cNvPr id="32885" name="Straight Connector 87"/>
          <p:cNvCxnSpPr>
            <a:cxnSpLocks noChangeShapeType="1"/>
          </p:cNvCxnSpPr>
          <p:nvPr/>
        </p:nvCxnSpPr>
        <p:spPr bwMode="auto">
          <a:xfrm>
            <a:off x="1314450" y="1958975"/>
            <a:ext cx="566738" cy="931863"/>
          </a:xfrm>
          <a:prstGeom prst="bentConnector3">
            <a:avLst>
              <a:gd name="adj1" fmla="val 74653"/>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cxnSp>
        <p:nvCxnSpPr>
          <p:cNvPr id="32886" name="Straight Connector 87"/>
          <p:cNvCxnSpPr>
            <a:cxnSpLocks noChangeShapeType="1"/>
          </p:cNvCxnSpPr>
          <p:nvPr/>
        </p:nvCxnSpPr>
        <p:spPr bwMode="auto">
          <a:xfrm flipV="1">
            <a:off x="1598613" y="2890838"/>
            <a:ext cx="282575" cy="4762"/>
          </a:xfrm>
          <a:prstGeom prst="straightConnector1">
            <a:avLst/>
          </a:prstGeom>
          <a:noFill/>
          <a:ln w="9525" algn="ctr">
            <a:solidFill>
              <a:srgbClr val="0074B0"/>
            </a:solidFill>
            <a:round/>
            <a:headEnd/>
            <a:tailEnd/>
          </a:ln>
          <a:extLst>
            <a:ext uri="{909E8E84-426E-40DD-AFC4-6F175D3DCCD1}">
              <a14:hiddenFill xmlns:a14="http://schemas.microsoft.com/office/drawing/2010/main">
                <a:noFill/>
              </a14:hiddenFill>
            </a:ext>
          </a:extLst>
        </p:spPr>
      </p:cxnSp>
      <p:grpSp>
        <p:nvGrpSpPr>
          <p:cNvPr id="32887" name="Group 385"/>
          <p:cNvGrpSpPr>
            <a:grpSpLocks/>
          </p:cNvGrpSpPr>
          <p:nvPr/>
        </p:nvGrpSpPr>
        <p:grpSpPr bwMode="auto">
          <a:xfrm>
            <a:off x="90488" y="3717925"/>
            <a:ext cx="481012" cy="341313"/>
            <a:chOff x="2878" y="2832"/>
            <a:chExt cx="604" cy="427"/>
          </a:xfrm>
        </p:grpSpPr>
        <p:sp>
          <p:nvSpPr>
            <p:cNvPr id="4305" name="Freeform 386"/>
            <p:cNvSpPr>
              <a:spLocks/>
            </p:cNvSpPr>
            <p:nvPr/>
          </p:nvSpPr>
          <p:spPr bwMode="auto">
            <a:xfrm>
              <a:off x="2880" y="3023"/>
              <a:ext cx="243" cy="232"/>
            </a:xfrm>
            <a:custGeom>
              <a:avLst/>
              <a:gdLst>
                <a:gd name="T0" fmla="*/ 0 w 243"/>
                <a:gd name="T1" fmla="*/ 0 h 232"/>
                <a:gd name="T2" fmla="*/ 0 w 243"/>
                <a:gd name="T3" fmla="*/ 156 h 232"/>
                <a:gd name="T4" fmla="*/ 243 w 243"/>
                <a:gd name="T5" fmla="*/ 232 h 232"/>
                <a:gd name="T6" fmla="*/ 243 w 243"/>
                <a:gd name="T7" fmla="*/ 73 h 232"/>
                <a:gd name="T8" fmla="*/ 0 w 243"/>
                <a:gd name="T9" fmla="*/ 0 h 232"/>
                <a:gd name="T10" fmla="*/ 0 60000 65536"/>
                <a:gd name="T11" fmla="*/ 0 60000 65536"/>
                <a:gd name="T12" fmla="*/ 0 60000 65536"/>
                <a:gd name="T13" fmla="*/ 0 60000 65536"/>
                <a:gd name="T14" fmla="*/ 0 60000 65536"/>
                <a:gd name="T15" fmla="*/ 0 w 243"/>
                <a:gd name="T16" fmla="*/ 0 h 232"/>
                <a:gd name="T17" fmla="*/ 243 w 243"/>
                <a:gd name="T18" fmla="*/ 232 h 232"/>
              </a:gdLst>
              <a:ahLst/>
              <a:cxnLst>
                <a:cxn ang="T10">
                  <a:pos x="T0" y="T1"/>
                </a:cxn>
                <a:cxn ang="T11">
                  <a:pos x="T2" y="T3"/>
                </a:cxn>
                <a:cxn ang="T12">
                  <a:pos x="T4" y="T5"/>
                </a:cxn>
                <a:cxn ang="T13">
                  <a:pos x="T6" y="T7"/>
                </a:cxn>
                <a:cxn ang="T14">
                  <a:pos x="T8" y="T9"/>
                </a:cxn>
              </a:cxnLst>
              <a:rect l="T15" t="T16" r="T17" b="T18"/>
              <a:pathLst>
                <a:path w="243" h="232">
                  <a:moveTo>
                    <a:pt x="0" y="0"/>
                  </a:moveTo>
                  <a:lnTo>
                    <a:pt x="0" y="156"/>
                  </a:lnTo>
                  <a:lnTo>
                    <a:pt x="243" y="232"/>
                  </a:lnTo>
                  <a:lnTo>
                    <a:pt x="243" y="73"/>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06" name="Freeform 387"/>
            <p:cNvSpPr>
              <a:spLocks/>
            </p:cNvSpPr>
            <p:nvPr/>
          </p:nvSpPr>
          <p:spPr bwMode="auto">
            <a:xfrm>
              <a:off x="2880" y="3023"/>
              <a:ext cx="243" cy="77"/>
            </a:xfrm>
            <a:custGeom>
              <a:avLst/>
              <a:gdLst>
                <a:gd name="T0" fmla="*/ 0 w 243"/>
                <a:gd name="T1" fmla="*/ 0 h 78"/>
                <a:gd name="T2" fmla="*/ 0 w 243"/>
                <a:gd name="T3" fmla="*/ 5 h 78"/>
                <a:gd name="T4" fmla="*/ 243 w 243"/>
                <a:gd name="T5" fmla="*/ 78 h 78"/>
                <a:gd name="T6" fmla="*/ 243 w 243"/>
                <a:gd name="T7" fmla="*/ 73 h 78"/>
                <a:gd name="T8" fmla="*/ 0 w 243"/>
                <a:gd name="T9" fmla="*/ 0 h 78"/>
                <a:gd name="T10" fmla="*/ 0 60000 65536"/>
                <a:gd name="T11" fmla="*/ 0 60000 65536"/>
                <a:gd name="T12" fmla="*/ 0 60000 65536"/>
                <a:gd name="T13" fmla="*/ 0 60000 65536"/>
                <a:gd name="T14" fmla="*/ 0 60000 65536"/>
                <a:gd name="T15" fmla="*/ 0 w 243"/>
                <a:gd name="T16" fmla="*/ 0 h 78"/>
                <a:gd name="T17" fmla="*/ 243 w 243"/>
                <a:gd name="T18" fmla="*/ 78 h 78"/>
              </a:gdLst>
              <a:ahLst/>
              <a:cxnLst>
                <a:cxn ang="T10">
                  <a:pos x="T0" y="T1"/>
                </a:cxn>
                <a:cxn ang="T11">
                  <a:pos x="T2" y="T3"/>
                </a:cxn>
                <a:cxn ang="T12">
                  <a:pos x="T4" y="T5"/>
                </a:cxn>
                <a:cxn ang="T13">
                  <a:pos x="T6" y="T7"/>
                </a:cxn>
                <a:cxn ang="T14">
                  <a:pos x="T8" y="T9"/>
                </a:cxn>
              </a:cxnLst>
              <a:rect l="T15" t="T16" r="T17" b="T18"/>
              <a:pathLst>
                <a:path w="243" h="78">
                  <a:moveTo>
                    <a:pt x="0" y="0"/>
                  </a:moveTo>
                  <a:lnTo>
                    <a:pt x="0" y="5"/>
                  </a:lnTo>
                  <a:lnTo>
                    <a:pt x="243" y="78"/>
                  </a:lnTo>
                  <a:lnTo>
                    <a:pt x="243" y="73"/>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07" name="Freeform 388"/>
            <p:cNvSpPr>
              <a:spLocks/>
            </p:cNvSpPr>
            <p:nvPr/>
          </p:nvSpPr>
          <p:spPr bwMode="auto">
            <a:xfrm>
              <a:off x="3018" y="3118"/>
              <a:ext cx="78" cy="81"/>
            </a:xfrm>
            <a:custGeom>
              <a:avLst/>
              <a:gdLst>
                <a:gd name="T0" fmla="*/ 0 w 78"/>
                <a:gd name="T1" fmla="*/ 0 h 82"/>
                <a:gd name="T2" fmla="*/ 0 w 78"/>
                <a:gd name="T3" fmla="*/ 59 h 82"/>
                <a:gd name="T4" fmla="*/ 78 w 78"/>
                <a:gd name="T5" fmla="*/ 82 h 82"/>
                <a:gd name="T6" fmla="*/ 78 w 78"/>
                <a:gd name="T7" fmla="*/ 21 h 82"/>
                <a:gd name="T8" fmla="*/ 0 w 78"/>
                <a:gd name="T9" fmla="*/ 0 h 82"/>
                <a:gd name="T10" fmla="*/ 0 60000 65536"/>
                <a:gd name="T11" fmla="*/ 0 60000 65536"/>
                <a:gd name="T12" fmla="*/ 0 60000 65536"/>
                <a:gd name="T13" fmla="*/ 0 60000 65536"/>
                <a:gd name="T14" fmla="*/ 0 60000 65536"/>
                <a:gd name="T15" fmla="*/ 0 w 78"/>
                <a:gd name="T16" fmla="*/ 0 h 82"/>
                <a:gd name="T17" fmla="*/ 78 w 78"/>
                <a:gd name="T18" fmla="*/ 82 h 82"/>
              </a:gdLst>
              <a:ahLst/>
              <a:cxnLst>
                <a:cxn ang="T10">
                  <a:pos x="T0" y="T1"/>
                </a:cxn>
                <a:cxn ang="T11">
                  <a:pos x="T2" y="T3"/>
                </a:cxn>
                <a:cxn ang="T12">
                  <a:pos x="T4" y="T5"/>
                </a:cxn>
                <a:cxn ang="T13">
                  <a:pos x="T6" y="T7"/>
                </a:cxn>
                <a:cxn ang="T14">
                  <a:pos x="T8" y="T9"/>
                </a:cxn>
              </a:cxnLst>
              <a:rect l="T15" t="T16" r="T17" b="T18"/>
              <a:pathLst>
                <a:path w="78" h="82">
                  <a:moveTo>
                    <a:pt x="0" y="0"/>
                  </a:moveTo>
                  <a:lnTo>
                    <a:pt x="0" y="59"/>
                  </a:lnTo>
                  <a:lnTo>
                    <a:pt x="78" y="82"/>
                  </a:lnTo>
                  <a:lnTo>
                    <a:pt x="78" y="2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08" name="Freeform 389"/>
            <p:cNvSpPr>
              <a:spLocks/>
            </p:cNvSpPr>
            <p:nvPr/>
          </p:nvSpPr>
          <p:spPr bwMode="auto">
            <a:xfrm>
              <a:off x="2906" y="3082"/>
              <a:ext cx="74" cy="83"/>
            </a:xfrm>
            <a:custGeom>
              <a:avLst/>
              <a:gdLst>
                <a:gd name="T0" fmla="*/ 0 w 73"/>
                <a:gd name="T1" fmla="*/ 0 h 83"/>
                <a:gd name="T2" fmla="*/ 0 w 73"/>
                <a:gd name="T3" fmla="*/ 59 h 83"/>
                <a:gd name="T4" fmla="*/ 73 w 73"/>
                <a:gd name="T5" fmla="*/ 83 h 83"/>
                <a:gd name="T6" fmla="*/ 73 w 73"/>
                <a:gd name="T7" fmla="*/ 21 h 83"/>
                <a:gd name="T8" fmla="*/ 0 w 73"/>
                <a:gd name="T9" fmla="*/ 0 h 83"/>
                <a:gd name="T10" fmla="*/ 0 60000 65536"/>
                <a:gd name="T11" fmla="*/ 0 60000 65536"/>
                <a:gd name="T12" fmla="*/ 0 60000 65536"/>
                <a:gd name="T13" fmla="*/ 0 60000 65536"/>
                <a:gd name="T14" fmla="*/ 0 60000 65536"/>
                <a:gd name="T15" fmla="*/ 0 w 73"/>
                <a:gd name="T16" fmla="*/ 0 h 83"/>
                <a:gd name="T17" fmla="*/ 73 w 73"/>
                <a:gd name="T18" fmla="*/ 83 h 83"/>
              </a:gdLst>
              <a:ahLst/>
              <a:cxnLst>
                <a:cxn ang="T10">
                  <a:pos x="T0" y="T1"/>
                </a:cxn>
                <a:cxn ang="T11">
                  <a:pos x="T2" y="T3"/>
                </a:cxn>
                <a:cxn ang="T12">
                  <a:pos x="T4" y="T5"/>
                </a:cxn>
                <a:cxn ang="T13">
                  <a:pos x="T6" y="T7"/>
                </a:cxn>
                <a:cxn ang="T14">
                  <a:pos x="T8" y="T9"/>
                </a:cxn>
              </a:cxnLst>
              <a:rect l="T15" t="T16" r="T17" b="T18"/>
              <a:pathLst>
                <a:path w="73" h="83">
                  <a:moveTo>
                    <a:pt x="0" y="0"/>
                  </a:moveTo>
                  <a:lnTo>
                    <a:pt x="0" y="59"/>
                  </a:lnTo>
                  <a:lnTo>
                    <a:pt x="73" y="83"/>
                  </a:lnTo>
                  <a:lnTo>
                    <a:pt x="73" y="2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09" name="Freeform 390"/>
            <p:cNvSpPr>
              <a:spLocks/>
            </p:cNvSpPr>
            <p:nvPr/>
          </p:nvSpPr>
          <p:spPr bwMode="auto">
            <a:xfrm>
              <a:off x="3123" y="3011"/>
              <a:ext cx="353" cy="244"/>
            </a:xfrm>
            <a:custGeom>
              <a:avLst/>
              <a:gdLst>
                <a:gd name="T0" fmla="*/ 0 w 354"/>
                <a:gd name="T1" fmla="*/ 85 h 244"/>
                <a:gd name="T2" fmla="*/ 0 w 354"/>
                <a:gd name="T3" fmla="*/ 244 h 244"/>
                <a:gd name="T4" fmla="*/ 354 w 354"/>
                <a:gd name="T5" fmla="*/ 159 h 244"/>
                <a:gd name="T6" fmla="*/ 354 w 354"/>
                <a:gd name="T7" fmla="*/ 0 h 244"/>
                <a:gd name="T8" fmla="*/ 0 w 354"/>
                <a:gd name="T9" fmla="*/ 85 h 244"/>
                <a:gd name="T10" fmla="*/ 0 60000 65536"/>
                <a:gd name="T11" fmla="*/ 0 60000 65536"/>
                <a:gd name="T12" fmla="*/ 0 60000 65536"/>
                <a:gd name="T13" fmla="*/ 0 60000 65536"/>
                <a:gd name="T14" fmla="*/ 0 60000 65536"/>
                <a:gd name="T15" fmla="*/ 0 w 354"/>
                <a:gd name="T16" fmla="*/ 0 h 244"/>
                <a:gd name="T17" fmla="*/ 354 w 354"/>
                <a:gd name="T18" fmla="*/ 244 h 244"/>
              </a:gdLst>
              <a:ahLst/>
              <a:cxnLst>
                <a:cxn ang="T10">
                  <a:pos x="T0" y="T1"/>
                </a:cxn>
                <a:cxn ang="T11">
                  <a:pos x="T2" y="T3"/>
                </a:cxn>
                <a:cxn ang="T12">
                  <a:pos x="T4" y="T5"/>
                </a:cxn>
                <a:cxn ang="T13">
                  <a:pos x="T6" y="T7"/>
                </a:cxn>
                <a:cxn ang="T14">
                  <a:pos x="T8" y="T9"/>
                </a:cxn>
              </a:cxnLst>
              <a:rect l="T15" t="T16" r="T17" b="T18"/>
              <a:pathLst>
                <a:path w="354" h="244">
                  <a:moveTo>
                    <a:pt x="0" y="85"/>
                  </a:moveTo>
                  <a:lnTo>
                    <a:pt x="0" y="244"/>
                  </a:lnTo>
                  <a:lnTo>
                    <a:pt x="354" y="159"/>
                  </a:lnTo>
                  <a:lnTo>
                    <a:pt x="354" y="0"/>
                  </a:lnTo>
                  <a:lnTo>
                    <a:pt x="0" y="85"/>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0" name="Freeform 391"/>
            <p:cNvSpPr>
              <a:spLocks/>
            </p:cNvSpPr>
            <p:nvPr/>
          </p:nvSpPr>
          <p:spPr bwMode="auto">
            <a:xfrm>
              <a:off x="3123" y="3011"/>
              <a:ext cx="353" cy="89"/>
            </a:xfrm>
            <a:custGeom>
              <a:avLst/>
              <a:gdLst>
                <a:gd name="T0" fmla="*/ 0 w 354"/>
                <a:gd name="T1" fmla="*/ 85 h 90"/>
                <a:gd name="T2" fmla="*/ 0 w 354"/>
                <a:gd name="T3" fmla="*/ 90 h 90"/>
                <a:gd name="T4" fmla="*/ 354 w 354"/>
                <a:gd name="T5" fmla="*/ 5 h 90"/>
                <a:gd name="T6" fmla="*/ 354 w 354"/>
                <a:gd name="T7" fmla="*/ 0 h 90"/>
                <a:gd name="T8" fmla="*/ 0 w 354"/>
                <a:gd name="T9" fmla="*/ 85 h 90"/>
                <a:gd name="T10" fmla="*/ 0 60000 65536"/>
                <a:gd name="T11" fmla="*/ 0 60000 65536"/>
                <a:gd name="T12" fmla="*/ 0 60000 65536"/>
                <a:gd name="T13" fmla="*/ 0 60000 65536"/>
                <a:gd name="T14" fmla="*/ 0 60000 65536"/>
                <a:gd name="T15" fmla="*/ 0 w 354"/>
                <a:gd name="T16" fmla="*/ 0 h 90"/>
                <a:gd name="T17" fmla="*/ 354 w 354"/>
                <a:gd name="T18" fmla="*/ 90 h 90"/>
              </a:gdLst>
              <a:ahLst/>
              <a:cxnLst>
                <a:cxn ang="T10">
                  <a:pos x="T0" y="T1"/>
                </a:cxn>
                <a:cxn ang="T11">
                  <a:pos x="T2" y="T3"/>
                </a:cxn>
                <a:cxn ang="T12">
                  <a:pos x="T4" y="T5"/>
                </a:cxn>
                <a:cxn ang="T13">
                  <a:pos x="T6" y="T7"/>
                </a:cxn>
                <a:cxn ang="T14">
                  <a:pos x="T8" y="T9"/>
                </a:cxn>
              </a:cxnLst>
              <a:rect l="T15" t="T16" r="T17" b="T18"/>
              <a:pathLst>
                <a:path w="354" h="90">
                  <a:moveTo>
                    <a:pt x="0" y="85"/>
                  </a:moveTo>
                  <a:lnTo>
                    <a:pt x="0" y="90"/>
                  </a:lnTo>
                  <a:lnTo>
                    <a:pt x="354" y="5"/>
                  </a:lnTo>
                  <a:lnTo>
                    <a:pt x="354" y="0"/>
                  </a:lnTo>
                  <a:lnTo>
                    <a:pt x="0" y="85"/>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1" name="Freeform 392"/>
            <p:cNvSpPr>
              <a:spLocks/>
            </p:cNvSpPr>
            <p:nvPr/>
          </p:nvSpPr>
          <p:spPr bwMode="auto">
            <a:xfrm>
              <a:off x="2880" y="2937"/>
              <a:ext cx="596" cy="159"/>
            </a:xfrm>
            <a:custGeom>
              <a:avLst/>
              <a:gdLst>
                <a:gd name="T0" fmla="*/ 0 w 597"/>
                <a:gd name="T1" fmla="*/ 85 h 158"/>
                <a:gd name="T2" fmla="*/ 356 w 597"/>
                <a:gd name="T3" fmla="*/ 0 h 158"/>
                <a:gd name="T4" fmla="*/ 597 w 597"/>
                <a:gd name="T5" fmla="*/ 73 h 158"/>
                <a:gd name="T6" fmla="*/ 243 w 597"/>
                <a:gd name="T7" fmla="*/ 158 h 158"/>
                <a:gd name="T8" fmla="*/ 0 w 597"/>
                <a:gd name="T9" fmla="*/ 85 h 158"/>
                <a:gd name="T10" fmla="*/ 0 60000 65536"/>
                <a:gd name="T11" fmla="*/ 0 60000 65536"/>
                <a:gd name="T12" fmla="*/ 0 60000 65536"/>
                <a:gd name="T13" fmla="*/ 0 60000 65536"/>
                <a:gd name="T14" fmla="*/ 0 60000 65536"/>
                <a:gd name="T15" fmla="*/ 0 w 597"/>
                <a:gd name="T16" fmla="*/ 0 h 158"/>
                <a:gd name="T17" fmla="*/ 597 w 597"/>
                <a:gd name="T18" fmla="*/ 158 h 158"/>
              </a:gdLst>
              <a:ahLst/>
              <a:cxnLst>
                <a:cxn ang="T10">
                  <a:pos x="T0" y="T1"/>
                </a:cxn>
                <a:cxn ang="T11">
                  <a:pos x="T2" y="T3"/>
                </a:cxn>
                <a:cxn ang="T12">
                  <a:pos x="T4" y="T5"/>
                </a:cxn>
                <a:cxn ang="T13">
                  <a:pos x="T6" y="T7"/>
                </a:cxn>
                <a:cxn ang="T14">
                  <a:pos x="T8" y="T9"/>
                </a:cxn>
              </a:cxnLst>
              <a:rect l="T15" t="T16" r="T17" b="T18"/>
              <a:pathLst>
                <a:path w="597" h="158">
                  <a:moveTo>
                    <a:pt x="0" y="85"/>
                  </a:moveTo>
                  <a:lnTo>
                    <a:pt x="356" y="0"/>
                  </a:lnTo>
                  <a:lnTo>
                    <a:pt x="597" y="73"/>
                  </a:lnTo>
                  <a:lnTo>
                    <a:pt x="243" y="158"/>
                  </a:lnTo>
                  <a:lnTo>
                    <a:pt x="0" y="85"/>
                  </a:lnTo>
                  <a:close/>
                </a:path>
              </a:pathLst>
            </a:custGeom>
            <a:solidFill>
              <a:srgbClr val="E2E3E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2" name="Freeform 393"/>
            <p:cNvSpPr>
              <a:spLocks/>
            </p:cNvSpPr>
            <p:nvPr/>
          </p:nvSpPr>
          <p:spPr bwMode="auto">
            <a:xfrm>
              <a:off x="3000" y="2854"/>
              <a:ext cx="476" cy="242"/>
            </a:xfrm>
            <a:custGeom>
              <a:avLst/>
              <a:gdLst>
                <a:gd name="T0" fmla="*/ 0 w 477"/>
                <a:gd name="T1" fmla="*/ 83 h 243"/>
                <a:gd name="T2" fmla="*/ 359 w 477"/>
                <a:gd name="T3" fmla="*/ 0 h 243"/>
                <a:gd name="T4" fmla="*/ 477 w 477"/>
                <a:gd name="T5" fmla="*/ 158 h 243"/>
                <a:gd name="T6" fmla="*/ 123 w 477"/>
                <a:gd name="T7" fmla="*/ 243 h 243"/>
                <a:gd name="T8" fmla="*/ 0 w 477"/>
                <a:gd name="T9" fmla="*/ 83 h 243"/>
                <a:gd name="T10" fmla="*/ 0 60000 65536"/>
                <a:gd name="T11" fmla="*/ 0 60000 65536"/>
                <a:gd name="T12" fmla="*/ 0 60000 65536"/>
                <a:gd name="T13" fmla="*/ 0 60000 65536"/>
                <a:gd name="T14" fmla="*/ 0 60000 65536"/>
                <a:gd name="T15" fmla="*/ 0 w 477"/>
                <a:gd name="T16" fmla="*/ 0 h 243"/>
                <a:gd name="T17" fmla="*/ 477 w 477"/>
                <a:gd name="T18" fmla="*/ 243 h 243"/>
              </a:gdLst>
              <a:ahLst/>
              <a:cxnLst>
                <a:cxn ang="T10">
                  <a:pos x="T0" y="T1"/>
                </a:cxn>
                <a:cxn ang="T11">
                  <a:pos x="T2" y="T3"/>
                </a:cxn>
                <a:cxn ang="T12">
                  <a:pos x="T4" y="T5"/>
                </a:cxn>
                <a:cxn ang="T13">
                  <a:pos x="T6" y="T7"/>
                </a:cxn>
                <a:cxn ang="T14">
                  <a:pos x="T8" y="T9"/>
                </a:cxn>
              </a:cxnLst>
              <a:rect l="T15" t="T16" r="T17" b="T18"/>
              <a:pathLst>
                <a:path w="477" h="243">
                  <a:moveTo>
                    <a:pt x="0" y="83"/>
                  </a:moveTo>
                  <a:lnTo>
                    <a:pt x="359" y="0"/>
                  </a:lnTo>
                  <a:lnTo>
                    <a:pt x="477" y="158"/>
                  </a:lnTo>
                  <a:lnTo>
                    <a:pt x="123" y="243"/>
                  </a:lnTo>
                  <a:lnTo>
                    <a:pt x="0" y="83"/>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3" name="Freeform 394"/>
            <p:cNvSpPr>
              <a:spLocks/>
            </p:cNvSpPr>
            <p:nvPr/>
          </p:nvSpPr>
          <p:spPr bwMode="auto">
            <a:xfrm>
              <a:off x="2880" y="2935"/>
              <a:ext cx="243" cy="161"/>
            </a:xfrm>
            <a:custGeom>
              <a:avLst/>
              <a:gdLst>
                <a:gd name="T0" fmla="*/ 120 w 243"/>
                <a:gd name="T1" fmla="*/ 0 h 160"/>
                <a:gd name="T2" fmla="*/ 0 w 243"/>
                <a:gd name="T3" fmla="*/ 90 h 160"/>
                <a:gd name="T4" fmla="*/ 243 w 243"/>
                <a:gd name="T5" fmla="*/ 160 h 160"/>
                <a:gd name="T6" fmla="*/ 120 w 243"/>
                <a:gd name="T7" fmla="*/ 0 h 160"/>
                <a:gd name="T8" fmla="*/ 0 60000 65536"/>
                <a:gd name="T9" fmla="*/ 0 60000 65536"/>
                <a:gd name="T10" fmla="*/ 0 60000 65536"/>
                <a:gd name="T11" fmla="*/ 0 60000 65536"/>
                <a:gd name="T12" fmla="*/ 0 w 243"/>
                <a:gd name="T13" fmla="*/ 0 h 160"/>
                <a:gd name="T14" fmla="*/ 243 w 243"/>
                <a:gd name="T15" fmla="*/ 160 h 160"/>
              </a:gdLst>
              <a:ahLst/>
              <a:cxnLst>
                <a:cxn ang="T8">
                  <a:pos x="T0" y="T1"/>
                </a:cxn>
                <a:cxn ang="T9">
                  <a:pos x="T2" y="T3"/>
                </a:cxn>
                <a:cxn ang="T10">
                  <a:pos x="T4" y="T5"/>
                </a:cxn>
                <a:cxn ang="T11">
                  <a:pos x="T6" y="T7"/>
                </a:cxn>
              </a:cxnLst>
              <a:rect l="T12" t="T13" r="T14" b="T15"/>
              <a:pathLst>
                <a:path w="243" h="160">
                  <a:moveTo>
                    <a:pt x="120" y="0"/>
                  </a:moveTo>
                  <a:lnTo>
                    <a:pt x="0" y="90"/>
                  </a:lnTo>
                  <a:lnTo>
                    <a:pt x="243" y="160"/>
                  </a:lnTo>
                  <a:lnTo>
                    <a:pt x="12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4" name="Freeform 395"/>
            <p:cNvSpPr>
              <a:spLocks/>
            </p:cNvSpPr>
            <p:nvPr/>
          </p:nvSpPr>
          <p:spPr bwMode="auto">
            <a:xfrm>
              <a:off x="3159" y="3070"/>
              <a:ext cx="287" cy="129"/>
            </a:xfrm>
            <a:custGeom>
              <a:avLst/>
              <a:gdLst>
                <a:gd name="T0" fmla="*/ 288 w 288"/>
                <a:gd name="T1" fmla="*/ 0 h 130"/>
                <a:gd name="T2" fmla="*/ 288 w 288"/>
                <a:gd name="T3" fmla="*/ 59 h 130"/>
                <a:gd name="T4" fmla="*/ 0 w 288"/>
                <a:gd name="T5" fmla="*/ 130 h 130"/>
                <a:gd name="T6" fmla="*/ 0 w 288"/>
                <a:gd name="T7" fmla="*/ 69 h 130"/>
                <a:gd name="T8" fmla="*/ 288 w 288"/>
                <a:gd name="T9" fmla="*/ 0 h 130"/>
                <a:gd name="T10" fmla="*/ 0 60000 65536"/>
                <a:gd name="T11" fmla="*/ 0 60000 65536"/>
                <a:gd name="T12" fmla="*/ 0 60000 65536"/>
                <a:gd name="T13" fmla="*/ 0 60000 65536"/>
                <a:gd name="T14" fmla="*/ 0 60000 65536"/>
                <a:gd name="T15" fmla="*/ 0 w 288"/>
                <a:gd name="T16" fmla="*/ 0 h 130"/>
                <a:gd name="T17" fmla="*/ 288 w 288"/>
                <a:gd name="T18" fmla="*/ 130 h 130"/>
              </a:gdLst>
              <a:ahLst/>
              <a:cxnLst>
                <a:cxn ang="T10">
                  <a:pos x="T0" y="T1"/>
                </a:cxn>
                <a:cxn ang="T11">
                  <a:pos x="T2" y="T3"/>
                </a:cxn>
                <a:cxn ang="T12">
                  <a:pos x="T4" y="T5"/>
                </a:cxn>
                <a:cxn ang="T13">
                  <a:pos x="T6" y="T7"/>
                </a:cxn>
                <a:cxn ang="T14">
                  <a:pos x="T8" y="T9"/>
                </a:cxn>
              </a:cxnLst>
              <a:rect l="T15" t="T16" r="T17" b="T18"/>
              <a:pathLst>
                <a:path w="288" h="130">
                  <a:moveTo>
                    <a:pt x="288" y="0"/>
                  </a:moveTo>
                  <a:lnTo>
                    <a:pt x="288" y="59"/>
                  </a:lnTo>
                  <a:lnTo>
                    <a:pt x="0" y="130"/>
                  </a:lnTo>
                  <a:lnTo>
                    <a:pt x="0" y="69"/>
                  </a:lnTo>
                  <a:lnTo>
                    <a:pt x="288"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5" name="Freeform 396"/>
            <p:cNvSpPr>
              <a:spLocks/>
            </p:cNvSpPr>
            <p:nvPr/>
          </p:nvSpPr>
          <p:spPr bwMode="auto">
            <a:xfrm>
              <a:off x="3018" y="3172"/>
              <a:ext cx="78" cy="28"/>
            </a:xfrm>
            <a:custGeom>
              <a:avLst/>
              <a:gdLst>
                <a:gd name="T0" fmla="*/ 0 w 78"/>
                <a:gd name="T1" fmla="*/ 0 h 28"/>
                <a:gd name="T2" fmla="*/ 0 w 78"/>
                <a:gd name="T3" fmla="*/ 5 h 28"/>
                <a:gd name="T4" fmla="*/ 78 w 78"/>
                <a:gd name="T5" fmla="*/ 28 h 28"/>
                <a:gd name="T6" fmla="*/ 78 w 78"/>
                <a:gd name="T7" fmla="*/ 24 h 28"/>
                <a:gd name="T8" fmla="*/ 0 w 78"/>
                <a:gd name="T9" fmla="*/ 0 h 28"/>
                <a:gd name="T10" fmla="*/ 0 60000 65536"/>
                <a:gd name="T11" fmla="*/ 0 60000 65536"/>
                <a:gd name="T12" fmla="*/ 0 60000 65536"/>
                <a:gd name="T13" fmla="*/ 0 60000 65536"/>
                <a:gd name="T14" fmla="*/ 0 60000 65536"/>
                <a:gd name="T15" fmla="*/ 0 w 78"/>
                <a:gd name="T16" fmla="*/ 0 h 28"/>
                <a:gd name="T17" fmla="*/ 78 w 78"/>
                <a:gd name="T18" fmla="*/ 28 h 28"/>
              </a:gdLst>
              <a:ahLst/>
              <a:cxnLst>
                <a:cxn ang="T10">
                  <a:pos x="T0" y="T1"/>
                </a:cxn>
                <a:cxn ang="T11">
                  <a:pos x="T2" y="T3"/>
                </a:cxn>
                <a:cxn ang="T12">
                  <a:pos x="T4" y="T5"/>
                </a:cxn>
                <a:cxn ang="T13">
                  <a:pos x="T6" y="T7"/>
                </a:cxn>
                <a:cxn ang="T14">
                  <a:pos x="T8" y="T9"/>
                </a:cxn>
              </a:cxnLst>
              <a:rect l="T15" t="T16" r="T17" b="T18"/>
              <a:pathLst>
                <a:path w="78" h="28">
                  <a:moveTo>
                    <a:pt x="0" y="0"/>
                  </a:moveTo>
                  <a:lnTo>
                    <a:pt x="0" y="5"/>
                  </a:lnTo>
                  <a:lnTo>
                    <a:pt x="78" y="28"/>
                  </a:lnTo>
                  <a:lnTo>
                    <a:pt x="78" y="24"/>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6" name="Freeform 397"/>
            <p:cNvSpPr>
              <a:spLocks/>
            </p:cNvSpPr>
            <p:nvPr/>
          </p:nvSpPr>
          <p:spPr bwMode="auto">
            <a:xfrm>
              <a:off x="2906" y="3138"/>
              <a:ext cx="74" cy="28"/>
            </a:xfrm>
            <a:custGeom>
              <a:avLst/>
              <a:gdLst>
                <a:gd name="T0" fmla="*/ 0 w 73"/>
                <a:gd name="T1" fmla="*/ 0 h 28"/>
                <a:gd name="T2" fmla="*/ 0 w 73"/>
                <a:gd name="T3" fmla="*/ 4 h 28"/>
                <a:gd name="T4" fmla="*/ 73 w 73"/>
                <a:gd name="T5" fmla="*/ 28 h 28"/>
                <a:gd name="T6" fmla="*/ 73 w 73"/>
                <a:gd name="T7" fmla="*/ 23 h 28"/>
                <a:gd name="T8" fmla="*/ 0 w 73"/>
                <a:gd name="T9" fmla="*/ 0 h 28"/>
                <a:gd name="T10" fmla="*/ 0 60000 65536"/>
                <a:gd name="T11" fmla="*/ 0 60000 65536"/>
                <a:gd name="T12" fmla="*/ 0 60000 65536"/>
                <a:gd name="T13" fmla="*/ 0 60000 65536"/>
                <a:gd name="T14" fmla="*/ 0 60000 65536"/>
                <a:gd name="T15" fmla="*/ 0 w 73"/>
                <a:gd name="T16" fmla="*/ 0 h 28"/>
                <a:gd name="T17" fmla="*/ 73 w 73"/>
                <a:gd name="T18" fmla="*/ 28 h 28"/>
              </a:gdLst>
              <a:ahLst/>
              <a:cxnLst>
                <a:cxn ang="T10">
                  <a:pos x="T0" y="T1"/>
                </a:cxn>
                <a:cxn ang="T11">
                  <a:pos x="T2" y="T3"/>
                </a:cxn>
                <a:cxn ang="T12">
                  <a:pos x="T4" y="T5"/>
                </a:cxn>
                <a:cxn ang="T13">
                  <a:pos x="T6" y="T7"/>
                </a:cxn>
                <a:cxn ang="T14">
                  <a:pos x="T8" y="T9"/>
                </a:cxn>
              </a:cxnLst>
              <a:rect l="T15" t="T16" r="T17" b="T18"/>
              <a:pathLst>
                <a:path w="73" h="28">
                  <a:moveTo>
                    <a:pt x="0" y="0"/>
                  </a:moveTo>
                  <a:lnTo>
                    <a:pt x="0" y="4"/>
                  </a:lnTo>
                  <a:lnTo>
                    <a:pt x="73" y="28"/>
                  </a:lnTo>
                  <a:lnTo>
                    <a:pt x="73" y="23"/>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7" name="Freeform 398"/>
            <p:cNvSpPr>
              <a:spLocks/>
            </p:cNvSpPr>
            <p:nvPr/>
          </p:nvSpPr>
          <p:spPr bwMode="auto">
            <a:xfrm>
              <a:off x="3159" y="3126"/>
              <a:ext cx="287" cy="73"/>
            </a:xfrm>
            <a:custGeom>
              <a:avLst/>
              <a:gdLst>
                <a:gd name="T0" fmla="*/ 288 w 288"/>
                <a:gd name="T1" fmla="*/ 0 h 75"/>
                <a:gd name="T2" fmla="*/ 288 w 288"/>
                <a:gd name="T3" fmla="*/ 4 h 75"/>
                <a:gd name="T4" fmla="*/ 0 w 288"/>
                <a:gd name="T5" fmla="*/ 75 h 75"/>
                <a:gd name="T6" fmla="*/ 0 w 288"/>
                <a:gd name="T7" fmla="*/ 71 h 75"/>
                <a:gd name="T8" fmla="*/ 288 w 288"/>
                <a:gd name="T9" fmla="*/ 0 h 75"/>
                <a:gd name="T10" fmla="*/ 0 60000 65536"/>
                <a:gd name="T11" fmla="*/ 0 60000 65536"/>
                <a:gd name="T12" fmla="*/ 0 60000 65536"/>
                <a:gd name="T13" fmla="*/ 0 60000 65536"/>
                <a:gd name="T14" fmla="*/ 0 60000 65536"/>
                <a:gd name="T15" fmla="*/ 0 w 288"/>
                <a:gd name="T16" fmla="*/ 0 h 75"/>
                <a:gd name="T17" fmla="*/ 288 w 288"/>
                <a:gd name="T18" fmla="*/ 75 h 75"/>
              </a:gdLst>
              <a:ahLst/>
              <a:cxnLst>
                <a:cxn ang="T10">
                  <a:pos x="T0" y="T1"/>
                </a:cxn>
                <a:cxn ang="T11">
                  <a:pos x="T2" y="T3"/>
                </a:cxn>
                <a:cxn ang="T12">
                  <a:pos x="T4" y="T5"/>
                </a:cxn>
                <a:cxn ang="T13">
                  <a:pos x="T6" y="T7"/>
                </a:cxn>
                <a:cxn ang="T14">
                  <a:pos x="T8" y="T9"/>
                </a:cxn>
              </a:cxnLst>
              <a:rect l="T15" t="T16" r="T17" b="T18"/>
              <a:pathLst>
                <a:path w="288" h="75">
                  <a:moveTo>
                    <a:pt x="288" y="0"/>
                  </a:moveTo>
                  <a:lnTo>
                    <a:pt x="288" y="4"/>
                  </a:lnTo>
                  <a:lnTo>
                    <a:pt x="0" y="75"/>
                  </a:lnTo>
                  <a:lnTo>
                    <a:pt x="0" y="71"/>
                  </a:lnTo>
                  <a:lnTo>
                    <a:pt x="288"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8" name="Freeform 399"/>
            <p:cNvSpPr>
              <a:spLocks/>
            </p:cNvSpPr>
            <p:nvPr/>
          </p:nvSpPr>
          <p:spPr bwMode="auto">
            <a:xfrm>
              <a:off x="3211" y="2838"/>
              <a:ext cx="118" cy="30"/>
            </a:xfrm>
            <a:custGeom>
              <a:avLst/>
              <a:gdLst>
                <a:gd name="T0" fmla="*/ 0 w 119"/>
                <a:gd name="T1" fmla="*/ 14 h 30"/>
                <a:gd name="T2" fmla="*/ 64 w 119"/>
                <a:gd name="T3" fmla="*/ 0 h 30"/>
                <a:gd name="T4" fmla="*/ 119 w 119"/>
                <a:gd name="T5" fmla="*/ 16 h 30"/>
                <a:gd name="T6" fmla="*/ 55 w 119"/>
                <a:gd name="T7" fmla="*/ 30 h 30"/>
                <a:gd name="T8" fmla="*/ 0 w 119"/>
                <a:gd name="T9" fmla="*/ 14 h 30"/>
                <a:gd name="T10" fmla="*/ 0 60000 65536"/>
                <a:gd name="T11" fmla="*/ 0 60000 65536"/>
                <a:gd name="T12" fmla="*/ 0 60000 65536"/>
                <a:gd name="T13" fmla="*/ 0 60000 65536"/>
                <a:gd name="T14" fmla="*/ 0 60000 65536"/>
                <a:gd name="T15" fmla="*/ 0 w 119"/>
                <a:gd name="T16" fmla="*/ 0 h 30"/>
                <a:gd name="T17" fmla="*/ 119 w 119"/>
                <a:gd name="T18" fmla="*/ 30 h 30"/>
              </a:gdLst>
              <a:ahLst/>
              <a:cxnLst>
                <a:cxn ang="T10">
                  <a:pos x="T0" y="T1"/>
                </a:cxn>
                <a:cxn ang="T11">
                  <a:pos x="T2" y="T3"/>
                </a:cxn>
                <a:cxn ang="T12">
                  <a:pos x="T4" y="T5"/>
                </a:cxn>
                <a:cxn ang="T13">
                  <a:pos x="T6" y="T7"/>
                </a:cxn>
                <a:cxn ang="T14">
                  <a:pos x="T8" y="T9"/>
                </a:cxn>
              </a:cxnLst>
              <a:rect l="T15" t="T16" r="T17" b="T18"/>
              <a:pathLst>
                <a:path w="119" h="30">
                  <a:moveTo>
                    <a:pt x="0" y="14"/>
                  </a:moveTo>
                  <a:lnTo>
                    <a:pt x="64" y="0"/>
                  </a:lnTo>
                  <a:lnTo>
                    <a:pt x="119" y="16"/>
                  </a:lnTo>
                  <a:lnTo>
                    <a:pt x="55" y="30"/>
                  </a:lnTo>
                  <a:lnTo>
                    <a:pt x="0" y="14"/>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19" name="Freeform 400"/>
            <p:cNvSpPr>
              <a:spLocks/>
            </p:cNvSpPr>
            <p:nvPr/>
          </p:nvSpPr>
          <p:spPr bwMode="auto">
            <a:xfrm>
              <a:off x="3211" y="2852"/>
              <a:ext cx="54" cy="145"/>
            </a:xfrm>
            <a:custGeom>
              <a:avLst/>
              <a:gdLst>
                <a:gd name="T0" fmla="*/ 0 w 55"/>
                <a:gd name="T1" fmla="*/ 0 h 146"/>
                <a:gd name="T2" fmla="*/ 0 w 55"/>
                <a:gd name="T3" fmla="*/ 75 h 146"/>
                <a:gd name="T4" fmla="*/ 55 w 55"/>
                <a:gd name="T5" fmla="*/ 146 h 146"/>
                <a:gd name="T6" fmla="*/ 55 w 55"/>
                <a:gd name="T7" fmla="*/ 16 h 146"/>
                <a:gd name="T8" fmla="*/ 0 w 55"/>
                <a:gd name="T9" fmla="*/ 0 h 146"/>
                <a:gd name="T10" fmla="*/ 0 60000 65536"/>
                <a:gd name="T11" fmla="*/ 0 60000 65536"/>
                <a:gd name="T12" fmla="*/ 0 60000 65536"/>
                <a:gd name="T13" fmla="*/ 0 60000 65536"/>
                <a:gd name="T14" fmla="*/ 0 60000 65536"/>
                <a:gd name="T15" fmla="*/ 0 w 55"/>
                <a:gd name="T16" fmla="*/ 0 h 146"/>
                <a:gd name="T17" fmla="*/ 55 w 55"/>
                <a:gd name="T18" fmla="*/ 146 h 146"/>
              </a:gdLst>
              <a:ahLst/>
              <a:cxnLst>
                <a:cxn ang="T10">
                  <a:pos x="T0" y="T1"/>
                </a:cxn>
                <a:cxn ang="T11">
                  <a:pos x="T2" y="T3"/>
                </a:cxn>
                <a:cxn ang="T12">
                  <a:pos x="T4" y="T5"/>
                </a:cxn>
                <a:cxn ang="T13">
                  <a:pos x="T6" y="T7"/>
                </a:cxn>
                <a:cxn ang="T14">
                  <a:pos x="T8" y="T9"/>
                </a:cxn>
              </a:cxnLst>
              <a:rect l="T15" t="T16" r="T17" b="T18"/>
              <a:pathLst>
                <a:path w="55" h="146">
                  <a:moveTo>
                    <a:pt x="0" y="0"/>
                  </a:moveTo>
                  <a:lnTo>
                    <a:pt x="0" y="75"/>
                  </a:lnTo>
                  <a:lnTo>
                    <a:pt x="55" y="146"/>
                  </a:lnTo>
                  <a:lnTo>
                    <a:pt x="55" y="16"/>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20" name="Freeform 401"/>
            <p:cNvSpPr>
              <a:spLocks/>
            </p:cNvSpPr>
            <p:nvPr/>
          </p:nvSpPr>
          <p:spPr bwMode="auto">
            <a:xfrm>
              <a:off x="3265" y="2854"/>
              <a:ext cx="64" cy="147"/>
            </a:xfrm>
            <a:custGeom>
              <a:avLst/>
              <a:gdLst>
                <a:gd name="T0" fmla="*/ 0 w 64"/>
                <a:gd name="T1" fmla="*/ 14 h 147"/>
                <a:gd name="T2" fmla="*/ 0 w 64"/>
                <a:gd name="T3" fmla="*/ 147 h 147"/>
                <a:gd name="T4" fmla="*/ 64 w 64"/>
                <a:gd name="T5" fmla="*/ 130 h 147"/>
                <a:gd name="T6" fmla="*/ 64 w 64"/>
                <a:gd name="T7" fmla="*/ 0 h 147"/>
                <a:gd name="T8" fmla="*/ 0 w 64"/>
                <a:gd name="T9" fmla="*/ 14 h 147"/>
                <a:gd name="T10" fmla="*/ 0 60000 65536"/>
                <a:gd name="T11" fmla="*/ 0 60000 65536"/>
                <a:gd name="T12" fmla="*/ 0 60000 65536"/>
                <a:gd name="T13" fmla="*/ 0 60000 65536"/>
                <a:gd name="T14" fmla="*/ 0 60000 65536"/>
                <a:gd name="T15" fmla="*/ 0 w 64"/>
                <a:gd name="T16" fmla="*/ 0 h 147"/>
                <a:gd name="T17" fmla="*/ 64 w 64"/>
                <a:gd name="T18" fmla="*/ 147 h 147"/>
              </a:gdLst>
              <a:ahLst/>
              <a:cxnLst>
                <a:cxn ang="T10">
                  <a:pos x="T0" y="T1"/>
                </a:cxn>
                <a:cxn ang="T11">
                  <a:pos x="T2" y="T3"/>
                </a:cxn>
                <a:cxn ang="T12">
                  <a:pos x="T4" y="T5"/>
                </a:cxn>
                <a:cxn ang="T13">
                  <a:pos x="T6" y="T7"/>
                </a:cxn>
                <a:cxn ang="T14">
                  <a:pos x="T8" y="T9"/>
                </a:cxn>
              </a:cxnLst>
              <a:rect l="T15" t="T16" r="T17" b="T18"/>
              <a:pathLst>
                <a:path w="64" h="147">
                  <a:moveTo>
                    <a:pt x="0" y="14"/>
                  </a:moveTo>
                  <a:lnTo>
                    <a:pt x="0" y="147"/>
                  </a:lnTo>
                  <a:lnTo>
                    <a:pt x="64" y="130"/>
                  </a:lnTo>
                  <a:lnTo>
                    <a:pt x="64" y="0"/>
                  </a:lnTo>
                  <a:lnTo>
                    <a:pt x="0" y="14"/>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21" name="Freeform 402"/>
            <p:cNvSpPr>
              <a:spLocks noEditPoints="1"/>
            </p:cNvSpPr>
            <p:nvPr/>
          </p:nvSpPr>
          <p:spPr bwMode="auto">
            <a:xfrm>
              <a:off x="2878" y="2832"/>
              <a:ext cx="604" cy="427"/>
            </a:xfrm>
            <a:custGeom>
              <a:avLst/>
              <a:gdLst>
                <a:gd name="T0" fmla="*/ 0 w 256"/>
                <a:gd name="T1" fmla="*/ 5921 h 181"/>
                <a:gd name="T2" fmla="*/ 0 w 256"/>
                <a:gd name="T3" fmla="*/ 10753 h 181"/>
                <a:gd name="T4" fmla="*/ 66 w 256"/>
                <a:gd name="T5" fmla="*/ 10807 h 181"/>
                <a:gd name="T6" fmla="*/ 7526 w 256"/>
                <a:gd name="T7" fmla="*/ 13169 h 181"/>
                <a:gd name="T8" fmla="*/ 7592 w 256"/>
                <a:gd name="T9" fmla="*/ 13169 h 181"/>
                <a:gd name="T10" fmla="*/ 18648 w 256"/>
                <a:gd name="T11" fmla="*/ 10529 h 181"/>
                <a:gd name="T12" fmla="*/ 18715 w 256"/>
                <a:gd name="T13" fmla="*/ 10434 h 181"/>
                <a:gd name="T14" fmla="*/ 18715 w 256"/>
                <a:gd name="T15" fmla="*/ 5544 h 181"/>
                <a:gd name="T16" fmla="*/ 18648 w 256"/>
                <a:gd name="T17" fmla="*/ 5487 h 181"/>
                <a:gd name="T18" fmla="*/ 15062 w 256"/>
                <a:gd name="T19" fmla="*/ 590 h 181"/>
                <a:gd name="T20" fmla="*/ 14907 w 256"/>
                <a:gd name="T21" fmla="*/ 590 h 181"/>
                <a:gd name="T22" fmla="*/ 13972 w 256"/>
                <a:gd name="T23" fmla="*/ 802 h 181"/>
                <a:gd name="T24" fmla="*/ 14038 w 256"/>
                <a:gd name="T25" fmla="*/ 802 h 181"/>
                <a:gd name="T26" fmla="*/ 14107 w 256"/>
                <a:gd name="T27" fmla="*/ 868 h 181"/>
                <a:gd name="T28" fmla="*/ 14107 w 256"/>
                <a:gd name="T29" fmla="*/ 656 h 181"/>
                <a:gd name="T30" fmla="*/ 14038 w 256"/>
                <a:gd name="T31" fmla="*/ 524 h 181"/>
                <a:gd name="T32" fmla="*/ 12358 w 256"/>
                <a:gd name="T33" fmla="*/ 0 h 181"/>
                <a:gd name="T34" fmla="*/ 12269 w 256"/>
                <a:gd name="T35" fmla="*/ 0 h 181"/>
                <a:gd name="T36" fmla="*/ 10320 w 256"/>
                <a:gd name="T37" fmla="*/ 524 h 181"/>
                <a:gd name="T38" fmla="*/ 10233 w 256"/>
                <a:gd name="T39" fmla="*/ 590 h 181"/>
                <a:gd name="T40" fmla="*/ 10233 w 256"/>
                <a:gd name="T41" fmla="*/ 1758 h 181"/>
                <a:gd name="T42" fmla="*/ 10320 w 256"/>
                <a:gd name="T43" fmla="*/ 1614 h 181"/>
                <a:gd name="T44" fmla="*/ 3808 w 256"/>
                <a:gd name="T45" fmla="*/ 3072 h 181"/>
                <a:gd name="T46" fmla="*/ 3718 w 256"/>
                <a:gd name="T47" fmla="*/ 3121 h 181"/>
                <a:gd name="T48" fmla="*/ 66 w 256"/>
                <a:gd name="T49" fmla="*/ 5855 h 181"/>
                <a:gd name="T50" fmla="*/ 0 w 256"/>
                <a:gd name="T51" fmla="*/ 5921 h 181"/>
                <a:gd name="T52" fmla="*/ 3874 w 256"/>
                <a:gd name="T53" fmla="*/ 3284 h 181"/>
                <a:gd name="T54" fmla="*/ 10377 w 256"/>
                <a:gd name="T55" fmla="*/ 1826 h 181"/>
                <a:gd name="T56" fmla="*/ 10443 w 256"/>
                <a:gd name="T57" fmla="*/ 1758 h 181"/>
                <a:gd name="T58" fmla="*/ 10443 w 256"/>
                <a:gd name="T59" fmla="*/ 590 h 181"/>
                <a:gd name="T60" fmla="*/ 10377 w 256"/>
                <a:gd name="T61" fmla="*/ 745 h 181"/>
                <a:gd name="T62" fmla="*/ 12358 w 256"/>
                <a:gd name="T63" fmla="*/ 222 h 181"/>
                <a:gd name="T64" fmla="*/ 12269 w 256"/>
                <a:gd name="T65" fmla="*/ 222 h 181"/>
                <a:gd name="T66" fmla="*/ 13972 w 256"/>
                <a:gd name="T67" fmla="*/ 745 h 181"/>
                <a:gd name="T68" fmla="*/ 13883 w 256"/>
                <a:gd name="T69" fmla="*/ 656 h 181"/>
                <a:gd name="T70" fmla="*/ 13883 w 256"/>
                <a:gd name="T71" fmla="*/ 868 h 181"/>
                <a:gd name="T72" fmla="*/ 13883 w 256"/>
                <a:gd name="T73" fmla="*/ 958 h 181"/>
                <a:gd name="T74" fmla="*/ 13972 w 256"/>
                <a:gd name="T75" fmla="*/ 1024 h 181"/>
                <a:gd name="T76" fmla="*/ 14996 w 256"/>
                <a:gd name="T77" fmla="*/ 802 h 181"/>
                <a:gd name="T78" fmla="*/ 14840 w 256"/>
                <a:gd name="T79" fmla="*/ 745 h 181"/>
                <a:gd name="T80" fmla="*/ 18505 w 256"/>
                <a:gd name="T81" fmla="*/ 5631 h 181"/>
                <a:gd name="T82" fmla="*/ 18505 w 256"/>
                <a:gd name="T83" fmla="*/ 5544 h 181"/>
                <a:gd name="T84" fmla="*/ 18505 w 256"/>
                <a:gd name="T85" fmla="*/ 10434 h 181"/>
                <a:gd name="T86" fmla="*/ 18559 w 256"/>
                <a:gd name="T87" fmla="*/ 10319 h 181"/>
                <a:gd name="T88" fmla="*/ 7526 w 256"/>
                <a:gd name="T89" fmla="*/ 13013 h 181"/>
                <a:gd name="T90" fmla="*/ 7592 w 256"/>
                <a:gd name="T91" fmla="*/ 13013 h 181"/>
                <a:gd name="T92" fmla="*/ 156 w 256"/>
                <a:gd name="T93" fmla="*/ 10597 h 181"/>
                <a:gd name="T94" fmla="*/ 222 w 256"/>
                <a:gd name="T95" fmla="*/ 10753 h 181"/>
                <a:gd name="T96" fmla="*/ 222 w 256"/>
                <a:gd name="T97" fmla="*/ 5921 h 181"/>
                <a:gd name="T98" fmla="*/ 156 w 256"/>
                <a:gd name="T99" fmla="*/ 6065 h 181"/>
                <a:gd name="T100" fmla="*/ 3874 w 256"/>
                <a:gd name="T101" fmla="*/ 3284 h 181"/>
                <a:gd name="T102" fmla="*/ 3874 w 256"/>
                <a:gd name="T103" fmla="*/ 3284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56"/>
                <a:gd name="T157" fmla="*/ 0 h 181"/>
                <a:gd name="T158" fmla="*/ 256 w 256"/>
                <a:gd name="T159" fmla="*/ 181 h 18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56" h="181">
                  <a:moveTo>
                    <a:pt x="0" y="81"/>
                  </a:moveTo>
                  <a:cubicBezTo>
                    <a:pt x="0" y="147"/>
                    <a:pt x="0" y="147"/>
                    <a:pt x="0" y="147"/>
                  </a:cubicBezTo>
                  <a:cubicBezTo>
                    <a:pt x="0" y="147"/>
                    <a:pt x="0" y="148"/>
                    <a:pt x="1" y="148"/>
                  </a:cubicBezTo>
                  <a:cubicBezTo>
                    <a:pt x="103" y="180"/>
                    <a:pt x="103" y="180"/>
                    <a:pt x="103" y="180"/>
                  </a:cubicBezTo>
                  <a:cubicBezTo>
                    <a:pt x="104" y="181"/>
                    <a:pt x="104" y="181"/>
                    <a:pt x="104" y="180"/>
                  </a:cubicBezTo>
                  <a:cubicBezTo>
                    <a:pt x="255" y="144"/>
                    <a:pt x="255" y="144"/>
                    <a:pt x="255" y="144"/>
                  </a:cubicBezTo>
                  <a:cubicBezTo>
                    <a:pt x="255" y="144"/>
                    <a:pt x="256" y="143"/>
                    <a:pt x="256" y="143"/>
                  </a:cubicBezTo>
                  <a:cubicBezTo>
                    <a:pt x="256" y="76"/>
                    <a:pt x="256" y="76"/>
                    <a:pt x="256" y="76"/>
                  </a:cubicBezTo>
                  <a:cubicBezTo>
                    <a:pt x="256" y="76"/>
                    <a:pt x="256" y="75"/>
                    <a:pt x="255" y="75"/>
                  </a:cubicBezTo>
                  <a:cubicBezTo>
                    <a:pt x="206" y="8"/>
                    <a:pt x="206" y="8"/>
                    <a:pt x="206" y="8"/>
                  </a:cubicBezTo>
                  <a:cubicBezTo>
                    <a:pt x="205" y="8"/>
                    <a:pt x="205" y="8"/>
                    <a:pt x="204" y="8"/>
                  </a:cubicBezTo>
                  <a:cubicBezTo>
                    <a:pt x="191" y="11"/>
                    <a:pt x="191" y="11"/>
                    <a:pt x="191" y="11"/>
                  </a:cubicBezTo>
                  <a:cubicBezTo>
                    <a:pt x="191" y="11"/>
                    <a:pt x="192" y="11"/>
                    <a:pt x="192" y="11"/>
                  </a:cubicBezTo>
                  <a:cubicBezTo>
                    <a:pt x="192" y="11"/>
                    <a:pt x="193" y="12"/>
                    <a:pt x="193" y="12"/>
                  </a:cubicBezTo>
                  <a:cubicBezTo>
                    <a:pt x="193" y="9"/>
                    <a:pt x="193" y="9"/>
                    <a:pt x="193" y="9"/>
                  </a:cubicBezTo>
                  <a:cubicBezTo>
                    <a:pt x="193" y="8"/>
                    <a:pt x="192" y="7"/>
                    <a:pt x="192" y="7"/>
                  </a:cubicBezTo>
                  <a:cubicBezTo>
                    <a:pt x="169" y="0"/>
                    <a:pt x="169" y="0"/>
                    <a:pt x="169" y="0"/>
                  </a:cubicBezTo>
                  <a:cubicBezTo>
                    <a:pt x="168" y="0"/>
                    <a:pt x="168" y="0"/>
                    <a:pt x="168" y="0"/>
                  </a:cubicBezTo>
                  <a:cubicBezTo>
                    <a:pt x="141" y="7"/>
                    <a:pt x="141" y="7"/>
                    <a:pt x="141" y="7"/>
                  </a:cubicBezTo>
                  <a:cubicBezTo>
                    <a:pt x="140" y="7"/>
                    <a:pt x="140" y="8"/>
                    <a:pt x="140" y="8"/>
                  </a:cubicBezTo>
                  <a:cubicBezTo>
                    <a:pt x="140" y="24"/>
                    <a:pt x="140" y="24"/>
                    <a:pt x="140" y="24"/>
                  </a:cubicBezTo>
                  <a:cubicBezTo>
                    <a:pt x="140" y="23"/>
                    <a:pt x="140" y="22"/>
                    <a:pt x="141" y="22"/>
                  </a:cubicBezTo>
                  <a:cubicBezTo>
                    <a:pt x="52" y="42"/>
                    <a:pt x="52" y="42"/>
                    <a:pt x="52" y="42"/>
                  </a:cubicBezTo>
                  <a:cubicBezTo>
                    <a:pt x="52" y="42"/>
                    <a:pt x="51" y="43"/>
                    <a:pt x="51" y="43"/>
                  </a:cubicBezTo>
                  <a:cubicBezTo>
                    <a:pt x="1" y="80"/>
                    <a:pt x="1" y="80"/>
                    <a:pt x="1" y="80"/>
                  </a:cubicBezTo>
                  <a:cubicBezTo>
                    <a:pt x="0" y="80"/>
                    <a:pt x="0" y="81"/>
                    <a:pt x="0" y="81"/>
                  </a:cubicBezTo>
                  <a:close/>
                  <a:moveTo>
                    <a:pt x="53" y="45"/>
                  </a:moveTo>
                  <a:cubicBezTo>
                    <a:pt x="142" y="25"/>
                    <a:pt x="142" y="25"/>
                    <a:pt x="142" y="25"/>
                  </a:cubicBezTo>
                  <a:cubicBezTo>
                    <a:pt x="142" y="25"/>
                    <a:pt x="143" y="24"/>
                    <a:pt x="143" y="24"/>
                  </a:cubicBezTo>
                  <a:cubicBezTo>
                    <a:pt x="143" y="8"/>
                    <a:pt x="143" y="8"/>
                    <a:pt x="143" y="8"/>
                  </a:cubicBezTo>
                  <a:cubicBezTo>
                    <a:pt x="143" y="9"/>
                    <a:pt x="142" y="10"/>
                    <a:pt x="142" y="10"/>
                  </a:cubicBezTo>
                  <a:cubicBezTo>
                    <a:pt x="169" y="3"/>
                    <a:pt x="169" y="3"/>
                    <a:pt x="169" y="3"/>
                  </a:cubicBezTo>
                  <a:cubicBezTo>
                    <a:pt x="168" y="3"/>
                    <a:pt x="168" y="3"/>
                    <a:pt x="168" y="3"/>
                  </a:cubicBezTo>
                  <a:cubicBezTo>
                    <a:pt x="191" y="10"/>
                    <a:pt x="191" y="10"/>
                    <a:pt x="191" y="10"/>
                  </a:cubicBezTo>
                  <a:cubicBezTo>
                    <a:pt x="190" y="10"/>
                    <a:pt x="190" y="9"/>
                    <a:pt x="190" y="9"/>
                  </a:cubicBezTo>
                  <a:cubicBezTo>
                    <a:pt x="190" y="12"/>
                    <a:pt x="190" y="12"/>
                    <a:pt x="190" y="12"/>
                  </a:cubicBezTo>
                  <a:cubicBezTo>
                    <a:pt x="190" y="13"/>
                    <a:pt x="190" y="13"/>
                    <a:pt x="190" y="13"/>
                  </a:cubicBezTo>
                  <a:cubicBezTo>
                    <a:pt x="191" y="14"/>
                    <a:pt x="191" y="14"/>
                    <a:pt x="191" y="14"/>
                  </a:cubicBezTo>
                  <a:cubicBezTo>
                    <a:pt x="205" y="11"/>
                    <a:pt x="205" y="11"/>
                    <a:pt x="205" y="11"/>
                  </a:cubicBezTo>
                  <a:cubicBezTo>
                    <a:pt x="204" y="11"/>
                    <a:pt x="203" y="11"/>
                    <a:pt x="203" y="10"/>
                  </a:cubicBezTo>
                  <a:cubicBezTo>
                    <a:pt x="253" y="77"/>
                    <a:pt x="253" y="77"/>
                    <a:pt x="253" y="77"/>
                  </a:cubicBezTo>
                  <a:cubicBezTo>
                    <a:pt x="253" y="77"/>
                    <a:pt x="253" y="76"/>
                    <a:pt x="253" y="76"/>
                  </a:cubicBezTo>
                  <a:cubicBezTo>
                    <a:pt x="253" y="143"/>
                    <a:pt x="253" y="143"/>
                    <a:pt x="253" y="143"/>
                  </a:cubicBezTo>
                  <a:cubicBezTo>
                    <a:pt x="253" y="142"/>
                    <a:pt x="253" y="141"/>
                    <a:pt x="254" y="141"/>
                  </a:cubicBezTo>
                  <a:cubicBezTo>
                    <a:pt x="103" y="178"/>
                    <a:pt x="103" y="178"/>
                    <a:pt x="103" y="178"/>
                  </a:cubicBezTo>
                  <a:cubicBezTo>
                    <a:pt x="104" y="178"/>
                    <a:pt x="104" y="178"/>
                    <a:pt x="104" y="178"/>
                  </a:cubicBezTo>
                  <a:cubicBezTo>
                    <a:pt x="2" y="145"/>
                    <a:pt x="2" y="145"/>
                    <a:pt x="2" y="145"/>
                  </a:cubicBezTo>
                  <a:cubicBezTo>
                    <a:pt x="3" y="145"/>
                    <a:pt x="3" y="146"/>
                    <a:pt x="3" y="147"/>
                  </a:cubicBezTo>
                  <a:cubicBezTo>
                    <a:pt x="3" y="81"/>
                    <a:pt x="3" y="81"/>
                    <a:pt x="3" y="81"/>
                  </a:cubicBezTo>
                  <a:cubicBezTo>
                    <a:pt x="3" y="82"/>
                    <a:pt x="3" y="82"/>
                    <a:pt x="2" y="83"/>
                  </a:cubicBezTo>
                  <a:cubicBezTo>
                    <a:pt x="53" y="45"/>
                    <a:pt x="53" y="45"/>
                    <a:pt x="53" y="45"/>
                  </a:cubicBezTo>
                  <a:cubicBezTo>
                    <a:pt x="53" y="45"/>
                    <a:pt x="53" y="45"/>
                    <a:pt x="53" y="45"/>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888" name="Group 650"/>
          <p:cNvGrpSpPr>
            <a:grpSpLocks/>
          </p:cNvGrpSpPr>
          <p:nvPr/>
        </p:nvGrpSpPr>
        <p:grpSpPr bwMode="auto">
          <a:xfrm>
            <a:off x="290513" y="3908425"/>
            <a:ext cx="288925" cy="314325"/>
            <a:chOff x="831850" y="4632147"/>
            <a:chExt cx="458673" cy="498109"/>
          </a:xfrm>
        </p:grpSpPr>
        <p:grpSp>
          <p:nvGrpSpPr>
            <p:cNvPr id="32962" name="Group 3"/>
            <p:cNvGrpSpPr>
              <a:grpSpLocks/>
            </p:cNvGrpSpPr>
            <p:nvPr/>
          </p:nvGrpSpPr>
          <p:grpSpPr bwMode="auto">
            <a:xfrm>
              <a:off x="857881" y="4632141"/>
              <a:ext cx="402596" cy="340862"/>
              <a:chOff x="624" y="3264"/>
              <a:chExt cx="690" cy="583"/>
            </a:xfrm>
          </p:grpSpPr>
          <p:sp>
            <p:nvSpPr>
              <p:cNvPr id="4354" name="Freeform 4"/>
              <p:cNvSpPr>
                <a:spLocks/>
              </p:cNvSpPr>
              <p:nvPr/>
            </p:nvSpPr>
            <p:spPr bwMode="auto">
              <a:xfrm>
                <a:off x="959" y="3600"/>
                <a:ext cx="346" cy="99"/>
              </a:xfrm>
              <a:custGeom>
                <a:avLst/>
                <a:gdLst>
                  <a:gd name="T0" fmla="*/ 0 w 345"/>
                  <a:gd name="T1" fmla="*/ 10 h 100"/>
                  <a:gd name="T2" fmla="*/ 310 w 345"/>
                  <a:gd name="T3" fmla="*/ 100 h 100"/>
                  <a:gd name="T4" fmla="*/ 345 w 345"/>
                  <a:gd name="T5" fmla="*/ 92 h 100"/>
                  <a:gd name="T6" fmla="*/ 33 w 345"/>
                  <a:gd name="T7" fmla="*/ 0 h 100"/>
                  <a:gd name="T8" fmla="*/ 0 w 345"/>
                  <a:gd name="T9" fmla="*/ 10 h 100"/>
                  <a:gd name="T10" fmla="*/ 0 60000 65536"/>
                  <a:gd name="T11" fmla="*/ 0 60000 65536"/>
                  <a:gd name="T12" fmla="*/ 0 60000 65536"/>
                  <a:gd name="T13" fmla="*/ 0 60000 65536"/>
                  <a:gd name="T14" fmla="*/ 0 60000 65536"/>
                  <a:gd name="T15" fmla="*/ 0 w 345"/>
                  <a:gd name="T16" fmla="*/ 0 h 100"/>
                  <a:gd name="T17" fmla="*/ 345 w 345"/>
                  <a:gd name="T18" fmla="*/ 100 h 100"/>
                </a:gdLst>
                <a:ahLst/>
                <a:cxnLst>
                  <a:cxn ang="T10">
                    <a:pos x="T0" y="T1"/>
                  </a:cxn>
                  <a:cxn ang="T11">
                    <a:pos x="T2" y="T3"/>
                  </a:cxn>
                  <a:cxn ang="T12">
                    <a:pos x="T4" y="T5"/>
                  </a:cxn>
                  <a:cxn ang="T13">
                    <a:pos x="T6" y="T7"/>
                  </a:cxn>
                  <a:cxn ang="T14">
                    <a:pos x="T8" y="T9"/>
                  </a:cxn>
                </a:cxnLst>
                <a:rect l="T15" t="T16" r="T17" b="T18"/>
                <a:pathLst>
                  <a:path w="345" h="100">
                    <a:moveTo>
                      <a:pt x="0" y="10"/>
                    </a:moveTo>
                    <a:lnTo>
                      <a:pt x="310" y="100"/>
                    </a:lnTo>
                    <a:lnTo>
                      <a:pt x="345" y="92"/>
                    </a:lnTo>
                    <a:lnTo>
                      <a:pt x="33" y="0"/>
                    </a:lnTo>
                    <a:lnTo>
                      <a:pt x="0" y="1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5" name="Freeform 5"/>
              <p:cNvSpPr>
                <a:spLocks/>
              </p:cNvSpPr>
              <p:nvPr/>
            </p:nvSpPr>
            <p:spPr bwMode="auto">
              <a:xfrm>
                <a:off x="972" y="3298"/>
                <a:ext cx="35" cy="310"/>
              </a:xfrm>
              <a:custGeom>
                <a:avLst/>
                <a:gdLst>
                  <a:gd name="T0" fmla="*/ 0 w 35"/>
                  <a:gd name="T1" fmla="*/ 7 h 314"/>
                  <a:gd name="T2" fmla="*/ 0 w 35"/>
                  <a:gd name="T3" fmla="*/ 314 h 314"/>
                  <a:gd name="T4" fmla="*/ 35 w 35"/>
                  <a:gd name="T5" fmla="*/ 307 h 314"/>
                  <a:gd name="T6" fmla="*/ 35 w 35"/>
                  <a:gd name="T7" fmla="*/ 0 h 314"/>
                  <a:gd name="T8" fmla="*/ 0 w 35"/>
                  <a:gd name="T9" fmla="*/ 7 h 314"/>
                  <a:gd name="T10" fmla="*/ 0 60000 65536"/>
                  <a:gd name="T11" fmla="*/ 0 60000 65536"/>
                  <a:gd name="T12" fmla="*/ 0 60000 65536"/>
                  <a:gd name="T13" fmla="*/ 0 60000 65536"/>
                  <a:gd name="T14" fmla="*/ 0 60000 65536"/>
                  <a:gd name="T15" fmla="*/ 0 w 35"/>
                  <a:gd name="T16" fmla="*/ 0 h 314"/>
                  <a:gd name="T17" fmla="*/ 35 w 35"/>
                  <a:gd name="T18" fmla="*/ 314 h 314"/>
                </a:gdLst>
                <a:ahLst/>
                <a:cxnLst>
                  <a:cxn ang="T10">
                    <a:pos x="T0" y="T1"/>
                  </a:cxn>
                  <a:cxn ang="T11">
                    <a:pos x="T2" y="T3"/>
                  </a:cxn>
                  <a:cxn ang="T12">
                    <a:pos x="T4" y="T5"/>
                  </a:cxn>
                  <a:cxn ang="T13">
                    <a:pos x="T6" y="T7"/>
                  </a:cxn>
                  <a:cxn ang="T14">
                    <a:pos x="T8" y="T9"/>
                  </a:cxn>
                </a:cxnLst>
                <a:rect l="T15" t="T16" r="T17" b="T18"/>
                <a:pathLst>
                  <a:path w="35" h="314">
                    <a:moveTo>
                      <a:pt x="0" y="7"/>
                    </a:moveTo>
                    <a:lnTo>
                      <a:pt x="0" y="314"/>
                    </a:lnTo>
                    <a:lnTo>
                      <a:pt x="35" y="307"/>
                    </a:lnTo>
                    <a:lnTo>
                      <a:pt x="35" y="0"/>
                    </a:lnTo>
                    <a:lnTo>
                      <a:pt x="0" y="7"/>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6" name="Freeform 6"/>
              <p:cNvSpPr>
                <a:spLocks/>
              </p:cNvSpPr>
              <p:nvPr/>
            </p:nvSpPr>
            <p:spPr bwMode="auto">
              <a:xfrm>
                <a:off x="955" y="3264"/>
                <a:ext cx="354" cy="108"/>
              </a:xfrm>
              <a:custGeom>
                <a:avLst/>
                <a:gdLst>
                  <a:gd name="T0" fmla="*/ 0 w 353"/>
                  <a:gd name="T1" fmla="*/ 10 h 107"/>
                  <a:gd name="T2" fmla="*/ 319 w 353"/>
                  <a:gd name="T3" fmla="*/ 107 h 107"/>
                  <a:gd name="T4" fmla="*/ 353 w 353"/>
                  <a:gd name="T5" fmla="*/ 100 h 107"/>
                  <a:gd name="T6" fmla="*/ 31 w 353"/>
                  <a:gd name="T7" fmla="*/ 0 h 107"/>
                  <a:gd name="T8" fmla="*/ 0 w 353"/>
                  <a:gd name="T9" fmla="*/ 10 h 107"/>
                  <a:gd name="T10" fmla="*/ 0 60000 65536"/>
                  <a:gd name="T11" fmla="*/ 0 60000 65536"/>
                  <a:gd name="T12" fmla="*/ 0 60000 65536"/>
                  <a:gd name="T13" fmla="*/ 0 60000 65536"/>
                  <a:gd name="T14" fmla="*/ 0 60000 65536"/>
                  <a:gd name="T15" fmla="*/ 0 w 353"/>
                  <a:gd name="T16" fmla="*/ 0 h 107"/>
                  <a:gd name="T17" fmla="*/ 353 w 353"/>
                  <a:gd name="T18" fmla="*/ 107 h 107"/>
                </a:gdLst>
                <a:ahLst/>
                <a:cxnLst>
                  <a:cxn ang="T10">
                    <a:pos x="T0" y="T1"/>
                  </a:cxn>
                  <a:cxn ang="T11">
                    <a:pos x="T2" y="T3"/>
                  </a:cxn>
                  <a:cxn ang="T12">
                    <a:pos x="T4" y="T5"/>
                  </a:cxn>
                  <a:cxn ang="T13">
                    <a:pos x="T6" y="T7"/>
                  </a:cxn>
                  <a:cxn ang="T14">
                    <a:pos x="T8" y="T9"/>
                  </a:cxn>
                </a:cxnLst>
                <a:rect l="T15" t="T16" r="T17" b="T18"/>
                <a:pathLst>
                  <a:path w="353" h="107">
                    <a:moveTo>
                      <a:pt x="0" y="10"/>
                    </a:moveTo>
                    <a:lnTo>
                      <a:pt x="319" y="107"/>
                    </a:lnTo>
                    <a:lnTo>
                      <a:pt x="353" y="100"/>
                    </a:lnTo>
                    <a:lnTo>
                      <a:pt x="31" y="0"/>
                    </a:lnTo>
                    <a:lnTo>
                      <a:pt x="0" y="1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7" name="Freeform 7"/>
              <p:cNvSpPr>
                <a:spLocks/>
              </p:cNvSpPr>
              <p:nvPr/>
            </p:nvSpPr>
            <p:spPr bwMode="auto">
              <a:xfrm>
                <a:off x="1275" y="3367"/>
                <a:ext cx="35" cy="357"/>
              </a:xfrm>
              <a:custGeom>
                <a:avLst/>
                <a:gdLst>
                  <a:gd name="T0" fmla="*/ 0 w 34"/>
                  <a:gd name="T1" fmla="*/ 4 h 359"/>
                  <a:gd name="T2" fmla="*/ 0 w 34"/>
                  <a:gd name="T3" fmla="*/ 359 h 359"/>
                  <a:gd name="T4" fmla="*/ 34 w 34"/>
                  <a:gd name="T5" fmla="*/ 351 h 359"/>
                  <a:gd name="T6" fmla="*/ 34 w 34"/>
                  <a:gd name="T7" fmla="*/ 0 h 359"/>
                  <a:gd name="T8" fmla="*/ 0 w 34"/>
                  <a:gd name="T9" fmla="*/ 4 h 359"/>
                  <a:gd name="T10" fmla="*/ 0 60000 65536"/>
                  <a:gd name="T11" fmla="*/ 0 60000 65536"/>
                  <a:gd name="T12" fmla="*/ 0 60000 65536"/>
                  <a:gd name="T13" fmla="*/ 0 60000 65536"/>
                  <a:gd name="T14" fmla="*/ 0 60000 65536"/>
                  <a:gd name="T15" fmla="*/ 0 w 34"/>
                  <a:gd name="T16" fmla="*/ 0 h 359"/>
                  <a:gd name="T17" fmla="*/ 34 w 34"/>
                  <a:gd name="T18" fmla="*/ 359 h 359"/>
                </a:gdLst>
                <a:ahLst/>
                <a:cxnLst>
                  <a:cxn ang="T10">
                    <a:pos x="T0" y="T1"/>
                  </a:cxn>
                  <a:cxn ang="T11">
                    <a:pos x="T2" y="T3"/>
                  </a:cxn>
                  <a:cxn ang="T12">
                    <a:pos x="T4" y="T5"/>
                  </a:cxn>
                  <a:cxn ang="T13">
                    <a:pos x="T6" y="T7"/>
                  </a:cxn>
                  <a:cxn ang="T14">
                    <a:pos x="T8" y="T9"/>
                  </a:cxn>
                </a:cxnLst>
                <a:rect l="T15" t="T16" r="T17" b="T18"/>
                <a:pathLst>
                  <a:path w="34" h="359">
                    <a:moveTo>
                      <a:pt x="0" y="4"/>
                    </a:moveTo>
                    <a:lnTo>
                      <a:pt x="0" y="359"/>
                    </a:lnTo>
                    <a:lnTo>
                      <a:pt x="34" y="351"/>
                    </a:lnTo>
                    <a:lnTo>
                      <a:pt x="34" y="0"/>
                    </a:lnTo>
                    <a:lnTo>
                      <a:pt x="0" y="4"/>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8" name="Freeform 8"/>
              <p:cNvSpPr>
                <a:spLocks/>
              </p:cNvSpPr>
              <p:nvPr/>
            </p:nvSpPr>
            <p:spPr bwMode="auto">
              <a:xfrm>
                <a:off x="947" y="3724"/>
                <a:ext cx="328" cy="108"/>
              </a:xfrm>
              <a:custGeom>
                <a:avLst/>
                <a:gdLst>
                  <a:gd name="T0" fmla="*/ 0 w 328"/>
                  <a:gd name="T1" fmla="*/ 77 h 118"/>
                  <a:gd name="T2" fmla="*/ 0 w 328"/>
                  <a:gd name="T3" fmla="*/ 118 h 118"/>
                  <a:gd name="T4" fmla="*/ 328 w 328"/>
                  <a:gd name="T5" fmla="*/ 37 h 118"/>
                  <a:gd name="T6" fmla="*/ 328 w 328"/>
                  <a:gd name="T7" fmla="*/ 0 h 118"/>
                  <a:gd name="T8" fmla="*/ 0 w 328"/>
                  <a:gd name="T9" fmla="*/ 77 h 118"/>
                  <a:gd name="T10" fmla="*/ 0 60000 65536"/>
                  <a:gd name="T11" fmla="*/ 0 60000 65536"/>
                  <a:gd name="T12" fmla="*/ 0 60000 65536"/>
                  <a:gd name="T13" fmla="*/ 0 60000 65536"/>
                  <a:gd name="T14" fmla="*/ 0 60000 65536"/>
                  <a:gd name="T15" fmla="*/ 0 w 328"/>
                  <a:gd name="T16" fmla="*/ 0 h 118"/>
                  <a:gd name="T17" fmla="*/ 328 w 328"/>
                  <a:gd name="T18" fmla="*/ 118 h 118"/>
                </a:gdLst>
                <a:ahLst/>
                <a:cxnLst>
                  <a:cxn ang="T10">
                    <a:pos x="T0" y="T1"/>
                  </a:cxn>
                  <a:cxn ang="T11">
                    <a:pos x="T2" y="T3"/>
                  </a:cxn>
                  <a:cxn ang="T12">
                    <a:pos x="T4" y="T5"/>
                  </a:cxn>
                  <a:cxn ang="T13">
                    <a:pos x="T6" y="T7"/>
                  </a:cxn>
                  <a:cxn ang="T14">
                    <a:pos x="T8" y="T9"/>
                  </a:cxn>
                </a:cxnLst>
                <a:rect l="T15" t="T16" r="T17" b="T18"/>
                <a:pathLst>
                  <a:path w="328" h="118">
                    <a:moveTo>
                      <a:pt x="0" y="77"/>
                    </a:moveTo>
                    <a:lnTo>
                      <a:pt x="0" y="118"/>
                    </a:lnTo>
                    <a:lnTo>
                      <a:pt x="328" y="37"/>
                    </a:lnTo>
                    <a:lnTo>
                      <a:pt x="328" y="0"/>
                    </a:lnTo>
                    <a:lnTo>
                      <a:pt x="0" y="77"/>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9" name="Freeform 9"/>
              <p:cNvSpPr>
                <a:spLocks/>
              </p:cNvSpPr>
              <p:nvPr/>
            </p:nvSpPr>
            <p:spPr bwMode="auto">
              <a:xfrm>
                <a:off x="623" y="3707"/>
                <a:ext cx="324" cy="125"/>
              </a:xfrm>
              <a:custGeom>
                <a:avLst/>
                <a:gdLst>
                  <a:gd name="T0" fmla="*/ 0 w 322"/>
                  <a:gd name="T1" fmla="*/ 0 h 135"/>
                  <a:gd name="T2" fmla="*/ 0 w 322"/>
                  <a:gd name="T3" fmla="*/ 35 h 135"/>
                  <a:gd name="T4" fmla="*/ 322 w 322"/>
                  <a:gd name="T5" fmla="*/ 135 h 135"/>
                  <a:gd name="T6" fmla="*/ 322 w 322"/>
                  <a:gd name="T7" fmla="*/ 94 h 135"/>
                  <a:gd name="T8" fmla="*/ 0 w 322"/>
                  <a:gd name="T9" fmla="*/ 0 h 135"/>
                  <a:gd name="T10" fmla="*/ 0 60000 65536"/>
                  <a:gd name="T11" fmla="*/ 0 60000 65536"/>
                  <a:gd name="T12" fmla="*/ 0 60000 65536"/>
                  <a:gd name="T13" fmla="*/ 0 60000 65536"/>
                  <a:gd name="T14" fmla="*/ 0 60000 65536"/>
                  <a:gd name="T15" fmla="*/ 0 w 322"/>
                  <a:gd name="T16" fmla="*/ 0 h 135"/>
                  <a:gd name="T17" fmla="*/ 322 w 322"/>
                  <a:gd name="T18" fmla="*/ 135 h 135"/>
                </a:gdLst>
                <a:ahLst/>
                <a:cxnLst>
                  <a:cxn ang="T10">
                    <a:pos x="T0" y="T1"/>
                  </a:cxn>
                  <a:cxn ang="T11">
                    <a:pos x="T2" y="T3"/>
                  </a:cxn>
                  <a:cxn ang="T12">
                    <a:pos x="T4" y="T5"/>
                  </a:cxn>
                  <a:cxn ang="T13">
                    <a:pos x="T6" y="T7"/>
                  </a:cxn>
                  <a:cxn ang="T14">
                    <a:pos x="T8" y="T9"/>
                  </a:cxn>
                </a:cxnLst>
                <a:rect l="T15" t="T16" r="T17" b="T18"/>
                <a:pathLst>
                  <a:path w="322" h="135">
                    <a:moveTo>
                      <a:pt x="0" y="0"/>
                    </a:moveTo>
                    <a:lnTo>
                      <a:pt x="0" y="35"/>
                    </a:lnTo>
                    <a:lnTo>
                      <a:pt x="322" y="135"/>
                    </a:lnTo>
                    <a:lnTo>
                      <a:pt x="322" y="94"/>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0" name="Freeform 10"/>
              <p:cNvSpPr>
                <a:spLocks/>
              </p:cNvSpPr>
              <p:nvPr/>
            </p:nvSpPr>
            <p:spPr bwMode="auto">
              <a:xfrm>
                <a:off x="627" y="3630"/>
                <a:ext cx="648" cy="172"/>
              </a:xfrm>
              <a:custGeom>
                <a:avLst/>
                <a:gdLst>
                  <a:gd name="T0" fmla="*/ 0 w 647"/>
                  <a:gd name="T1" fmla="*/ 78 h 175"/>
                  <a:gd name="T2" fmla="*/ 326 w 647"/>
                  <a:gd name="T3" fmla="*/ 0 h 175"/>
                  <a:gd name="T4" fmla="*/ 647 w 647"/>
                  <a:gd name="T5" fmla="*/ 95 h 175"/>
                  <a:gd name="T6" fmla="*/ 321 w 647"/>
                  <a:gd name="T7" fmla="*/ 175 h 175"/>
                  <a:gd name="T8" fmla="*/ 0 w 647"/>
                  <a:gd name="T9" fmla="*/ 78 h 175"/>
                  <a:gd name="T10" fmla="*/ 0 60000 65536"/>
                  <a:gd name="T11" fmla="*/ 0 60000 65536"/>
                  <a:gd name="T12" fmla="*/ 0 60000 65536"/>
                  <a:gd name="T13" fmla="*/ 0 60000 65536"/>
                  <a:gd name="T14" fmla="*/ 0 60000 65536"/>
                  <a:gd name="T15" fmla="*/ 0 w 647"/>
                  <a:gd name="T16" fmla="*/ 0 h 175"/>
                  <a:gd name="T17" fmla="*/ 647 w 647"/>
                  <a:gd name="T18" fmla="*/ 175 h 175"/>
                </a:gdLst>
                <a:ahLst/>
                <a:cxnLst>
                  <a:cxn ang="T10">
                    <a:pos x="T0" y="T1"/>
                  </a:cxn>
                  <a:cxn ang="T11">
                    <a:pos x="T2" y="T3"/>
                  </a:cxn>
                  <a:cxn ang="T12">
                    <a:pos x="T4" y="T5"/>
                  </a:cxn>
                  <a:cxn ang="T13">
                    <a:pos x="T6" y="T7"/>
                  </a:cxn>
                  <a:cxn ang="T14">
                    <a:pos x="T8" y="T9"/>
                  </a:cxn>
                </a:cxnLst>
                <a:rect l="T15" t="T16" r="T17" b="T18"/>
                <a:pathLst>
                  <a:path w="647" h="175">
                    <a:moveTo>
                      <a:pt x="0" y="78"/>
                    </a:moveTo>
                    <a:lnTo>
                      <a:pt x="326" y="0"/>
                    </a:lnTo>
                    <a:lnTo>
                      <a:pt x="647" y="95"/>
                    </a:lnTo>
                    <a:lnTo>
                      <a:pt x="321" y="175"/>
                    </a:lnTo>
                    <a:lnTo>
                      <a:pt x="0" y="78"/>
                    </a:lnTo>
                    <a:close/>
                  </a:path>
                </a:pathLst>
              </a:custGeom>
              <a:gradFill rotWithShape="1">
                <a:gsLst>
                  <a:gs pos="0">
                    <a:srgbClr val="D6D7DC"/>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1" name="Freeform 11"/>
              <p:cNvSpPr>
                <a:spLocks/>
              </p:cNvSpPr>
              <p:nvPr/>
            </p:nvSpPr>
            <p:spPr bwMode="auto">
              <a:xfrm>
                <a:off x="990" y="3303"/>
                <a:ext cx="281" cy="383"/>
              </a:xfrm>
              <a:custGeom>
                <a:avLst/>
                <a:gdLst>
                  <a:gd name="T0" fmla="*/ 0 w 119"/>
                  <a:gd name="T1" fmla="*/ 2147483647 h 164"/>
                  <a:gd name="T2" fmla="*/ 2147483647 w 119"/>
                  <a:gd name="T3" fmla="*/ 2147483647 h 164"/>
                  <a:gd name="T4" fmla="*/ 2147483647 w 119"/>
                  <a:gd name="T5" fmla="*/ 2147483647 h 164"/>
                  <a:gd name="T6" fmla="*/ 0 w 119"/>
                  <a:gd name="T7" fmla="*/ 0 h 164"/>
                  <a:gd name="T8" fmla="*/ 0 w 119"/>
                  <a:gd name="T9" fmla="*/ 2147483647 h 164"/>
                  <a:gd name="T10" fmla="*/ 0 60000 65536"/>
                  <a:gd name="T11" fmla="*/ 0 60000 65536"/>
                  <a:gd name="T12" fmla="*/ 0 60000 65536"/>
                  <a:gd name="T13" fmla="*/ 0 60000 65536"/>
                  <a:gd name="T14" fmla="*/ 0 60000 65536"/>
                  <a:gd name="T15" fmla="*/ 0 w 119"/>
                  <a:gd name="T16" fmla="*/ 0 h 164"/>
                  <a:gd name="T17" fmla="*/ 119 w 119"/>
                  <a:gd name="T18" fmla="*/ 164 h 164"/>
                </a:gdLst>
                <a:ahLst/>
                <a:cxnLst>
                  <a:cxn ang="T10">
                    <a:pos x="T0" y="T1"/>
                  </a:cxn>
                  <a:cxn ang="T11">
                    <a:pos x="T2" y="T3"/>
                  </a:cxn>
                  <a:cxn ang="T12">
                    <a:pos x="T4" y="T5"/>
                  </a:cxn>
                  <a:cxn ang="T13">
                    <a:pos x="T6" y="T7"/>
                  </a:cxn>
                  <a:cxn ang="T14">
                    <a:pos x="T8" y="T9"/>
                  </a:cxn>
                </a:cxnLst>
                <a:rect l="T15" t="T16" r="T17" b="T18"/>
                <a:pathLst>
                  <a:path w="119" h="164">
                    <a:moveTo>
                      <a:pt x="0" y="129"/>
                    </a:moveTo>
                    <a:cubicBezTo>
                      <a:pt x="8" y="132"/>
                      <a:pt x="104" y="159"/>
                      <a:pt x="119" y="164"/>
                    </a:cubicBezTo>
                    <a:cubicBezTo>
                      <a:pt x="119" y="150"/>
                      <a:pt x="119" y="42"/>
                      <a:pt x="119" y="34"/>
                    </a:cubicBezTo>
                    <a:cubicBezTo>
                      <a:pt x="111" y="32"/>
                      <a:pt x="15" y="5"/>
                      <a:pt x="0" y="0"/>
                    </a:cubicBezTo>
                    <a:cubicBezTo>
                      <a:pt x="0" y="14"/>
                      <a:pt x="0" y="121"/>
                      <a:pt x="0" y="129"/>
                    </a:cubicBez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2" name="Freeform 12"/>
              <p:cNvSpPr>
                <a:spLocks/>
              </p:cNvSpPr>
              <p:nvPr/>
            </p:nvSpPr>
            <p:spPr bwMode="auto">
              <a:xfrm>
                <a:off x="977" y="3303"/>
                <a:ext cx="281" cy="392"/>
              </a:xfrm>
              <a:custGeom>
                <a:avLst/>
                <a:gdLst>
                  <a:gd name="T0" fmla="*/ 282 w 282"/>
                  <a:gd name="T1" fmla="*/ 387 h 390"/>
                  <a:gd name="T2" fmla="*/ 5 w 282"/>
                  <a:gd name="T3" fmla="*/ 305 h 390"/>
                  <a:gd name="T4" fmla="*/ 5 w 282"/>
                  <a:gd name="T5" fmla="*/ 0 h 390"/>
                  <a:gd name="T6" fmla="*/ 0 w 282"/>
                  <a:gd name="T7" fmla="*/ 0 h 390"/>
                  <a:gd name="T8" fmla="*/ 0 w 282"/>
                  <a:gd name="T9" fmla="*/ 307 h 390"/>
                  <a:gd name="T10" fmla="*/ 282 w 282"/>
                  <a:gd name="T11" fmla="*/ 390 h 390"/>
                  <a:gd name="T12" fmla="*/ 282 w 282"/>
                  <a:gd name="T13" fmla="*/ 387 h 390"/>
                  <a:gd name="T14" fmla="*/ 0 60000 65536"/>
                  <a:gd name="T15" fmla="*/ 0 60000 65536"/>
                  <a:gd name="T16" fmla="*/ 0 60000 65536"/>
                  <a:gd name="T17" fmla="*/ 0 60000 65536"/>
                  <a:gd name="T18" fmla="*/ 0 60000 65536"/>
                  <a:gd name="T19" fmla="*/ 0 60000 65536"/>
                  <a:gd name="T20" fmla="*/ 0 60000 65536"/>
                  <a:gd name="T21" fmla="*/ 0 w 282"/>
                  <a:gd name="T22" fmla="*/ 0 h 390"/>
                  <a:gd name="T23" fmla="*/ 282 w 282"/>
                  <a:gd name="T24" fmla="*/ 390 h 3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2" h="390">
                    <a:moveTo>
                      <a:pt x="282" y="387"/>
                    </a:moveTo>
                    <a:lnTo>
                      <a:pt x="5" y="305"/>
                    </a:lnTo>
                    <a:lnTo>
                      <a:pt x="5" y="0"/>
                    </a:lnTo>
                    <a:lnTo>
                      <a:pt x="0" y="0"/>
                    </a:lnTo>
                    <a:lnTo>
                      <a:pt x="0" y="307"/>
                    </a:lnTo>
                    <a:lnTo>
                      <a:pt x="282" y="390"/>
                    </a:lnTo>
                    <a:lnTo>
                      <a:pt x="282" y="387"/>
                    </a:lnTo>
                    <a:close/>
                  </a:path>
                </a:pathLst>
              </a:custGeom>
              <a:solidFill>
                <a:srgbClr val="E2E3E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3" name="Freeform 13"/>
              <p:cNvSpPr>
                <a:spLocks noEditPoints="1"/>
              </p:cNvSpPr>
              <p:nvPr/>
            </p:nvSpPr>
            <p:spPr bwMode="auto">
              <a:xfrm>
                <a:off x="955" y="3277"/>
                <a:ext cx="320" cy="447"/>
              </a:xfrm>
              <a:custGeom>
                <a:avLst/>
                <a:gdLst>
                  <a:gd name="T0" fmla="*/ 2147483647 w 136"/>
                  <a:gd name="T1" fmla="*/ 0 h 190"/>
                  <a:gd name="T2" fmla="*/ 0 w 136"/>
                  <a:gd name="T3" fmla="*/ 2147483647 h 190"/>
                  <a:gd name="T4" fmla="*/ 2147483647 w 136"/>
                  <a:gd name="T5" fmla="*/ 2147483647 h 190"/>
                  <a:gd name="T6" fmla="*/ 2147483647 w 136"/>
                  <a:gd name="T7" fmla="*/ 2147483647 h 190"/>
                  <a:gd name="T8" fmla="*/ 2147483647 w 136"/>
                  <a:gd name="T9" fmla="*/ 0 h 190"/>
                  <a:gd name="T10" fmla="*/ 2147483647 w 136"/>
                  <a:gd name="T11" fmla="*/ 2147483647 h 190"/>
                  <a:gd name="T12" fmla="*/ 2147483647 w 136"/>
                  <a:gd name="T13" fmla="*/ 2147483647 h 190"/>
                  <a:gd name="T14" fmla="*/ 2147483647 w 136"/>
                  <a:gd name="T15" fmla="*/ 2147483647 h 190"/>
                  <a:gd name="T16" fmla="*/ 2147483647 w 136"/>
                  <a:gd name="T17" fmla="*/ 2147483647 h 190"/>
                  <a:gd name="T18" fmla="*/ 2147483647 w 136"/>
                  <a:gd name="T19" fmla="*/ 2147483647 h 1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6"/>
                  <a:gd name="T31" fmla="*/ 0 h 190"/>
                  <a:gd name="T32" fmla="*/ 136 w 136"/>
                  <a:gd name="T33" fmla="*/ 190 h 1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6" h="190">
                    <a:moveTo>
                      <a:pt x="1" y="0"/>
                    </a:moveTo>
                    <a:cubicBezTo>
                      <a:pt x="0" y="150"/>
                      <a:pt x="0" y="150"/>
                      <a:pt x="0" y="150"/>
                    </a:cubicBezTo>
                    <a:cubicBezTo>
                      <a:pt x="136" y="190"/>
                      <a:pt x="136" y="190"/>
                      <a:pt x="136" y="190"/>
                    </a:cubicBezTo>
                    <a:cubicBezTo>
                      <a:pt x="136" y="40"/>
                      <a:pt x="136" y="40"/>
                      <a:pt x="136" y="40"/>
                    </a:cubicBezTo>
                    <a:lnTo>
                      <a:pt x="1" y="0"/>
                    </a:lnTo>
                    <a:close/>
                    <a:moveTo>
                      <a:pt x="128" y="177"/>
                    </a:moveTo>
                    <a:cubicBezTo>
                      <a:pt x="104" y="170"/>
                      <a:pt x="22" y="146"/>
                      <a:pt x="9" y="142"/>
                    </a:cubicBezTo>
                    <a:cubicBezTo>
                      <a:pt x="9" y="136"/>
                      <a:pt x="9" y="40"/>
                      <a:pt x="9" y="12"/>
                    </a:cubicBezTo>
                    <a:cubicBezTo>
                      <a:pt x="32" y="19"/>
                      <a:pt x="115" y="43"/>
                      <a:pt x="128" y="47"/>
                    </a:cubicBezTo>
                    <a:cubicBezTo>
                      <a:pt x="128" y="59"/>
                      <a:pt x="128" y="155"/>
                      <a:pt x="128" y="177"/>
                    </a:cubicBez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4" name="Freeform 14"/>
              <p:cNvSpPr>
                <a:spLocks/>
              </p:cNvSpPr>
              <p:nvPr/>
            </p:nvSpPr>
            <p:spPr bwMode="auto">
              <a:xfrm>
                <a:off x="998" y="3320"/>
                <a:ext cx="251" cy="250"/>
              </a:xfrm>
              <a:custGeom>
                <a:avLst/>
                <a:gdLst>
                  <a:gd name="T0" fmla="*/ 0 w 106"/>
                  <a:gd name="T1" fmla="*/ 0 h 106"/>
                  <a:gd name="T2" fmla="*/ 0 w 106"/>
                  <a:gd name="T3" fmla="*/ 2147483647 h 106"/>
                  <a:gd name="T4" fmla="*/ 2147483647 w 106"/>
                  <a:gd name="T5" fmla="*/ 2147483647 h 106"/>
                  <a:gd name="T6" fmla="*/ 2147483647 w 106"/>
                  <a:gd name="T7" fmla="*/ 2147483647 h 106"/>
                  <a:gd name="T8" fmla="*/ 2147483647 w 106"/>
                  <a:gd name="T9" fmla="*/ 2147483647 h 106"/>
                  <a:gd name="T10" fmla="*/ 0 w 106"/>
                  <a:gd name="T11" fmla="*/ 0 h 106"/>
                  <a:gd name="T12" fmla="*/ 0 60000 65536"/>
                  <a:gd name="T13" fmla="*/ 0 60000 65536"/>
                  <a:gd name="T14" fmla="*/ 0 60000 65536"/>
                  <a:gd name="T15" fmla="*/ 0 60000 65536"/>
                  <a:gd name="T16" fmla="*/ 0 60000 65536"/>
                  <a:gd name="T17" fmla="*/ 0 60000 65536"/>
                  <a:gd name="T18" fmla="*/ 0 w 106"/>
                  <a:gd name="T19" fmla="*/ 0 h 106"/>
                  <a:gd name="T20" fmla="*/ 106 w 106"/>
                  <a:gd name="T21" fmla="*/ 106 h 106"/>
                </a:gdLst>
                <a:ahLst/>
                <a:cxnLst>
                  <a:cxn ang="T12">
                    <a:pos x="T0" y="T1"/>
                  </a:cxn>
                  <a:cxn ang="T13">
                    <a:pos x="T2" y="T3"/>
                  </a:cxn>
                  <a:cxn ang="T14">
                    <a:pos x="T4" y="T5"/>
                  </a:cxn>
                  <a:cxn ang="T15">
                    <a:pos x="T6" y="T7"/>
                  </a:cxn>
                  <a:cxn ang="T16">
                    <a:pos x="T8" y="T9"/>
                  </a:cxn>
                  <a:cxn ang="T17">
                    <a:pos x="T10" y="T11"/>
                  </a:cxn>
                </a:cxnLst>
                <a:rect l="T18" t="T19" r="T20" b="T21"/>
                <a:pathLst>
                  <a:path w="106" h="106">
                    <a:moveTo>
                      <a:pt x="0" y="0"/>
                    </a:moveTo>
                    <a:cubicBezTo>
                      <a:pt x="0" y="73"/>
                      <a:pt x="0" y="73"/>
                      <a:pt x="0" y="73"/>
                    </a:cubicBezTo>
                    <a:cubicBezTo>
                      <a:pt x="0" y="73"/>
                      <a:pt x="25" y="102"/>
                      <a:pt x="49" y="88"/>
                    </a:cubicBezTo>
                    <a:cubicBezTo>
                      <a:pt x="73" y="75"/>
                      <a:pt x="106" y="106"/>
                      <a:pt x="106" y="106"/>
                    </a:cubicBezTo>
                    <a:cubicBezTo>
                      <a:pt x="106" y="31"/>
                      <a:pt x="106" y="31"/>
                      <a:pt x="106" y="31"/>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5" name="Freeform 15"/>
              <p:cNvSpPr>
                <a:spLocks/>
              </p:cNvSpPr>
              <p:nvPr/>
            </p:nvSpPr>
            <p:spPr bwMode="auto">
              <a:xfrm>
                <a:off x="683" y="3677"/>
                <a:ext cx="389" cy="112"/>
              </a:xfrm>
              <a:custGeom>
                <a:avLst/>
                <a:gdLst>
                  <a:gd name="T0" fmla="*/ 0 w 386"/>
                  <a:gd name="T1" fmla="*/ 37 h 115"/>
                  <a:gd name="T2" fmla="*/ 0 w 386"/>
                  <a:gd name="T3" fmla="*/ 33 h 115"/>
                  <a:gd name="T4" fmla="*/ 0 w 386"/>
                  <a:gd name="T5" fmla="*/ 30 h 115"/>
                  <a:gd name="T6" fmla="*/ 121 w 386"/>
                  <a:gd name="T7" fmla="*/ 0 h 115"/>
                  <a:gd name="T8" fmla="*/ 386 w 386"/>
                  <a:gd name="T9" fmla="*/ 80 h 115"/>
                  <a:gd name="T10" fmla="*/ 386 w 386"/>
                  <a:gd name="T11" fmla="*/ 82 h 115"/>
                  <a:gd name="T12" fmla="*/ 386 w 386"/>
                  <a:gd name="T13" fmla="*/ 85 h 115"/>
                  <a:gd name="T14" fmla="*/ 265 w 386"/>
                  <a:gd name="T15" fmla="*/ 115 h 115"/>
                  <a:gd name="T16" fmla="*/ 0 w 386"/>
                  <a:gd name="T17" fmla="*/ 37 h 1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6"/>
                  <a:gd name="T28" fmla="*/ 0 h 115"/>
                  <a:gd name="T29" fmla="*/ 386 w 386"/>
                  <a:gd name="T30" fmla="*/ 115 h 1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6" h="115">
                    <a:moveTo>
                      <a:pt x="0" y="37"/>
                    </a:moveTo>
                    <a:lnTo>
                      <a:pt x="0" y="33"/>
                    </a:lnTo>
                    <a:lnTo>
                      <a:pt x="0" y="30"/>
                    </a:lnTo>
                    <a:lnTo>
                      <a:pt x="121" y="0"/>
                    </a:lnTo>
                    <a:lnTo>
                      <a:pt x="386" y="80"/>
                    </a:lnTo>
                    <a:lnTo>
                      <a:pt x="386" y="82"/>
                    </a:lnTo>
                    <a:lnTo>
                      <a:pt x="386" y="85"/>
                    </a:lnTo>
                    <a:lnTo>
                      <a:pt x="265" y="115"/>
                    </a:lnTo>
                    <a:lnTo>
                      <a:pt x="0" y="37"/>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6" name="Freeform 16"/>
              <p:cNvSpPr>
                <a:spLocks/>
              </p:cNvSpPr>
              <p:nvPr/>
            </p:nvSpPr>
            <p:spPr bwMode="auto">
              <a:xfrm>
                <a:off x="683" y="3707"/>
                <a:ext cx="389" cy="82"/>
              </a:xfrm>
              <a:custGeom>
                <a:avLst/>
                <a:gdLst>
                  <a:gd name="T0" fmla="*/ 265 w 386"/>
                  <a:gd name="T1" fmla="*/ 78 h 85"/>
                  <a:gd name="T2" fmla="*/ 0 w 386"/>
                  <a:gd name="T3" fmla="*/ 0 h 85"/>
                  <a:gd name="T4" fmla="*/ 0 w 386"/>
                  <a:gd name="T5" fmla="*/ 7 h 85"/>
                  <a:gd name="T6" fmla="*/ 265 w 386"/>
                  <a:gd name="T7" fmla="*/ 85 h 85"/>
                  <a:gd name="T8" fmla="*/ 386 w 386"/>
                  <a:gd name="T9" fmla="*/ 55 h 85"/>
                  <a:gd name="T10" fmla="*/ 386 w 386"/>
                  <a:gd name="T11" fmla="*/ 50 h 85"/>
                  <a:gd name="T12" fmla="*/ 265 w 386"/>
                  <a:gd name="T13" fmla="*/ 78 h 85"/>
                  <a:gd name="T14" fmla="*/ 0 60000 65536"/>
                  <a:gd name="T15" fmla="*/ 0 60000 65536"/>
                  <a:gd name="T16" fmla="*/ 0 60000 65536"/>
                  <a:gd name="T17" fmla="*/ 0 60000 65536"/>
                  <a:gd name="T18" fmla="*/ 0 60000 65536"/>
                  <a:gd name="T19" fmla="*/ 0 60000 65536"/>
                  <a:gd name="T20" fmla="*/ 0 60000 65536"/>
                  <a:gd name="T21" fmla="*/ 0 w 386"/>
                  <a:gd name="T22" fmla="*/ 0 h 85"/>
                  <a:gd name="T23" fmla="*/ 386 w 386"/>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6" h="85">
                    <a:moveTo>
                      <a:pt x="265" y="78"/>
                    </a:moveTo>
                    <a:lnTo>
                      <a:pt x="0" y="0"/>
                    </a:lnTo>
                    <a:lnTo>
                      <a:pt x="0" y="7"/>
                    </a:lnTo>
                    <a:lnTo>
                      <a:pt x="265" y="85"/>
                    </a:lnTo>
                    <a:lnTo>
                      <a:pt x="386" y="55"/>
                    </a:lnTo>
                    <a:lnTo>
                      <a:pt x="386" y="50"/>
                    </a:lnTo>
                    <a:lnTo>
                      <a:pt x="265" y="78"/>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67" name="Freeform 17"/>
              <p:cNvSpPr>
                <a:spLocks noEditPoints="1"/>
              </p:cNvSpPr>
              <p:nvPr/>
            </p:nvSpPr>
            <p:spPr bwMode="auto">
              <a:xfrm>
                <a:off x="623" y="3264"/>
                <a:ext cx="691" cy="581"/>
              </a:xfrm>
              <a:custGeom>
                <a:avLst/>
                <a:gdLst>
                  <a:gd name="T0" fmla="*/ 2147483647 w 292"/>
                  <a:gd name="T1" fmla="*/ 2147483647 h 247"/>
                  <a:gd name="T2" fmla="*/ 2147483647 w 292"/>
                  <a:gd name="T3" fmla="*/ 2147483647 h 247"/>
                  <a:gd name="T4" fmla="*/ 2147483647 w 292"/>
                  <a:gd name="T5" fmla="*/ 2147483647 h 247"/>
                  <a:gd name="T6" fmla="*/ 2147483647 w 292"/>
                  <a:gd name="T7" fmla="*/ 2147483647 h 247"/>
                  <a:gd name="T8" fmla="*/ 2147483647 w 292"/>
                  <a:gd name="T9" fmla="*/ 2147483647 h 247"/>
                  <a:gd name="T10" fmla="*/ 2147483647 w 292"/>
                  <a:gd name="T11" fmla="*/ 2147483647 h 247"/>
                  <a:gd name="T12" fmla="*/ 2147483647 w 292"/>
                  <a:gd name="T13" fmla="*/ 2147483647 h 247"/>
                  <a:gd name="T14" fmla="*/ 2147483647 w 292"/>
                  <a:gd name="T15" fmla="*/ 2147483647 h 247"/>
                  <a:gd name="T16" fmla="*/ 2147483647 w 292"/>
                  <a:gd name="T17" fmla="*/ 2147483647 h 247"/>
                  <a:gd name="T18" fmla="*/ 2147483647 w 292"/>
                  <a:gd name="T19" fmla="*/ 2147483647 h 247"/>
                  <a:gd name="T20" fmla="*/ 2147483647 w 292"/>
                  <a:gd name="T21" fmla="*/ 2147483647 h 247"/>
                  <a:gd name="T22" fmla="*/ 2147483647 w 292"/>
                  <a:gd name="T23" fmla="*/ 2147483647 h 247"/>
                  <a:gd name="T24" fmla="*/ 2147483647 w 292"/>
                  <a:gd name="T25" fmla="*/ 2147483647 h 247"/>
                  <a:gd name="T26" fmla="*/ 2147483647 w 292"/>
                  <a:gd name="T27" fmla="*/ 2147483647 h 247"/>
                  <a:gd name="T28" fmla="*/ 2147483647 w 292"/>
                  <a:gd name="T29" fmla="*/ 2147483647 h 247"/>
                  <a:gd name="T30" fmla="*/ 2147483647 w 292"/>
                  <a:gd name="T31" fmla="*/ 2147483647 h 247"/>
                  <a:gd name="T32" fmla="*/ 2147483647 w 292"/>
                  <a:gd name="T33" fmla="*/ 2147483647 h 247"/>
                  <a:gd name="T34" fmla="*/ 2147483647 w 292"/>
                  <a:gd name="T35" fmla="*/ 2147483647 h 247"/>
                  <a:gd name="T36" fmla="*/ 2147483647 w 292"/>
                  <a:gd name="T37" fmla="*/ 2147483647 h 247"/>
                  <a:gd name="T38" fmla="*/ 2147483647 w 292"/>
                  <a:gd name="T39" fmla="*/ 2147483647 h 247"/>
                  <a:gd name="T40" fmla="*/ 2147483647 w 292"/>
                  <a:gd name="T41" fmla="*/ 2147483647 h 247"/>
                  <a:gd name="T42" fmla="*/ 2147483647 w 292"/>
                  <a:gd name="T43" fmla="*/ 2147483647 h 247"/>
                  <a:gd name="T44" fmla="*/ 2147483647 w 292"/>
                  <a:gd name="T45" fmla="*/ 2147483647 h 247"/>
                  <a:gd name="T46" fmla="*/ 2147483647 w 292"/>
                  <a:gd name="T47" fmla="*/ 2147483647 h 247"/>
                  <a:gd name="T48" fmla="*/ 0 w 292"/>
                  <a:gd name="T49" fmla="*/ 2147483647 h 247"/>
                  <a:gd name="T50" fmla="*/ 2147483647 w 292"/>
                  <a:gd name="T51" fmla="*/ 2147483647 h 247"/>
                  <a:gd name="T52" fmla="*/ 2147483647 w 292"/>
                  <a:gd name="T53" fmla="*/ 2147483647 h 247"/>
                  <a:gd name="T54" fmla="*/ 2147483647 w 292"/>
                  <a:gd name="T55" fmla="*/ 2147483647 h 247"/>
                  <a:gd name="T56" fmla="*/ 2147483647 w 292"/>
                  <a:gd name="T57" fmla="*/ 2147483647 h 247"/>
                  <a:gd name="T58" fmla="*/ 2147483647 w 292"/>
                  <a:gd name="T59" fmla="*/ 2147483647 h 247"/>
                  <a:gd name="T60" fmla="*/ 2147483647 w 292"/>
                  <a:gd name="T61" fmla="*/ 2147483647 h 247"/>
                  <a:gd name="T62" fmla="*/ 2147483647 w 292"/>
                  <a:gd name="T63" fmla="*/ 2147483647 h 247"/>
                  <a:gd name="T64" fmla="*/ 2147483647 w 292"/>
                  <a:gd name="T65" fmla="*/ 2147483647 h 247"/>
                  <a:gd name="T66" fmla="*/ 2147483647 w 292"/>
                  <a:gd name="T67" fmla="*/ 2147483647 h 247"/>
                  <a:gd name="T68" fmla="*/ 2147483647 w 292"/>
                  <a:gd name="T69" fmla="*/ 2147483647 h 247"/>
                  <a:gd name="T70" fmla="*/ 2147483647 w 292"/>
                  <a:gd name="T71" fmla="*/ 2147483647 h 247"/>
                  <a:gd name="T72" fmla="*/ 2147483647 w 292"/>
                  <a:gd name="T73" fmla="*/ 0 h 247"/>
                  <a:gd name="T74" fmla="*/ 2147483647 w 292"/>
                  <a:gd name="T75" fmla="*/ 0 h 247"/>
                  <a:gd name="T76" fmla="*/ 2147483647 w 292"/>
                  <a:gd name="T77" fmla="*/ 2147483647 h 247"/>
                  <a:gd name="T78" fmla="*/ 2147483647 w 292"/>
                  <a:gd name="T79" fmla="*/ 2147483647 h 247"/>
                  <a:gd name="T80" fmla="*/ 2147483647 w 292"/>
                  <a:gd name="T81" fmla="*/ 2147483647 h 247"/>
                  <a:gd name="T82" fmla="*/ 2147483647 w 292"/>
                  <a:gd name="T83" fmla="*/ 2147483647 h 24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2"/>
                  <a:gd name="T127" fmla="*/ 0 h 247"/>
                  <a:gd name="T128" fmla="*/ 292 w 292"/>
                  <a:gd name="T129" fmla="*/ 247 h 24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2" h="247">
                    <a:moveTo>
                      <a:pt x="141" y="6"/>
                    </a:moveTo>
                    <a:cubicBezTo>
                      <a:pt x="158" y="3"/>
                      <a:pt x="158" y="3"/>
                      <a:pt x="158" y="3"/>
                    </a:cubicBezTo>
                    <a:cubicBezTo>
                      <a:pt x="158" y="3"/>
                      <a:pt x="157" y="3"/>
                      <a:pt x="157" y="3"/>
                    </a:cubicBezTo>
                    <a:cubicBezTo>
                      <a:pt x="290" y="44"/>
                      <a:pt x="290" y="44"/>
                      <a:pt x="290" y="44"/>
                    </a:cubicBezTo>
                    <a:cubicBezTo>
                      <a:pt x="289" y="44"/>
                      <a:pt x="289" y="44"/>
                      <a:pt x="289" y="43"/>
                    </a:cubicBezTo>
                    <a:cubicBezTo>
                      <a:pt x="289" y="192"/>
                      <a:pt x="289" y="192"/>
                      <a:pt x="289" y="192"/>
                    </a:cubicBezTo>
                    <a:cubicBezTo>
                      <a:pt x="289" y="191"/>
                      <a:pt x="289" y="191"/>
                      <a:pt x="290" y="190"/>
                    </a:cubicBezTo>
                    <a:cubicBezTo>
                      <a:pt x="276" y="194"/>
                      <a:pt x="276" y="194"/>
                      <a:pt x="276" y="194"/>
                    </a:cubicBezTo>
                    <a:cubicBezTo>
                      <a:pt x="275" y="194"/>
                      <a:pt x="274" y="195"/>
                      <a:pt x="274" y="195"/>
                    </a:cubicBezTo>
                    <a:cubicBezTo>
                      <a:pt x="274" y="211"/>
                      <a:pt x="274" y="211"/>
                      <a:pt x="274" y="211"/>
                    </a:cubicBezTo>
                    <a:cubicBezTo>
                      <a:pt x="274" y="211"/>
                      <a:pt x="275" y="210"/>
                      <a:pt x="276" y="210"/>
                    </a:cubicBezTo>
                    <a:cubicBezTo>
                      <a:pt x="137" y="244"/>
                      <a:pt x="137" y="244"/>
                      <a:pt x="137" y="244"/>
                    </a:cubicBezTo>
                    <a:cubicBezTo>
                      <a:pt x="137" y="244"/>
                      <a:pt x="137" y="244"/>
                      <a:pt x="137" y="244"/>
                    </a:cubicBezTo>
                    <a:cubicBezTo>
                      <a:pt x="2" y="201"/>
                      <a:pt x="2" y="201"/>
                      <a:pt x="2" y="201"/>
                    </a:cubicBezTo>
                    <a:cubicBezTo>
                      <a:pt x="3" y="201"/>
                      <a:pt x="3" y="202"/>
                      <a:pt x="3" y="203"/>
                    </a:cubicBezTo>
                    <a:cubicBezTo>
                      <a:pt x="4" y="188"/>
                      <a:pt x="4" y="188"/>
                      <a:pt x="4" y="188"/>
                    </a:cubicBezTo>
                    <a:cubicBezTo>
                      <a:pt x="4" y="189"/>
                      <a:pt x="3" y="190"/>
                      <a:pt x="3" y="190"/>
                    </a:cubicBezTo>
                    <a:cubicBezTo>
                      <a:pt x="141" y="156"/>
                      <a:pt x="141" y="156"/>
                      <a:pt x="141" y="156"/>
                    </a:cubicBezTo>
                    <a:cubicBezTo>
                      <a:pt x="141" y="156"/>
                      <a:pt x="142" y="155"/>
                      <a:pt x="142" y="155"/>
                    </a:cubicBezTo>
                    <a:cubicBezTo>
                      <a:pt x="142" y="5"/>
                      <a:pt x="142" y="5"/>
                      <a:pt x="142" y="5"/>
                    </a:cubicBezTo>
                    <a:cubicBezTo>
                      <a:pt x="142" y="6"/>
                      <a:pt x="142" y="6"/>
                      <a:pt x="141" y="6"/>
                    </a:cubicBezTo>
                    <a:close/>
                    <a:moveTo>
                      <a:pt x="140" y="153"/>
                    </a:moveTo>
                    <a:cubicBezTo>
                      <a:pt x="2" y="187"/>
                      <a:pt x="2" y="187"/>
                      <a:pt x="2" y="187"/>
                    </a:cubicBezTo>
                    <a:cubicBezTo>
                      <a:pt x="1" y="187"/>
                      <a:pt x="1" y="187"/>
                      <a:pt x="1" y="188"/>
                    </a:cubicBezTo>
                    <a:cubicBezTo>
                      <a:pt x="0" y="203"/>
                      <a:pt x="0" y="203"/>
                      <a:pt x="0" y="203"/>
                    </a:cubicBezTo>
                    <a:cubicBezTo>
                      <a:pt x="0" y="203"/>
                      <a:pt x="0" y="204"/>
                      <a:pt x="1" y="204"/>
                    </a:cubicBezTo>
                    <a:cubicBezTo>
                      <a:pt x="136" y="247"/>
                      <a:pt x="136" y="247"/>
                      <a:pt x="136" y="247"/>
                    </a:cubicBezTo>
                    <a:cubicBezTo>
                      <a:pt x="137" y="247"/>
                      <a:pt x="137" y="247"/>
                      <a:pt x="137" y="247"/>
                    </a:cubicBezTo>
                    <a:cubicBezTo>
                      <a:pt x="276" y="213"/>
                      <a:pt x="276" y="213"/>
                      <a:pt x="276" y="213"/>
                    </a:cubicBezTo>
                    <a:cubicBezTo>
                      <a:pt x="277" y="213"/>
                      <a:pt x="277" y="212"/>
                      <a:pt x="277" y="211"/>
                    </a:cubicBezTo>
                    <a:cubicBezTo>
                      <a:pt x="277" y="195"/>
                      <a:pt x="277" y="195"/>
                      <a:pt x="277" y="195"/>
                    </a:cubicBezTo>
                    <a:cubicBezTo>
                      <a:pt x="277" y="196"/>
                      <a:pt x="277" y="197"/>
                      <a:pt x="276" y="197"/>
                    </a:cubicBezTo>
                    <a:cubicBezTo>
                      <a:pt x="290" y="193"/>
                      <a:pt x="290" y="193"/>
                      <a:pt x="290" y="193"/>
                    </a:cubicBezTo>
                    <a:cubicBezTo>
                      <a:pt x="291" y="193"/>
                      <a:pt x="292" y="193"/>
                      <a:pt x="292" y="192"/>
                    </a:cubicBezTo>
                    <a:cubicBezTo>
                      <a:pt x="292" y="43"/>
                      <a:pt x="292" y="43"/>
                      <a:pt x="292" y="43"/>
                    </a:cubicBezTo>
                    <a:cubicBezTo>
                      <a:pt x="292" y="42"/>
                      <a:pt x="291" y="42"/>
                      <a:pt x="291" y="41"/>
                    </a:cubicBezTo>
                    <a:cubicBezTo>
                      <a:pt x="158" y="0"/>
                      <a:pt x="158" y="0"/>
                      <a:pt x="158" y="0"/>
                    </a:cubicBezTo>
                    <a:cubicBezTo>
                      <a:pt x="158" y="0"/>
                      <a:pt x="158" y="0"/>
                      <a:pt x="157" y="0"/>
                    </a:cubicBezTo>
                    <a:cubicBezTo>
                      <a:pt x="140" y="3"/>
                      <a:pt x="140" y="3"/>
                      <a:pt x="140" y="3"/>
                    </a:cubicBezTo>
                    <a:cubicBezTo>
                      <a:pt x="140" y="4"/>
                      <a:pt x="139" y="4"/>
                      <a:pt x="139" y="5"/>
                    </a:cubicBezTo>
                    <a:cubicBezTo>
                      <a:pt x="139" y="155"/>
                      <a:pt x="139" y="155"/>
                      <a:pt x="139" y="155"/>
                    </a:cubicBezTo>
                    <a:cubicBezTo>
                      <a:pt x="139" y="154"/>
                      <a:pt x="139" y="153"/>
                      <a:pt x="140" y="153"/>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963" name="Group 17"/>
            <p:cNvGrpSpPr>
              <a:grpSpLocks/>
            </p:cNvGrpSpPr>
            <p:nvPr/>
          </p:nvGrpSpPr>
          <p:grpSpPr bwMode="auto">
            <a:xfrm>
              <a:off x="831836" y="4719967"/>
              <a:ext cx="216911" cy="394774"/>
              <a:chOff x="616" y="312"/>
              <a:chExt cx="166" cy="302"/>
            </a:xfrm>
          </p:grpSpPr>
          <p:sp>
            <p:nvSpPr>
              <p:cNvPr id="4348" name="Freeform 18"/>
              <p:cNvSpPr>
                <a:spLocks/>
              </p:cNvSpPr>
              <p:nvPr/>
            </p:nvSpPr>
            <p:spPr bwMode="auto">
              <a:xfrm>
                <a:off x="620" y="422"/>
                <a:ext cx="158" cy="191"/>
              </a:xfrm>
              <a:custGeom>
                <a:avLst/>
                <a:gdLst>
                  <a:gd name="T0" fmla="*/ 2147483647 w 100"/>
                  <a:gd name="T1" fmla="*/ 2147483647 h 120"/>
                  <a:gd name="T2" fmla="*/ 2147483647 w 100"/>
                  <a:gd name="T3" fmla="*/ 2147483647 h 120"/>
                  <a:gd name="T4" fmla="*/ 2147483647 w 100"/>
                  <a:gd name="T5" fmla="*/ 0 h 120"/>
                  <a:gd name="T6" fmla="*/ 0 w 100"/>
                  <a:gd name="T7" fmla="*/ 0 h 120"/>
                  <a:gd name="T8" fmla="*/ 2147483647 w 100"/>
                  <a:gd name="T9" fmla="*/ 2147483647 h 120"/>
                  <a:gd name="T10" fmla="*/ 2147483647 w 100"/>
                  <a:gd name="T11" fmla="*/ 2147483647 h 120"/>
                  <a:gd name="T12" fmla="*/ 0 60000 65536"/>
                  <a:gd name="T13" fmla="*/ 0 60000 65536"/>
                  <a:gd name="T14" fmla="*/ 0 60000 65536"/>
                  <a:gd name="T15" fmla="*/ 0 60000 65536"/>
                  <a:gd name="T16" fmla="*/ 0 60000 65536"/>
                  <a:gd name="T17" fmla="*/ 0 60000 65536"/>
                  <a:gd name="T18" fmla="*/ 0 w 100"/>
                  <a:gd name="T19" fmla="*/ 0 h 120"/>
                  <a:gd name="T20" fmla="*/ 100 w 100"/>
                  <a:gd name="T21" fmla="*/ 120 h 120"/>
                </a:gdLst>
                <a:ahLst/>
                <a:cxnLst>
                  <a:cxn ang="T12">
                    <a:pos x="T0" y="T1"/>
                  </a:cxn>
                  <a:cxn ang="T13">
                    <a:pos x="T2" y="T3"/>
                  </a:cxn>
                  <a:cxn ang="T14">
                    <a:pos x="T4" y="T5"/>
                  </a:cxn>
                  <a:cxn ang="T15">
                    <a:pos x="T6" y="T7"/>
                  </a:cxn>
                  <a:cxn ang="T16">
                    <a:pos x="T8" y="T9"/>
                  </a:cxn>
                  <a:cxn ang="T17">
                    <a:pos x="T10" y="T11"/>
                  </a:cxn>
                </a:cxnLst>
                <a:rect l="T18" t="T19" r="T20" b="T21"/>
                <a:pathLst>
                  <a:path w="100" h="120">
                    <a:moveTo>
                      <a:pt x="50" y="120"/>
                    </a:moveTo>
                    <a:cubicBezTo>
                      <a:pt x="63" y="120"/>
                      <a:pt x="74" y="116"/>
                      <a:pt x="75" y="111"/>
                    </a:cubicBezTo>
                    <a:cubicBezTo>
                      <a:pt x="100" y="0"/>
                      <a:pt x="100" y="0"/>
                      <a:pt x="100" y="0"/>
                    </a:cubicBezTo>
                    <a:cubicBezTo>
                      <a:pt x="0" y="0"/>
                      <a:pt x="0" y="0"/>
                      <a:pt x="0" y="0"/>
                    </a:cubicBezTo>
                    <a:cubicBezTo>
                      <a:pt x="25" y="111"/>
                      <a:pt x="25" y="111"/>
                      <a:pt x="25" y="111"/>
                    </a:cubicBezTo>
                    <a:cubicBezTo>
                      <a:pt x="26" y="116"/>
                      <a:pt x="37" y="120"/>
                      <a:pt x="50" y="120"/>
                    </a:cubicBezTo>
                  </a:path>
                </a:pathLst>
              </a:custGeom>
              <a:gradFill rotWithShape="1">
                <a:gsLst>
                  <a:gs pos="0">
                    <a:srgbClr val="A6ACBE"/>
                  </a:gs>
                  <a:gs pos="50000">
                    <a:srgbClr val="C6CAD5"/>
                  </a:gs>
                  <a:gs pos="100000">
                    <a:srgbClr val="A6ACBE"/>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9" name="Oval 19"/>
              <p:cNvSpPr>
                <a:spLocks noChangeArrowheads="1"/>
              </p:cNvSpPr>
              <p:nvPr/>
            </p:nvSpPr>
            <p:spPr bwMode="auto">
              <a:xfrm>
                <a:off x="620" y="391"/>
                <a:ext cx="158" cy="62"/>
              </a:xfrm>
              <a:prstGeom prst="ellipse">
                <a:avLst/>
              </a:pr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0" name="Freeform 20"/>
              <p:cNvSpPr>
                <a:spLocks/>
              </p:cNvSpPr>
              <p:nvPr/>
            </p:nvSpPr>
            <p:spPr bwMode="auto">
              <a:xfrm>
                <a:off x="616" y="420"/>
                <a:ext cx="166" cy="35"/>
              </a:xfrm>
              <a:custGeom>
                <a:avLst/>
                <a:gdLst>
                  <a:gd name="T0" fmla="*/ 2147483647 w 100"/>
                  <a:gd name="T1" fmla="*/ 2147483647 h 20"/>
                  <a:gd name="T2" fmla="*/ 0 w 100"/>
                  <a:gd name="T3" fmla="*/ 0 h 20"/>
                  <a:gd name="T4" fmla="*/ 0 w 100"/>
                  <a:gd name="T5" fmla="*/ 2147483647 h 20"/>
                  <a:gd name="T6" fmla="*/ 2147483647 w 100"/>
                  <a:gd name="T7" fmla="*/ 2147483647 h 20"/>
                  <a:gd name="T8" fmla="*/ 2147483647 w 100"/>
                  <a:gd name="T9" fmla="*/ 2147483647 h 20"/>
                  <a:gd name="T10" fmla="*/ 2147483647 w 100"/>
                  <a:gd name="T11" fmla="*/ 0 h 20"/>
                  <a:gd name="T12" fmla="*/ 2147483647 w 100"/>
                  <a:gd name="T13" fmla="*/ 2147483647 h 20"/>
                  <a:gd name="T14" fmla="*/ 0 60000 65536"/>
                  <a:gd name="T15" fmla="*/ 0 60000 65536"/>
                  <a:gd name="T16" fmla="*/ 0 60000 65536"/>
                  <a:gd name="T17" fmla="*/ 0 60000 65536"/>
                  <a:gd name="T18" fmla="*/ 0 60000 65536"/>
                  <a:gd name="T19" fmla="*/ 0 60000 65536"/>
                  <a:gd name="T20" fmla="*/ 0 60000 65536"/>
                  <a:gd name="T21" fmla="*/ 0 w 100"/>
                  <a:gd name="T22" fmla="*/ 0 h 20"/>
                  <a:gd name="T23" fmla="*/ 100 w 100"/>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20">
                    <a:moveTo>
                      <a:pt x="50" y="19"/>
                    </a:moveTo>
                    <a:cubicBezTo>
                      <a:pt x="23" y="19"/>
                      <a:pt x="0" y="10"/>
                      <a:pt x="0" y="0"/>
                    </a:cubicBezTo>
                    <a:cubicBezTo>
                      <a:pt x="0" y="0"/>
                      <a:pt x="0" y="0"/>
                      <a:pt x="0" y="1"/>
                    </a:cubicBezTo>
                    <a:cubicBezTo>
                      <a:pt x="0" y="11"/>
                      <a:pt x="22" y="20"/>
                      <a:pt x="50" y="20"/>
                    </a:cubicBezTo>
                    <a:cubicBezTo>
                      <a:pt x="78" y="20"/>
                      <a:pt x="100" y="11"/>
                      <a:pt x="100" y="1"/>
                    </a:cubicBezTo>
                    <a:cubicBezTo>
                      <a:pt x="100" y="0"/>
                      <a:pt x="100" y="0"/>
                      <a:pt x="100" y="0"/>
                    </a:cubicBezTo>
                    <a:cubicBezTo>
                      <a:pt x="100" y="10"/>
                      <a:pt x="77" y="19"/>
                      <a:pt x="50" y="19"/>
                    </a:cubicBez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1" name="Oval 21"/>
              <p:cNvSpPr>
                <a:spLocks noChangeArrowheads="1"/>
              </p:cNvSpPr>
              <p:nvPr/>
            </p:nvSpPr>
            <p:spPr bwMode="auto">
              <a:xfrm>
                <a:off x="649" y="393"/>
                <a:ext cx="100" cy="50"/>
              </a:xfrm>
              <a:prstGeom prst="ellipse">
                <a:avLst/>
              </a:prstGeom>
              <a:gradFill rotWithShape="1">
                <a:gsLst>
                  <a:gs pos="0">
                    <a:srgbClr val="67686A"/>
                  </a:gs>
                  <a:gs pos="100000">
                    <a:srgbClr val="DFE0E5"/>
                  </a:gs>
                </a:gsLst>
                <a:path path="shape">
                  <a:fillToRect l="50000" t="50000" r="50000" b="50000"/>
                </a:path>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2" name="Oval 22"/>
              <p:cNvSpPr>
                <a:spLocks noChangeArrowheads="1"/>
              </p:cNvSpPr>
              <p:nvPr/>
            </p:nvSpPr>
            <p:spPr bwMode="auto">
              <a:xfrm>
                <a:off x="647" y="316"/>
                <a:ext cx="104" cy="104"/>
              </a:xfrm>
              <a:prstGeom prst="ellipse">
                <a:avLst/>
              </a:prstGeom>
              <a:gradFill rotWithShape="1">
                <a:gsLst>
                  <a:gs pos="0">
                    <a:srgbClr val="DFE0E5"/>
                  </a:gs>
                  <a:gs pos="100000">
                    <a:srgbClr val="C0C1C6"/>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53" name="Freeform 23"/>
              <p:cNvSpPr>
                <a:spLocks/>
              </p:cNvSpPr>
              <p:nvPr/>
            </p:nvSpPr>
            <p:spPr bwMode="auto">
              <a:xfrm>
                <a:off x="616" y="312"/>
                <a:ext cx="166" cy="302"/>
              </a:xfrm>
              <a:custGeom>
                <a:avLst/>
                <a:gdLst>
                  <a:gd name="T0" fmla="*/ 2147483647 w 105"/>
                  <a:gd name="T1" fmla="*/ 2147483647 h 191"/>
                  <a:gd name="T2" fmla="*/ 2147483647 w 105"/>
                  <a:gd name="T3" fmla="*/ 2147483647 h 191"/>
                  <a:gd name="T4" fmla="*/ 2147483647 w 105"/>
                  <a:gd name="T5" fmla="*/ 2147483647 h 191"/>
                  <a:gd name="T6" fmla="*/ 2147483647 w 105"/>
                  <a:gd name="T7" fmla="*/ 2147483647 h 191"/>
                  <a:gd name="T8" fmla="*/ 2147483647 w 105"/>
                  <a:gd name="T9" fmla="*/ 2147483647 h 191"/>
                  <a:gd name="T10" fmla="*/ 2147483647 w 105"/>
                  <a:gd name="T11" fmla="*/ 0 h 191"/>
                  <a:gd name="T12" fmla="*/ 2147483647 w 105"/>
                  <a:gd name="T13" fmla="*/ 2147483647 h 191"/>
                  <a:gd name="T14" fmla="*/ 2147483647 w 105"/>
                  <a:gd name="T15" fmla="*/ 2147483647 h 191"/>
                  <a:gd name="T16" fmla="*/ 2147483647 w 105"/>
                  <a:gd name="T17" fmla="*/ 2147483647 h 191"/>
                  <a:gd name="T18" fmla="*/ 2147483647 w 105"/>
                  <a:gd name="T19" fmla="*/ 2147483647 h 191"/>
                  <a:gd name="T20" fmla="*/ 477900771 w 105"/>
                  <a:gd name="T21" fmla="*/ 2147483647 h 191"/>
                  <a:gd name="T22" fmla="*/ 800117491 w 105"/>
                  <a:gd name="T23" fmla="*/ 2147483647 h 191"/>
                  <a:gd name="T24" fmla="*/ 1565308946 w 105"/>
                  <a:gd name="T25" fmla="*/ 2147483647 h 191"/>
                  <a:gd name="T26" fmla="*/ 2147483647 w 105"/>
                  <a:gd name="T27" fmla="*/ 2147483647 h 191"/>
                  <a:gd name="T28" fmla="*/ 2147483647 w 105"/>
                  <a:gd name="T29" fmla="*/ 2147483647 h 191"/>
                  <a:gd name="T30" fmla="*/ 2147483647 w 105"/>
                  <a:gd name="T31" fmla="*/ 2147483647 h 191"/>
                  <a:gd name="T32" fmla="*/ 2147483647 w 105"/>
                  <a:gd name="T33" fmla="*/ 2147483647 h 191"/>
                  <a:gd name="T34" fmla="*/ 2147483647 w 105"/>
                  <a:gd name="T35" fmla="*/ 2147483647 h 191"/>
                  <a:gd name="T36" fmla="*/ 2147483647 w 105"/>
                  <a:gd name="T37" fmla="*/ 2147483647 h 191"/>
                  <a:gd name="T38" fmla="*/ 2147483647 w 105"/>
                  <a:gd name="T39" fmla="*/ 2147483647 h 191"/>
                  <a:gd name="T40" fmla="*/ 2147483647 w 105"/>
                  <a:gd name="T41" fmla="*/ 2147483647 h 191"/>
                  <a:gd name="T42" fmla="*/ 2147483647 w 105"/>
                  <a:gd name="T43" fmla="*/ 2147483647 h 191"/>
                  <a:gd name="T44" fmla="*/ 2147483647 w 105"/>
                  <a:gd name="T45" fmla="*/ 2147483647 h 191"/>
                  <a:gd name="T46" fmla="*/ 2147483647 w 105"/>
                  <a:gd name="T47" fmla="*/ 2147483647 h 191"/>
                  <a:gd name="T48" fmla="*/ 2147483647 w 105"/>
                  <a:gd name="T49" fmla="*/ 2147483647 h 191"/>
                  <a:gd name="T50" fmla="*/ 2147483647 w 105"/>
                  <a:gd name="T51" fmla="*/ 2147483647 h 191"/>
                  <a:gd name="T52" fmla="*/ 2147483647 w 105"/>
                  <a:gd name="T53" fmla="*/ 2147483647 h 191"/>
                  <a:gd name="T54" fmla="*/ 2147483647 w 105"/>
                  <a:gd name="T55" fmla="*/ 2147483647 h 191"/>
                  <a:gd name="T56" fmla="*/ 2147483647 w 105"/>
                  <a:gd name="T57" fmla="*/ 2147483647 h 191"/>
                  <a:gd name="T58" fmla="*/ 2147483647 w 105"/>
                  <a:gd name="T59" fmla="*/ 2147483647 h 191"/>
                  <a:gd name="T60" fmla="*/ 2147483647 w 105"/>
                  <a:gd name="T61" fmla="*/ 2147483647 h 191"/>
                  <a:gd name="T62" fmla="*/ 2147483647 w 105"/>
                  <a:gd name="T63" fmla="*/ 2147483647 h 191"/>
                  <a:gd name="T64" fmla="*/ 2147483647 w 105"/>
                  <a:gd name="T65" fmla="*/ 2147483647 h 191"/>
                  <a:gd name="T66" fmla="*/ 2147483647 w 105"/>
                  <a:gd name="T67" fmla="*/ 2147483647 h 191"/>
                  <a:gd name="T68" fmla="*/ 2147483647 w 105"/>
                  <a:gd name="T69" fmla="*/ 2147483647 h 191"/>
                  <a:gd name="T70" fmla="*/ 2147483647 w 105"/>
                  <a:gd name="T71" fmla="*/ 2147483647 h 191"/>
                  <a:gd name="T72" fmla="*/ 2147483647 w 105"/>
                  <a:gd name="T73" fmla="*/ 2147483647 h 191"/>
                  <a:gd name="T74" fmla="*/ 2147483647 w 105"/>
                  <a:gd name="T75" fmla="*/ 2147483647 h 191"/>
                  <a:gd name="T76" fmla="*/ 2147483647 w 105"/>
                  <a:gd name="T77" fmla="*/ 2147483647 h 191"/>
                  <a:gd name="T78" fmla="*/ 2147483647 w 105"/>
                  <a:gd name="T79" fmla="*/ 2147483647 h 191"/>
                  <a:gd name="T80" fmla="*/ 2147483647 w 105"/>
                  <a:gd name="T81" fmla="*/ 2147483647 h 191"/>
                  <a:gd name="T82" fmla="*/ 1565308946 w 105"/>
                  <a:gd name="T83" fmla="*/ 2147483647 h 191"/>
                  <a:gd name="T84" fmla="*/ 1194469531 w 105"/>
                  <a:gd name="T85" fmla="*/ 2147483647 h 191"/>
                  <a:gd name="T86" fmla="*/ 2147483647 w 105"/>
                  <a:gd name="T87" fmla="*/ 2147483647 h 191"/>
                  <a:gd name="T88" fmla="*/ 2147483647 w 105"/>
                  <a:gd name="T89" fmla="*/ 2147483647 h 191"/>
                  <a:gd name="T90" fmla="*/ 2147483647 w 105"/>
                  <a:gd name="T91" fmla="*/ 2147483647 h 191"/>
                  <a:gd name="T92" fmla="*/ 2147483647 w 105"/>
                  <a:gd name="T93" fmla="*/ 2147483647 h 191"/>
                  <a:gd name="T94" fmla="*/ 2147483647 w 105"/>
                  <a:gd name="T95" fmla="*/ 758313295 h 191"/>
                  <a:gd name="T96" fmla="*/ 2147483647 w 105"/>
                  <a:gd name="T97" fmla="*/ 2147483647 h 191"/>
                  <a:gd name="T98" fmla="*/ 2147483647 w 105"/>
                  <a:gd name="T99" fmla="*/ 2147483647 h 191"/>
                  <a:gd name="T100" fmla="*/ 2147483647 w 105"/>
                  <a:gd name="T101" fmla="*/ 2147483647 h 191"/>
                  <a:gd name="T102" fmla="*/ 2147483647 w 105"/>
                  <a:gd name="T103" fmla="*/ 2147483647 h 191"/>
                  <a:gd name="T104" fmla="*/ 2147483647 w 105"/>
                  <a:gd name="T105" fmla="*/ 2147483647 h 191"/>
                  <a:gd name="T106" fmla="*/ 2147483647 w 105"/>
                  <a:gd name="T107" fmla="*/ 2147483647 h 191"/>
                  <a:gd name="T108" fmla="*/ 2147483647 w 105"/>
                  <a:gd name="T109" fmla="*/ 2147483647 h 191"/>
                  <a:gd name="T110" fmla="*/ 2147483647 w 105"/>
                  <a:gd name="T111" fmla="*/ 2147483647 h 19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
                  <a:gd name="T169" fmla="*/ 0 h 191"/>
                  <a:gd name="T170" fmla="*/ 105 w 105"/>
                  <a:gd name="T171" fmla="*/ 191 h 19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 h="191">
                    <a:moveTo>
                      <a:pt x="105" y="69"/>
                    </a:moveTo>
                    <a:cubicBezTo>
                      <a:pt x="105" y="61"/>
                      <a:pt x="97" y="55"/>
                      <a:pt x="81" y="51"/>
                    </a:cubicBezTo>
                    <a:cubicBezTo>
                      <a:pt x="82" y="51"/>
                      <a:pt x="82" y="52"/>
                      <a:pt x="82" y="52"/>
                    </a:cubicBezTo>
                    <a:cubicBezTo>
                      <a:pt x="82" y="52"/>
                      <a:pt x="82" y="53"/>
                      <a:pt x="82" y="53"/>
                    </a:cubicBezTo>
                    <a:cubicBezTo>
                      <a:pt x="89" y="43"/>
                      <a:pt x="89" y="30"/>
                      <a:pt x="83" y="18"/>
                    </a:cubicBezTo>
                    <a:cubicBezTo>
                      <a:pt x="77" y="7"/>
                      <a:pt x="66" y="0"/>
                      <a:pt x="53" y="0"/>
                    </a:cubicBezTo>
                    <a:cubicBezTo>
                      <a:pt x="40" y="0"/>
                      <a:pt x="29" y="7"/>
                      <a:pt x="23" y="18"/>
                    </a:cubicBezTo>
                    <a:cubicBezTo>
                      <a:pt x="17" y="30"/>
                      <a:pt x="17" y="43"/>
                      <a:pt x="24" y="53"/>
                    </a:cubicBezTo>
                    <a:cubicBezTo>
                      <a:pt x="23" y="53"/>
                      <a:pt x="23" y="52"/>
                      <a:pt x="24" y="52"/>
                    </a:cubicBezTo>
                    <a:cubicBezTo>
                      <a:pt x="24" y="52"/>
                      <a:pt x="24" y="51"/>
                      <a:pt x="25" y="51"/>
                    </a:cubicBezTo>
                    <a:cubicBezTo>
                      <a:pt x="3" y="57"/>
                      <a:pt x="0" y="66"/>
                      <a:pt x="2" y="72"/>
                    </a:cubicBezTo>
                    <a:cubicBezTo>
                      <a:pt x="4" y="84"/>
                      <a:pt x="4" y="84"/>
                      <a:pt x="4" y="84"/>
                    </a:cubicBezTo>
                    <a:cubicBezTo>
                      <a:pt x="7" y="96"/>
                      <a:pt x="7" y="96"/>
                      <a:pt x="7" y="96"/>
                    </a:cubicBezTo>
                    <a:cubicBezTo>
                      <a:pt x="15" y="132"/>
                      <a:pt x="15" y="132"/>
                      <a:pt x="15" y="132"/>
                    </a:cubicBezTo>
                    <a:cubicBezTo>
                      <a:pt x="23" y="168"/>
                      <a:pt x="23" y="168"/>
                      <a:pt x="23" y="168"/>
                    </a:cubicBezTo>
                    <a:cubicBezTo>
                      <a:pt x="25" y="178"/>
                      <a:pt x="25" y="178"/>
                      <a:pt x="25" y="178"/>
                    </a:cubicBezTo>
                    <a:cubicBezTo>
                      <a:pt x="26" y="178"/>
                      <a:pt x="26" y="178"/>
                      <a:pt x="26" y="178"/>
                    </a:cubicBezTo>
                    <a:cubicBezTo>
                      <a:pt x="26" y="180"/>
                      <a:pt x="26" y="182"/>
                      <a:pt x="28" y="184"/>
                    </a:cubicBezTo>
                    <a:cubicBezTo>
                      <a:pt x="33" y="189"/>
                      <a:pt x="43" y="191"/>
                      <a:pt x="57" y="190"/>
                    </a:cubicBezTo>
                    <a:cubicBezTo>
                      <a:pt x="62" y="190"/>
                      <a:pt x="78" y="189"/>
                      <a:pt x="80" y="180"/>
                    </a:cubicBezTo>
                    <a:cubicBezTo>
                      <a:pt x="91" y="129"/>
                      <a:pt x="91" y="129"/>
                      <a:pt x="91" y="129"/>
                    </a:cubicBezTo>
                    <a:cubicBezTo>
                      <a:pt x="96" y="109"/>
                      <a:pt x="96" y="109"/>
                      <a:pt x="96" y="109"/>
                    </a:cubicBezTo>
                    <a:cubicBezTo>
                      <a:pt x="101" y="88"/>
                      <a:pt x="101" y="88"/>
                      <a:pt x="101" y="88"/>
                    </a:cubicBezTo>
                    <a:cubicBezTo>
                      <a:pt x="101" y="86"/>
                      <a:pt x="101" y="84"/>
                      <a:pt x="102" y="82"/>
                    </a:cubicBezTo>
                    <a:cubicBezTo>
                      <a:pt x="103" y="78"/>
                      <a:pt x="105" y="73"/>
                      <a:pt x="105" y="69"/>
                    </a:cubicBezTo>
                    <a:cubicBezTo>
                      <a:pt x="105" y="69"/>
                      <a:pt x="105" y="69"/>
                      <a:pt x="105" y="69"/>
                    </a:cubicBezTo>
                    <a:cubicBezTo>
                      <a:pt x="105" y="68"/>
                      <a:pt x="104" y="67"/>
                      <a:pt x="103" y="67"/>
                    </a:cubicBezTo>
                    <a:cubicBezTo>
                      <a:pt x="102" y="67"/>
                      <a:pt x="102" y="68"/>
                      <a:pt x="102" y="69"/>
                    </a:cubicBezTo>
                    <a:cubicBezTo>
                      <a:pt x="102" y="69"/>
                      <a:pt x="102" y="69"/>
                      <a:pt x="102" y="69"/>
                    </a:cubicBezTo>
                    <a:cubicBezTo>
                      <a:pt x="102" y="72"/>
                      <a:pt x="100" y="77"/>
                      <a:pt x="99" y="82"/>
                    </a:cubicBezTo>
                    <a:cubicBezTo>
                      <a:pt x="99" y="84"/>
                      <a:pt x="98" y="86"/>
                      <a:pt x="98" y="87"/>
                    </a:cubicBezTo>
                    <a:cubicBezTo>
                      <a:pt x="93" y="108"/>
                      <a:pt x="93" y="108"/>
                      <a:pt x="93" y="108"/>
                    </a:cubicBezTo>
                    <a:cubicBezTo>
                      <a:pt x="88" y="129"/>
                      <a:pt x="88" y="129"/>
                      <a:pt x="88" y="129"/>
                    </a:cubicBezTo>
                    <a:cubicBezTo>
                      <a:pt x="77" y="180"/>
                      <a:pt x="77" y="180"/>
                      <a:pt x="77" y="180"/>
                    </a:cubicBezTo>
                    <a:cubicBezTo>
                      <a:pt x="76" y="183"/>
                      <a:pt x="72" y="186"/>
                      <a:pt x="57" y="187"/>
                    </a:cubicBezTo>
                    <a:cubicBezTo>
                      <a:pt x="44" y="188"/>
                      <a:pt x="35" y="186"/>
                      <a:pt x="30" y="182"/>
                    </a:cubicBezTo>
                    <a:cubicBezTo>
                      <a:pt x="29" y="181"/>
                      <a:pt x="29" y="179"/>
                      <a:pt x="29" y="178"/>
                    </a:cubicBezTo>
                    <a:cubicBezTo>
                      <a:pt x="28" y="177"/>
                      <a:pt x="28" y="177"/>
                      <a:pt x="28" y="177"/>
                    </a:cubicBezTo>
                    <a:cubicBezTo>
                      <a:pt x="26" y="167"/>
                      <a:pt x="26" y="167"/>
                      <a:pt x="26" y="167"/>
                    </a:cubicBezTo>
                    <a:cubicBezTo>
                      <a:pt x="18" y="131"/>
                      <a:pt x="18" y="131"/>
                      <a:pt x="18" y="131"/>
                    </a:cubicBezTo>
                    <a:cubicBezTo>
                      <a:pt x="10" y="96"/>
                      <a:pt x="10" y="96"/>
                      <a:pt x="10" y="96"/>
                    </a:cubicBezTo>
                    <a:cubicBezTo>
                      <a:pt x="7" y="84"/>
                      <a:pt x="7" y="84"/>
                      <a:pt x="7" y="84"/>
                    </a:cubicBezTo>
                    <a:cubicBezTo>
                      <a:pt x="5" y="71"/>
                      <a:pt x="5" y="71"/>
                      <a:pt x="5" y="71"/>
                    </a:cubicBezTo>
                    <a:cubicBezTo>
                      <a:pt x="2" y="62"/>
                      <a:pt x="15" y="57"/>
                      <a:pt x="25" y="54"/>
                    </a:cubicBezTo>
                    <a:cubicBezTo>
                      <a:pt x="26" y="54"/>
                      <a:pt x="26" y="54"/>
                      <a:pt x="26" y="53"/>
                    </a:cubicBezTo>
                    <a:cubicBezTo>
                      <a:pt x="27" y="53"/>
                      <a:pt x="26" y="52"/>
                      <a:pt x="26" y="52"/>
                    </a:cubicBezTo>
                    <a:cubicBezTo>
                      <a:pt x="20" y="42"/>
                      <a:pt x="20" y="30"/>
                      <a:pt x="25" y="20"/>
                    </a:cubicBezTo>
                    <a:cubicBezTo>
                      <a:pt x="31" y="9"/>
                      <a:pt x="41" y="3"/>
                      <a:pt x="53" y="3"/>
                    </a:cubicBezTo>
                    <a:cubicBezTo>
                      <a:pt x="64" y="3"/>
                      <a:pt x="75" y="9"/>
                      <a:pt x="80" y="20"/>
                    </a:cubicBezTo>
                    <a:cubicBezTo>
                      <a:pt x="86" y="30"/>
                      <a:pt x="86" y="42"/>
                      <a:pt x="80" y="52"/>
                    </a:cubicBezTo>
                    <a:cubicBezTo>
                      <a:pt x="79" y="52"/>
                      <a:pt x="79" y="53"/>
                      <a:pt x="79" y="53"/>
                    </a:cubicBezTo>
                    <a:cubicBezTo>
                      <a:pt x="80" y="54"/>
                      <a:pt x="80" y="54"/>
                      <a:pt x="80" y="54"/>
                    </a:cubicBezTo>
                    <a:cubicBezTo>
                      <a:pt x="94" y="58"/>
                      <a:pt x="102" y="63"/>
                      <a:pt x="102" y="69"/>
                    </a:cubicBezTo>
                    <a:cubicBezTo>
                      <a:pt x="102" y="69"/>
                      <a:pt x="102" y="69"/>
                      <a:pt x="102" y="69"/>
                    </a:cubicBezTo>
                    <a:cubicBezTo>
                      <a:pt x="102" y="69"/>
                      <a:pt x="102" y="70"/>
                      <a:pt x="103" y="70"/>
                    </a:cubicBezTo>
                    <a:cubicBezTo>
                      <a:pt x="104" y="70"/>
                      <a:pt x="105" y="69"/>
                      <a:pt x="105" y="69"/>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964" name="Group 212"/>
            <p:cNvGrpSpPr>
              <a:grpSpLocks/>
            </p:cNvGrpSpPr>
            <p:nvPr/>
          </p:nvGrpSpPr>
          <p:grpSpPr bwMode="auto">
            <a:xfrm>
              <a:off x="1141371" y="4770259"/>
              <a:ext cx="149109" cy="359997"/>
              <a:chOff x="2855" y="1325"/>
              <a:chExt cx="140" cy="338"/>
            </a:xfrm>
          </p:grpSpPr>
          <p:sp>
            <p:nvSpPr>
              <p:cNvPr id="4326" name="Freeform 58"/>
              <p:cNvSpPr>
                <a:spLocks/>
              </p:cNvSpPr>
              <p:nvPr/>
            </p:nvSpPr>
            <p:spPr bwMode="auto">
              <a:xfrm>
                <a:off x="2978" y="1363"/>
                <a:ext cx="17" cy="298"/>
              </a:xfrm>
              <a:custGeom>
                <a:avLst/>
                <a:gdLst>
                  <a:gd name="T0" fmla="*/ 0 w 10"/>
                  <a:gd name="T1" fmla="*/ 2147483647 h 188"/>
                  <a:gd name="T2" fmla="*/ 1491156833 w 10"/>
                  <a:gd name="T3" fmla="*/ 2147483647 h 188"/>
                  <a:gd name="T4" fmla="*/ 1491156833 w 10"/>
                  <a:gd name="T5" fmla="*/ 309888840 h 188"/>
                  <a:gd name="T6" fmla="*/ 1491156833 w 10"/>
                  <a:gd name="T7" fmla="*/ 0 h 188"/>
                  <a:gd name="T8" fmla="*/ 183794157 w 10"/>
                  <a:gd name="T9" fmla="*/ 734490923 h 188"/>
                  <a:gd name="T10" fmla="*/ 0 60000 65536"/>
                  <a:gd name="T11" fmla="*/ 0 60000 65536"/>
                  <a:gd name="T12" fmla="*/ 0 60000 65536"/>
                  <a:gd name="T13" fmla="*/ 0 60000 65536"/>
                  <a:gd name="T14" fmla="*/ 0 60000 65536"/>
                  <a:gd name="T15" fmla="*/ 0 w 10"/>
                  <a:gd name="T16" fmla="*/ 0 h 188"/>
                  <a:gd name="T17" fmla="*/ 10 w 10"/>
                  <a:gd name="T18" fmla="*/ 188 h 188"/>
                </a:gdLst>
                <a:ahLst/>
                <a:cxnLst>
                  <a:cxn ang="T10">
                    <a:pos x="T0" y="T1"/>
                  </a:cxn>
                  <a:cxn ang="T11">
                    <a:pos x="T2" y="T3"/>
                  </a:cxn>
                  <a:cxn ang="T12">
                    <a:pos x="T4" y="T5"/>
                  </a:cxn>
                  <a:cxn ang="T13">
                    <a:pos x="T6" y="T7"/>
                  </a:cxn>
                  <a:cxn ang="T14">
                    <a:pos x="T8" y="T9"/>
                  </a:cxn>
                </a:cxnLst>
                <a:rect l="T15" t="T16" r="T17" b="T18"/>
                <a:pathLst>
                  <a:path w="10" h="188">
                    <a:moveTo>
                      <a:pt x="0" y="188"/>
                    </a:moveTo>
                    <a:cubicBezTo>
                      <a:pt x="0" y="188"/>
                      <a:pt x="10" y="185"/>
                      <a:pt x="10" y="178"/>
                    </a:cubicBezTo>
                    <a:cubicBezTo>
                      <a:pt x="10" y="4"/>
                      <a:pt x="10" y="4"/>
                      <a:pt x="10" y="4"/>
                    </a:cubicBezTo>
                    <a:cubicBezTo>
                      <a:pt x="10" y="4"/>
                      <a:pt x="10" y="0"/>
                      <a:pt x="10" y="0"/>
                    </a:cubicBezTo>
                    <a:cubicBezTo>
                      <a:pt x="1" y="8"/>
                      <a:pt x="1" y="8"/>
                      <a:pt x="1" y="8"/>
                    </a:cubicBezTo>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27" name="Freeform 59"/>
              <p:cNvSpPr>
                <a:spLocks/>
              </p:cNvSpPr>
              <p:nvPr/>
            </p:nvSpPr>
            <p:spPr bwMode="auto">
              <a:xfrm>
                <a:off x="2874" y="1370"/>
                <a:ext cx="90" cy="146"/>
              </a:xfrm>
              <a:custGeom>
                <a:avLst/>
                <a:gdLst>
                  <a:gd name="T0" fmla="*/ 1 w 137"/>
                  <a:gd name="T1" fmla="*/ 1 h 220"/>
                  <a:gd name="T2" fmla="*/ 1 w 137"/>
                  <a:gd name="T3" fmla="*/ 1 h 220"/>
                  <a:gd name="T4" fmla="*/ 1 w 137"/>
                  <a:gd name="T5" fmla="*/ 1 h 220"/>
                  <a:gd name="T6" fmla="*/ 1 w 137"/>
                  <a:gd name="T7" fmla="*/ 1 h 220"/>
                  <a:gd name="T8" fmla="*/ 1 w 137"/>
                  <a:gd name="T9" fmla="*/ 1 h 220"/>
                  <a:gd name="T10" fmla="*/ 0 w 137"/>
                  <a:gd name="T11" fmla="*/ 0 h 220"/>
                  <a:gd name="T12" fmla="*/ 0 w 137"/>
                  <a:gd name="T13" fmla="*/ 0 h 220"/>
                  <a:gd name="T14" fmla="*/ 0 w 137"/>
                  <a:gd name="T15" fmla="*/ 0 h 220"/>
                  <a:gd name="T16" fmla="*/ 0 w 137"/>
                  <a:gd name="T17" fmla="*/ 1 h 220"/>
                  <a:gd name="T18" fmla="*/ 0 w 137"/>
                  <a:gd name="T19" fmla="*/ 1 h 220"/>
                  <a:gd name="T20" fmla="*/ 0 w 137"/>
                  <a:gd name="T21" fmla="*/ 1 h 220"/>
                  <a:gd name="T22" fmla="*/ 0 w 137"/>
                  <a:gd name="T23" fmla="*/ 1 h 220"/>
                  <a:gd name="T24" fmla="*/ 0 w 137"/>
                  <a:gd name="T25" fmla="*/ 1 h 220"/>
                  <a:gd name="T26" fmla="*/ 1 w 137"/>
                  <a:gd name="T27" fmla="*/ 1 h 220"/>
                  <a:gd name="T28" fmla="*/ 1 w 137"/>
                  <a:gd name="T29" fmla="*/ 1 h 220"/>
                  <a:gd name="T30" fmla="*/ 1 w 137"/>
                  <a:gd name="T31" fmla="*/ 1 h 220"/>
                  <a:gd name="T32" fmla="*/ 1 w 137"/>
                  <a:gd name="T33" fmla="*/ 1 h 220"/>
                  <a:gd name="T34" fmla="*/ 1 w 137"/>
                  <a:gd name="T35" fmla="*/ 1 h 220"/>
                  <a:gd name="T36" fmla="*/ 1 w 137"/>
                  <a:gd name="T37" fmla="*/ 1 h 2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7"/>
                  <a:gd name="T58" fmla="*/ 0 h 220"/>
                  <a:gd name="T59" fmla="*/ 137 w 137"/>
                  <a:gd name="T60" fmla="*/ 220 h 2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7" h="220">
                    <a:moveTo>
                      <a:pt x="137" y="210"/>
                    </a:moveTo>
                    <a:lnTo>
                      <a:pt x="17" y="175"/>
                    </a:lnTo>
                    <a:lnTo>
                      <a:pt x="17" y="5"/>
                    </a:lnTo>
                    <a:lnTo>
                      <a:pt x="14" y="5"/>
                    </a:lnTo>
                    <a:lnTo>
                      <a:pt x="0" y="0"/>
                    </a:lnTo>
                    <a:lnTo>
                      <a:pt x="0" y="180"/>
                    </a:lnTo>
                    <a:lnTo>
                      <a:pt x="0" y="182"/>
                    </a:lnTo>
                    <a:lnTo>
                      <a:pt x="137" y="220"/>
                    </a:lnTo>
                    <a:lnTo>
                      <a:pt x="137" y="21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28" name="Freeform 60"/>
              <p:cNvSpPr>
                <a:spLocks/>
              </p:cNvSpPr>
              <p:nvPr/>
            </p:nvSpPr>
            <p:spPr bwMode="auto">
              <a:xfrm>
                <a:off x="2877" y="1370"/>
                <a:ext cx="90" cy="144"/>
              </a:xfrm>
              <a:custGeom>
                <a:avLst/>
                <a:gdLst>
                  <a:gd name="T0" fmla="*/ 0 w 57"/>
                  <a:gd name="T1" fmla="*/ 2147483647 h 92"/>
                  <a:gd name="T2" fmla="*/ 2147483647 w 57"/>
                  <a:gd name="T3" fmla="*/ 2147483647 h 92"/>
                  <a:gd name="T4" fmla="*/ 2147483647 w 57"/>
                  <a:gd name="T5" fmla="*/ 1386442434 h 92"/>
                  <a:gd name="T6" fmla="*/ 0 w 57"/>
                  <a:gd name="T7" fmla="*/ 0 h 92"/>
                  <a:gd name="T8" fmla="*/ 0 w 57"/>
                  <a:gd name="T9" fmla="*/ 2147483647 h 92"/>
                  <a:gd name="T10" fmla="*/ 0 60000 65536"/>
                  <a:gd name="T11" fmla="*/ 0 60000 65536"/>
                  <a:gd name="T12" fmla="*/ 0 60000 65536"/>
                  <a:gd name="T13" fmla="*/ 0 60000 65536"/>
                  <a:gd name="T14" fmla="*/ 0 60000 65536"/>
                  <a:gd name="T15" fmla="*/ 0 w 57"/>
                  <a:gd name="T16" fmla="*/ 0 h 92"/>
                  <a:gd name="T17" fmla="*/ 57 w 57"/>
                  <a:gd name="T18" fmla="*/ 92 h 92"/>
                </a:gdLst>
                <a:ahLst/>
                <a:cxnLst>
                  <a:cxn ang="T10">
                    <a:pos x="T0" y="T1"/>
                  </a:cxn>
                  <a:cxn ang="T11">
                    <a:pos x="T2" y="T3"/>
                  </a:cxn>
                  <a:cxn ang="T12">
                    <a:pos x="T4" y="T5"/>
                  </a:cxn>
                  <a:cxn ang="T13">
                    <a:pos x="T6" y="T7"/>
                  </a:cxn>
                  <a:cxn ang="T14">
                    <a:pos x="T8" y="T9"/>
                  </a:cxn>
                </a:cxnLst>
                <a:rect l="T15" t="T16" r="T17" b="T18"/>
                <a:pathLst>
                  <a:path w="57" h="92">
                    <a:moveTo>
                      <a:pt x="0" y="75"/>
                    </a:moveTo>
                    <a:cubicBezTo>
                      <a:pt x="57" y="92"/>
                      <a:pt x="57" y="92"/>
                      <a:pt x="57" y="92"/>
                    </a:cubicBezTo>
                    <a:cubicBezTo>
                      <a:pt x="57" y="92"/>
                      <a:pt x="57" y="22"/>
                      <a:pt x="57" y="17"/>
                    </a:cubicBezTo>
                    <a:cubicBezTo>
                      <a:pt x="52" y="15"/>
                      <a:pt x="9" y="3"/>
                      <a:pt x="0" y="0"/>
                    </a:cubicBezTo>
                    <a:cubicBezTo>
                      <a:pt x="0" y="9"/>
                      <a:pt x="0" y="75"/>
                      <a:pt x="0" y="75"/>
                    </a:cubicBez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29" name="Freeform 61"/>
              <p:cNvSpPr>
                <a:spLocks noEditPoints="1"/>
              </p:cNvSpPr>
              <p:nvPr/>
            </p:nvSpPr>
            <p:spPr bwMode="auto">
              <a:xfrm>
                <a:off x="2858" y="1339"/>
                <a:ext cx="123" cy="321"/>
              </a:xfrm>
              <a:custGeom>
                <a:avLst/>
                <a:gdLst>
                  <a:gd name="T0" fmla="*/ 2147483647 w 78"/>
                  <a:gd name="T1" fmla="*/ 1943711228 h 204"/>
                  <a:gd name="T2" fmla="*/ 293049517 w 78"/>
                  <a:gd name="T3" fmla="*/ 114288651 h 204"/>
                  <a:gd name="T4" fmla="*/ 0 w 78"/>
                  <a:gd name="T5" fmla="*/ 301413629 h 204"/>
                  <a:gd name="T6" fmla="*/ 0 w 78"/>
                  <a:gd name="T7" fmla="*/ 2147483647 h 204"/>
                  <a:gd name="T8" fmla="*/ 462116294 w 78"/>
                  <a:gd name="T9" fmla="*/ 2147483647 h 204"/>
                  <a:gd name="T10" fmla="*/ 2147483647 w 78"/>
                  <a:gd name="T11" fmla="*/ 2147483647 h 204"/>
                  <a:gd name="T12" fmla="*/ 2147483647 w 78"/>
                  <a:gd name="T13" fmla="*/ 2147483647 h 204"/>
                  <a:gd name="T14" fmla="*/ 2147483647 w 78"/>
                  <a:gd name="T15" fmla="*/ 2147483647 h 204"/>
                  <a:gd name="T16" fmla="*/ 2147483647 w 78"/>
                  <a:gd name="T17" fmla="*/ 1943711228 h 204"/>
                  <a:gd name="T18" fmla="*/ 2147483647 w 78"/>
                  <a:gd name="T19" fmla="*/ 2147483647 h 204"/>
                  <a:gd name="T20" fmla="*/ 822698159 w 78"/>
                  <a:gd name="T21" fmla="*/ 2147483647 h 204"/>
                  <a:gd name="T22" fmla="*/ 822698159 w 78"/>
                  <a:gd name="T23" fmla="*/ 1604651946 h 204"/>
                  <a:gd name="T24" fmla="*/ 2147483647 w 78"/>
                  <a:gd name="T25" fmla="*/ 2147483647 h 204"/>
                  <a:gd name="T26" fmla="*/ 2147483647 w 78"/>
                  <a:gd name="T27" fmla="*/ 2147483647 h 2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
                  <a:gd name="T43" fmla="*/ 0 h 204"/>
                  <a:gd name="T44" fmla="*/ 78 w 78"/>
                  <a:gd name="T45" fmla="*/ 204 h 20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 h="204">
                    <a:moveTo>
                      <a:pt x="76" y="23"/>
                    </a:moveTo>
                    <a:cubicBezTo>
                      <a:pt x="4" y="1"/>
                      <a:pt x="4" y="1"/>
                      <a:pt x="4" y="1"/>
                    </a:cubicBezTo>
                    <a:cubicBezTo>
                      <a:pt x="0" y="0"/>
                      <a:pt x="0" y="0"/>
                      <a:pt x="0" y="4"/>
                    </a:cubicBezTo>
                    <a:cubicBezTo>
                      <a:pt x="0" y="178"/>
                      <a:pt x="0" y="178"/>
                      <a:pt x="0" y="178"/>
                    </a:cubicBezTo>
                    <a:cubicBezTo>
                      <a:pt x="0" y="181"/>
                      <a:pt x="2" y="183"/>
                      <a:pt x="6" y="183"/>
                    </a:cubicBezTo>
                    <a:cubicBezTo>
                      <a:pt x="72" y="203"/>
                      <a:pt x="72" y="203"/>
                      <a:pt x="72" y="203"/>
                    </a:cubicBezTo>
                    <a:cubicBezTo>
                      <a:pt x="75" y="204"/>
                      <a:pt x="78" y="203"/>
                      <a:pt x="78" y="200"/>
                    </a:cubicBezTo>
                    <a:cubicBezTo>
                      <a:pt x="78" y="26"/>
                      <a:pt x="78" y="26"/>
                      <a:pt x="78" y="26"/>
                    </a:cubicBezTo>
                    <a:cubicBezTo>
                      <a:pt x="78" y="23"/>
                      <a:pt x="78" y="23"/>
                      <a:pt x="76" y="23"/>
                    </a:cubicBezTo>
                    <a:close/>
                    <a:moveTo>
                      <a:pt x="68" y="112"/>
                    </a:moveTo>
                    <a:cubicBezTo>
                      <a:pt x="10" y="96"/>
                      <a:pt x="10" y="96"/>
                      <a:pt x="10" y="96"/>
                    </a:cubicBezTo>
                    <a:cubicBezTo>
                      <a:pt x="10" y="19"/>
                      <a:pt x="10" y="19"/>
                      <a:pt x="10" y="19"/>
                    </a:cubicBezTo>
                    <a:cubicBezTo>
                      <a:pt x="68" y="36"/>
                      <a:pt x="68" y="36"/>
                      <a:pt x="68" y="36"/>
                    </a:cubicBezTo>
                    <a:lnTo>
                      <a:pt x="68" y="112"/>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0" name="Freeform 62"/>
              <p:cNvSpPr>
                <a:spLocks/>
              </p:cNvSpPr>
              <p:nvPr/>
            </p:nvSpPr>
            <p:spPr bwMode="auto">
              <a:xfrm>
                <a:off x="2858" y="1332"/>
                <a:ext cx="137" cy="45"/>
              </a:xfrm>
              <a:custGeom>
                <a:avLst/>
                <a:gdLst>
                  <a:gd name="T0" fmla="*/ 0 w 86"/>
                  <a:gd name="T1" fmla="*/ 650325165 h 29"/>
                  <a:gd name="T2" fmla="*/ 998409576 w 86"/>
                  <a:gd name="T3" fmla="*/ 0 h 29"/>
                  <a:gd name="T4" fmla="*/ 2147483647 w 86"/>
                  <a:gd name="T5" fmla="*/ 2091471463 h 29"/>
                  <a:gd name="T6" fmla="*/ 2147483647 w 86"/>
                  <a:gd name="T7" fmla="*/ 2147483647 h 29"/>
                  <a:gd name="T8" fmla="*/ 0 w 86"/>
                  <a:gd name="T9" fmla="*/ 650325165 h 29"/>
                  <a:gd name="T10" fmla="*/ 0 60000 65536"/>
                  <a:gd name="T11" fmla="*/ 0 60000 65536"/>
                  <a:gd name="T12" fmla="*/ 0 60000 65536"/>
                  <a:gd name="T13" fmla="*/ 0 60000 65536"/>
                  <a:gd name="T14" fmla="*/ 0 60000 65536"/>
                  <a:gd name="T15" fmla="*/ 0 w 86"/>
                  <a:gd name="T16" fmla="*/ 0 h 29"/>
                  <a:gd name="T17" fmla="*/ 86 w 86"/>
                  <a:gd name="T18" fmla="*/ 29 h 29"/>
                </a:gdLst>
                <a:ahLst/>
                <a:cxnLst>
                  <a:cxn ang="T10">
                    <a:pos x="T0" y="T1"/>
                  </a:cxn>
                  <a:cxn ang="T11">
                    <a:pos x="T2" y="T3"/>
                  </a:cxn>
                  <a:cxn ang="T12">
                    <a:pos x="T4" y="T5"/>
                  </a:cxn>
                  <a:cxn ang="T13">
                    <a:pos x="T6" y="T7"/>
                  </a:cxn>
                  <a:cxn ang="T14">
                    <a:pos x="T8" y="T9"/>
                  </a:cxn>
                </a:cxnLst>
                <a:rect l="T15" t="T16" r="T17" b="T18"/>
                <a:pathLst>
                  <a:path w="86" h="29">
                    <a:moveTo>
                      <a:pt x="0" y="6"/>
                    </a:moveTo>
                    <a:cubicBezTo>
                      <a:pt x="0" y="6"/>
                      <a:pt x="0" y="1"/>
                      <a:pt x="11" y="0"/>
                    </a:cubicBezTo>
                    <a:cubicBezTo>
                      <a:pt x="86" y="20"/>
                      <a:pt x="86" y="20"/>
                      <a:pt x="86" y="20"/>
                    </a:cubicBezTo>
                    <a:cubicBezTo>
                      <a:pt x="86" y="20"/>
                      <a:pt x="86" y="26"/>
                      <a:pt x="78" y="29"/>
                    </a:cubicBezTo>
                    <a:lnTo>
                      <a:pt x="0" y="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1" name="Freeform 63"/>
              <p:cNvSpPr>
                <a:spLocks/>
              </p:cNvSpPr>
              <p:nvPr/>
            </p:nvSpPr>
            <p:spPr bwMode="auto">
              <a:xfrm>
                <a:off x="2874" y="1370"/>
                <a:ext cx="90" cy="146"/>
              </a:xfrm>
              <a:custGeom>
                <a:avLst/>
                <a:gdLst>
                  <a:gd name="T0" fmla="*/ 1 w 137"/>
                  <a:gd name="T1" fmla="*/ 1 h 220"/>
                  <a:gd name="T2" fmla="*/ 1 w 137"/>
                  <a:gd name="T3" fmla="*/ 0 h 220"/>
                  <a:gd name="T4" fmla="*/ 0 w 137"/>
                  <a:gd name="T5" fmla="*/ 0 h 220"/>
                  <a:gd name="T6" fmla="*/ 0 w 137"/>
                  <a:gd name="T7" fmla="*/ 1 h 220"/>
                  <a:gd name="T8" fmla="*/ 1 w 137"/>
                  <a:gd name="T9" fmla="*/ 1 h 220"/>
                  <a:gd name="T10" fmla="*/ 1 w 137"/>
                  <a:gd name="T11" fmla="*/ 1 h 220"/>
                  <a:gd name="T12" fmla="*/ 1 w 137"/>
                  <a:gd name="T13" fmla="*/ 1 h 220"/>
                  <a:gd name="T14" fmla="*/ 0 60000 65536"/>
                  <a:gd name="T15" fmla="*/ 0 60000 65536"/>
                  <a:gd name="T16" fmla="*/ 0 60000 65536"/>
                  <a:gd name="T17" fmla="*/ 0 60000 65536"/>
                  <a:gd name="T18" fmla="*/ 0 60000 65536"/>
                  <a:gd name="T19" fmla="*/ 0 60000 65536"/>
                  <a:gd name="T20" fmla="*/ 0 60000 65536"/>
                  <a:gd name="T21" fmla="*/ 0 w 137"/>
                  <a:gd name="T22" fmla="*/ 0 h 220"/>
                  <a:gd name="T23" fmla="*/ 137 w 137"/>
                  <a:gd name="T24" fmla="*/ 220 h 2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7" h="220">
                    <a:moveTo>
                      <a:pt x="2" y="180"/>
                    </a:moveTo>
                    <a:lnTo>
                      <a:pt x="2" y="0"/>
                    </a:lnTo>
                    <a:lnTo>
                      <a:pt x="0" y="0"/>
                    </a:lnTo>
                    <a:lnTo>
                      <a:pt x="0" y="182"/>
                    </a:lnTo>
                    <a:lnTo>
                      <a:pt x="137" y="220"/>
                    </a:lnTo>
                    <a:lnTo>
                      <a:pt x="137" y="217"/>
                    </a:lnTo>
                    <a:lnTo>
                      <a:pt x="2" y="18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2" name="Freeform 64"/>
              <p:cNvSpPr>
                <a:spLocks/>
              </p:cNvSpPr>
              <p:nvPr/>
            </p:nvSpPr>
            <p:spPr bwMode="auto">
              <a:xfrm>
                <a:off x="2877" y="1580"/>
                <a:ext cx="19" cy="26"/>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3"/>
                    </a:lnTo>
                    <a:lnTo>
                      <a:pt x="28" y="40"/>
                    </a:lnTo>
                    <a:lnTo>
                      <a:pt x="28" y="9"/>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3" name="Freeform 65"/>
              <p:cNvSpPr>
                <a:spLocks/>
              </p:cNvSpPr>
              <p:nvPr/>
            </p:nvSpPr>
            <p:spPr bwMode="auto">
              <a:xfrm>
                <a:off x="2877" y="1521"/>
                <a:ext cx="19" cy="26"/>
              </a:xfrm>
              <a:custGeom>
                <a:avLst/>
                <a:gdLst>
                  <a:gd name="T0" fmla="*/ 0 w 28"/>
                  <a:gd name="T1" fmla="*/ 0 h 38"/>
                  <a:gd name="T2" fmla="*/ 0 w 28"/>
                  <a:gd name="T3" fmla="*/ 1 h 38"/>
                  <a:gd name="T4" fmla="*/ 1 w 28"/>
                  <a:gd name="T5" fmla="*/ 1 h 38"/>
                  <a:gd name="T6" fmla="*/ 1 w 28"/>
                  <a:gd name="T7" fmla="*/ 1 h 38"/>
                  <a:gd name="T8" fmla="*/ 0 w 28"/>
                  <a:gd name="T9" fmla="*/ 0 h 38"/>
                  <a:gd name="T10" fmla="*/ 0 60000 65536"/>
                  <a:gd name="T11" fmla="*/ 0 60000 65536"/>
                  <a:gd name="T12" fmla="*/ 0 60000 65536"/>
                  <a:gd name="T13" fmla="*/ 0 60000 65536"/>
                  <a:gd name="T14" fmla="*/ 0 60000 65536"/>
                  <a:gd name="T15" fmla="*/ 0 w 28"/>
                  <a:gd name="T16" fmla="*/ 0 h 38"/>
                  <a:gd name="T17" fmla="*/ 28 w 28"/>
                  <a:gd name="T18" fmla="*/ 38 h 38"/>
                </a:gdLst>
                <a:ahLst/>
                <a:cxnLst>
                  <a:cxn ang="T10">
                    <a:pos x="T0" y="T1"/>
                  </a:cxn>
                  <a:cxn ang="T11">
                    <a:pos x="T2" y="T3"/>
                  </a:cxn>
                  <a:cxn ang="T12">
                    <a:pos x="T4" y="T5"/>
                  </a:cxn>
                  <a:cxn ang="T13">
                    <a:pos x="T6" y="T7"/>
                  </a:cxn>
                  <a:cxn ang="T14">
                    <a:pos x="T8" y="T9"/>
                  </a:cxn>
                </a:cxnLst>
                <a:rect l="T15" t="T16" r="T17" b="T18"/>
                <a:pathLst>
                  <a:path w="28" h="38">
                    <a:moveTo>
                      <a:pt x="0" y="0"/>
                    </a:moveTo>
                    <a:lnTo>
                      <a:pt x="0" y="31"/>
                    </a:lnTo>
                    <a:lnTo>
                      <a:pt x="28" y="38"/>
                    </a:lnTo>
                    <a:lnTo>
                      <a:pt x="28" y="7"/>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4" name="Freeform 66"/>
              <p:cNvSpPr>
                <a:spLocks/>
              </p:cNvSpPr>
              <p:nvPr/>
            </p:nvSpPr>
            <p:spPr bwMode="auto">
              <a:xfrm>
                <a:off x="2910" y="1590"/>
                <a:ext cx="17" cy="28"/>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1"/>
                    </a:lnTo>
                    <a:lnTo>
                      <a:pt x="28" y="40"/>
                    </a:lnTo>
                    <a:lnTo>
                      <a:pt x="28" y="7"/>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5" name="Freeform 67"/>
              <p:cNvSpPr>
                <a:spLocks/>
              </p:cNvSpPr>
              <p:nvPr/>
            </p:nvSpPr>
            <p:spPr bwMode="auto">
              <a:xfrm>
                <a:off x="2938" y="1599"/>
                <a:ext cx="19" cy="26"/>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1"/>
                    </a:lnTo>
                    <a:lnTo>
                      <a:pt x="28" y="40"/>
                    </a:lnTo>
                    <a:lnTo>
                      <a:pt x="28" y="7"/>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6" name="Freeform 68"/>
              <p:cNvSpPr>
                <a:spLocks/>
              </p:cNvSpPr>
              <p:nvPr/>
            </p:nvSpPr>
            <p:spPr bwMode="auto">
              <a:xfrm>
                <a:off x="2877" y="1552"/>
                <a:ext cx="19" cy="24"/>
              </a:xfrm>
              <a:custGeom>
                <a:avLst/>
                <a:gdLst>
                  <a:gd name="T0" fmla="*/ 0 w 28"/>
                  <a:gd name="T1" fmla="*/ 0 h 38"/>
                  <a:gd name="T2" fmla="*/ 0 w 28"/>
                  <a:gd name="T3" fmla="*/ 1 h 38"/>
                  <a:gd name="T4" fmla="*/ 1 w 28"/>
                  <a:gd name="T5" fmla="*/ 1 h 38"/>
                  <a:gd name="T6" fmla="*/ 1 w 28"/>
                  <a:gd name="T7" fmla="*/ 1 h 38"/>
                  <a:gd name="T8" fmla="*/ 0 w 28"/>
                  <a:gd name="T9" fmla="*/ 0 h 38"/>
                  <a:gd name="T10" fmla="*/ 0 60000 65536"/>
                  <a:gd name="T11" fmla="*/ 0 60000 65536"/>
                  <a:gd name="T12" fmla="*/ 0 60000 65536"/>
                  <a:gd name="T13" fmla="*/ 0 60000 65536"/>
                  <a:gd name="T14" fmla="*/ 0 60000 65536"/>
                  <a:gd name="T15" fmla="*/ 0 w 28"/>
                  <a:gd name="T16" fmla="*/ 0 h 38"/>
                  <a:gd name="T17" fmla="*/ 28 w 28"/>
                  <a:gd name="T18" fmla="*/ 38 h 38"/>
                </a:gdLst>
                <a:ahLst/>
                <a:cxnLst>
                  <a:cxn ang="T10">
                    <a:pos x="T0" y="T1"/>
                  </a:cxn>
                  <a:cxn ang="T11">
                    <a:pos x="T2" y="T3"/>
                  </a:cxn>
                  <a:cxn ang="T12">
                    <a:pos x="T4" y="T5"/>
                  </a:cxn>
                  <a:cxn ang="T13">
                    <a:pos x="T6" y="T7"/>
                  </a:cxn>
                  <a:cxn ang="T14">
                    <a:pos x="T8" y="T9"/>
                  </a:cxn>
                </a:cxnLst>
                <a:rect l="T15" t="T16" r="T17" b="T18"/>
                <a:pathLst>
                  <a:path w="28" h="38">
                    <a:moveTo>
                      <a:pt x="0" y="0"/>
                    </a:moveTo>
                    <a:lnTo>
                      <a:pt x="0" y="31"/>
                    </a:lnTo>
                    <a:lnTo>
                      <a:pt x="28" y="38"/>
                    </a:lnTo>
                    <a:lnTo>
                      <a:pt x="28" y="7"/>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7" name="Freeform 69"/>
              <p:cNvSpPr>
                <a:spLocks/>
              </p:cNvSpPr>
              <p:nvPr/>
            </p:nvSpPr>
            <p:spPr bwMode="auto">
              <a:xfrm>
                <a:off x="2910" y="1559"/>
                <a:ext cx="17" cy="26"/>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3"/>
                    </a:lnTo>
                    <a:lnTo>
                      <a:pt x="28" y="40"/>
                    </a:lnTo>
                    <a:lnTo>
                      <a:pt x="28" y="9"/>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8" name="Freeform 70"/>
              <p:cNvSpPr>
                <a:spLocks/>
              </p:cNvSpPr>
              <p:nvPr/>
            </p:nvSpPr>
            <p:spPr bwMode="auto">
              <a:xfrm>
                <a:off x="2938" y="1569"/>
                <a:ext cx="19" cy="26"/>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3"/>
                    </a:lnTo>
                    <a:lnTo>
                      <a:pt x="28" y="40"/>
                    </a:lnTo>
                    <a:lnTo>
                      <a:pt x="28" y="9"/>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39" name="Freeform 71"/>
              <p:cNvSpPr>
                <a:spLocks/>
              </p:cNvSpPr>
              <p:nvPr/>
            </p:nvSpPr>
            <p:spPr bwMode="auto">
              <a:xfrm>
                <a:off x="2910" y="1528"/>
                <a:ext cx="17" cy="26"/>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3"/>
                    </a:lnTo>
                    <a:lnTo>
                      <a:pt x="28" y="40"/>
                    </a:lnTo>
                    <a:lnTo>
                      <a:pt x="28" y="9"/>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0" name="Freeform 72"/>
              <p:cNvSpPr>
                <a:spLocks/>
              </p:cNvSpPr>
              <p:nvPr/>
            </p:nvSpPr>
            <p:spPr bwMode="auto">
              <a:xfrm>
                <a:off x="2938" y="1538"/>
                <a:ext cx="19" cy="28"/>
              </a:xfrm>
              <a:custGeom>
                <a:avLst/>
                <a:gdLst>
                  <a:gd name="T0" fmla="*/ 0 w 28"/>
                  <a:gd name="T1" fmla="*/ 0 h 40"/>
                  <a:gd name="T2" fmla="*/ 0 w 28"/>
                  <a:gd name="T3" fmla="*/ 1 h 40"/>
                  <a:gd name="T4" fmla="*/ 1 w 28"/>
                  <a:gd name="T5" fmla="*/ 1 h 40"/>
                  <a:gd name="T6" fmla="*/ 1 w 28"/>
                  <a:gd name="T7" fmla="*/ 1 h 40"/>
                  <a:gd name="T8" fmla="*/ 0 w 28"/>
                  <a:gd name="T9" fmla="*/ 0 h 40"/>
                  <a:gd name="T10" fmla="*/ 0 60000 65536"/>
                  <a:gd name="T11" fmla="*/ 0 60000 65536"/>
                  <a:gd name="T12" fmla="*/ 0 60000 65536"/>
                  <a:gd name="T13" fmla="*/ 0 60000 65536"/>
                  <a:gd name="T14" fmla="*/ 0 60000 65536"/>
                  <a:gd name="T15" fmla="*/ 0 w 28"/>
                  <a:gd name="T16" fmla="*/ 0 h 40"/>
                  <a:gd name="T17" fmla="*/ 28 w 28"/>
                  <a:gd name="T18" fmla="*/ 40 h 40"/>
                </a:gdLst>
                <a:ahLst/>
                <a:cxnLst>
                  <a:cxn ang="T10">
                    <a:pos x="T0" y="T1"/>
                  </a:cxn>
                  <a:cxn ang="T11">
                    <a:pos x="T2" y="T3"/>
                  </a:cxn>
                  <a:cxn ang="T12">
                    <a:pos x="T4" y="T5"/>
                  </a:cxn>
                  <a:cxn ang="T13">
                    <a:pos x="T6" y="T7"/>
                  </a:cxn>
                  <a:cxn ang="T14">
                    <a:pos x="T8" y="T9"/>
                  </a:cxn>
                </a:cxnLst>
                <a:rect l="T15" t="T16" r="T17" b="T18"/>
                <a:pathLst>
                  <a:path w="28" h="40">
                    <a:moveTo>
                      <a:pt x="0" y="0"/>
                    </a:moveTo>
                    <a:lnTo>
                      <a:pt x="0" y="33"/>
                    </a:lnTo>
                    <a:lnTo>
                      <a:pt x="28" y="40"/>
                    </a:lnTo>
                    <a:lnTo>
                      <a:pt x="28" y="9"/>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1" name="Freeform 73"/>
              <p:cNvSpPr>
                <a:spLocks noEditPoints="1"/>
              </p:cNvSpPr>
              <p:nvPr/>
            </p:nvSpPr>
            <p:spPr bwMode="auto">
              <a:xfrm>
                <a:off x="2877" y="1521"/>
                <a:ext cx="80" cy="104"/>
              </a:xfrm>
              <a:custGeom>
                <a:avLst/>
                <a:gdLst>
                  <a:gd name="T0" fmla="*/ 1 w 120"/>
                  <a:gd name="T1" fmla="*/ 1 h 158"/>
                  <a:gd name="T2" fmla="*/ 0 w 120"/>
                  <a:gd name="T3" fmla="*/ 1 h 158"/>
                  <a:gd name="T4" fmla="*/ 1 w 120"/>
                  <a:gd name="T5" fmla="*/ 1 h 158"/>
                  <a:gd name="T6" fmla="*/ 1 w 120"/>
                  <a:gd name="T7" fmla="*/ 1 h 158"/>
                  <a:gd name="T8" fmla="*/ 1 w 120"/>
                  <a:gd name="T9" fmla="*/ 1 h 158"/>
                  <a:gd name="T10" fmla="*/ 1 w 120"/>
                  <a:gd name="T11" fmla="*/ 1 h 158"/>
                  <a:gd name="T12" fmla="*/ 1 w 120"/>
                  <a:gd name="T13" fmla="*/ 1 h 158"/>
                  <a:gd name="T14" fmla="*/ 1 w 120"/>
                  <a:gd name="T15" fmla="*/ 1 h 158"/>
                  <a:gd name="T16" fmla="*/ 1 w 120"/>
                  <a:gd name="T17" fmla="*/ 0 h 158"/>
                  <a:gd name="T18" fmla="*/ 0 w 120"/>
                  <a:gd name="T19" fmla="*/ 1 h 158"/>
                  <a:gd name="T20" fmla="*/ 1 w 120"/>
                  <a:gd name="T21" fmla="*/ 1 h 158"/>
                  <a:gd name="T22" fmla="*/ 1 w 120"/>
                  <a:gd name="T23" fmla="*/ 1 h 158"/>
                  <a:gd name="T24" fmla="*/ 1 w 120"/>
                  <a:gd name="T25" fmla="*/ 1 h 158"/>
                  <a:gd name="T26" fmla="*/ 0 w 120"/>
                  <a:gd name="T27" fmla="*/ 1 h 158"/>
                  <a:gd name="T28" fmla="*/ 1 w 120"/>
                  <a:gd name="T29" fmla="*/ 1 h 158"/>
                  <a:gd name="T30" fmla="*/ 1 w 120"/>
                  <a:gd name="T31" fmla="*/ 1 h 158"/>
                  <a:gd name="T32" fmla="*/ 1 w 120"/>
                  <a:gd name="T33" fmla="*/ 1 h 158"/>
                  <a:gd name="T34" fmla="*/ 1 w 120"/>
                  <a:gd name="T35" fmla="*/ 1 h 158"/>
                  <a:gd name="T36" fmla="*/ 1 w 120"/>
                  <a:gd name="T37" fmla="*/ 1 h 158"/>
                  <a:gd name="T38" fmla="*/ 1 w 120"/>
                  <a:gd name="T39" fmla="*/ 1 h 158"/>
                  <a:gd name="T40" fmla="*/ 1 w 120"/>
                  <a:gd name="T41" fmla="*/ 1 h 158"/>
                  <a:gd name="T42" fmla="*/ 1 w 120"/>
                  <a:gd name="T43" fmla="*/ 1 h 158"/>
                  <a:gd name="T44" fmla="*/ 1 w 120"/>
                  <a:gd name="T45" fmla="*/ 1 h 158"/>
                  <a:gd name="T46" fmla="*/ 1 w 120"/>
                  <a:gd name="T47" fmla="*/ 1 h 158"/>
                  <a:gd name="T48" fmla="*/ 1 w 120"/>
                  <a:gd name="T49" fmla="*/ 1 h 158"/>
                  <a:gd name="T50" fmla="*/ 1 w 120"/>
                  <a:gd name="T51" fmla="*/ 1 h 158"/>
                  <a:gd name="T52" fmla="*/ 1 w 120"/>
                  <a:gd name="T53" fmla="*/ 1 h 158"/>
                  <a:gd name="T54" fmla="*/ 1 w 120"/>
                  <a:gd name="T55" fmla="*/ 1 h 158"/>
                  <a:gd name="T56" fmla="*/ 1 w 120"/>
                  <a:gd name="T57" fmla="*/ 1 h 158"/>
                  <a:gd name="T58" fmla="*/ 1 w 120"/>
                  <a:gd name="T59" fmla="*/ 1 h 158"/>
                  <a:gd name="T60" fmla="*/ 1 w 120"/>
                  <a:gd name="T61" fmla="*/ 1 h 158"/>
                  <a:gd name="T62" fmla="*/ 1 w 120"/>
                  <a:gd name="T63" fmla="*/ 1 h 158"/>
                  <a:gd name="T64" fmla="*/ 1 w 120"/>
                  <a:gd name="T65" fmla="*/ 1 h 158"/>
                  <a:gd name="T66" fmla="*/ 1 w 120"/>
                  <a:gd name="T67" fmla="*/ 1 h 158"/>
                  <a:gd name="T68" fmla="*/ 1 w 120"/>
                  <a:gd name="T69" fmla="*/ 1 h 158"/>
                  <a:gd name="T70" fmla="*/ 1 w 120"/>
                  <a:gd name="T71" fmla="*/ 1 h 1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20"/>
                  <a:gd name="T109" fmla="*/ 0 h 158"/>
                  <a:gd name="T110" fmla="*/ 120 w 120"/>
                  <a:gd name="T111" fmla="*/ 158 h 15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20" h="158">
                    <a:moveTo>
                      <a:pt x="2" y="120"/>
                    </a:moveTo>
                    <a:lnTo>
                      <a:pt x="2" y="92"/>
                    </a:lnTo>
                    <a:lnTo>
                      <a:pt x="0" y="90"/>
                    </a:lnTo>
                    <a:lnTo>
                      <a:pt x="0" y="123"/>
                    </a:lnTo>
                    <a:lnTo>
                      <a:pt x="28" y="130"/>
                    </a:lnTo>
                    <a:lnTo>
                      <a:pt x="28" y="128"/>
                    </a:lnTo>
                    <a:lnTo>
                      <a:pt x="2" y="120"/>
                    </a:lnTo>
                    <a:close/>
                    <a:moveTo>
                      <a:pt x="47" y="135"/>
                    </a:moveTo>
                    <a:lnTo>
                      <a:pt x="47" y="104"/>
                    </a:lnTo>
                    <a:lnTo>
                      <a:pt x="45" y="104"/>
                    </a:lnTo>
                    <a:lnTo>
                      <a:pt x="45" y="135"/>
                    </a:lnTo>
                    <a:lnTo>
                      <a:pt x="75" y="144"/>
                    </a:lnTo>
                    <a:lnTo>
                      <a:pt x="75" y="142"/>
                    </a:lnTo>
                    <a:lnTo>
                      <a:pt x="47" y="135"/>
                    </a:lnTo>
                    <a:close/>
                    <a:moveTo>
                      <a:pt x="2" y="28"/>
                    </a:moveTo>
                    <a:lnTo>
                      <a:pt x="2" y="0"/>
                    </a:lnTo>
                    <a:lnTo>
                      <a:pt x="0" y="0"/>
                    </a:lnTo>
                    <a:lnTo>
                      <a:pt x="0" y="31"/>
                    </a:lnTo>
                    <a:lnTo>
                      <a:pt x="28" y="38"/>
                    </a:lnTo>
                    <a:lnTo>
                      <a:pt x="28" y="35"/>
                    </a:lnTo>
                    <a:lnTo>
                      <a:pt x="2" y="28"/>
                    </a:lnTo>
                    <a:close/>
                    <a:moveTo>
                      <a:pt x="2" y="73"/>
                    </a:moveTo>
                    <a:lnTo>
                      <a:pt x="2" y="45"/>
                    </a:lnTo>
                    <a:lnTo>
                      <a:pt x="0" y="45"/>
                    </a:lnTo>
                    <a:lnTo>
                      <a:pt x="0" y="76"/>
                    </a:lnTo>
                    <a:lnTo>
                      <a:pt x="28" y="83"/>
                    </a:lnTo>
                    <a:lnTo>
                      <a:pt x="28" y="80"/>
                    </a:lnTo>
                    <a:lnTo>
                      <a:pt x="2" y="73"/>
                    </a:lnTo>
                    <a:close/>
                    <a:moveTo>
                      <a:pt x="47" y="87"/>
                    </a:moveTo>
                    <a:lnTo>
                      <a:pt x="47" y="59"/>
                    </a:lnTo>
                    <a:lnTo>
                      <a:pt x="45" y="57"/>
                    </a:lnTo>
                    <a:lnTo>
                      <a:pt x="45" y="90"/>
                    </a:lnTo>
                    <a:lnTo>
                      <a:pt x="75" y="97"/>
                    </a:lnTo>
                    <a:lnTo>
                      <a:pt x="75" y="94"/>
                    </a:lnTo>
                    <a:lnTo>
                      <a:pt x="47" y="87"/>
                    </a:lnTo>
                    <a:close/>
                    <a:moveTo>
                      <a:pt x="92" y="57"/>
                    </a:moveTo>
                    <a:lnTo>
                      <a:pt x="94" y="57"/>
                    </a:lnTo>
                    <a:lnTo>
                      <a:pt x="94" y="28"/>
                    </a:lnTo>
                    <a:lnTo>
                      <a:pt x="92" y="26"/>
                    </a:lnTo>
                    <a:lnTo>
                      <a:pt x="92" y="59"/>
                    </a:lnTo>
                    <a:lnTo>
                      <a:pt x="120" y="66"/>
                    </a:lnTo>
                    <a:lnTo>
                      <a:pt x="120" y="64"/>
                    </a:lnTo>
                    <a:lnTo>
                      <a:pt x="92" y="57"/>
                    </a:lnTo>
                    <a:close/>
                    <a:moveTo>
                      <a:pt x="94" y="102"/>
                    </a:moveTo>
                    <a:lnTo>
                      <a:pt x="94" y="73"/>
                    </a:lnTo>
                    <a:lnTo>
                      <a:pt x="92" y="71"/>
                    </a:lnTo>
                    <a:lnTo>
                      <a:pt x="92" y="104"/>
                    </a:lnTo>
                    <a:lnTo>
                      <a:pt x="120" y="111"/>
                    </a:lnTo>
                    <a:lnTo>
                      <a:pt x="120" y="109"/>
                    </a:lnTo>
                    <a:lnTo>
                      <a:pt x="92" y="102"/>
                    </a:lnTo>
                    <a:lnTo>
                      <a:pt x="94" y="102"/>
                    </a:lnTo>
                    <a:close/>
                    <a:moveTo>
                      <a:pt x="47" y="42"/>
                    </a:moveTo>
                    <a:lnTo>
                      <a:pt x="47" y="14"/>
                    </a:lnTo>
                    <a:lnTo>
                      <a:pt x="45" y="12"/>
                    </a:lnTo>
                    <a:lnTo>
                      <a:pt x="45" y="45"/>
                    </a:lnTo>
                    <a:lnTo>
                      <a:pt x="75" y="52"/>
                    </a:lnTo>
                    <a:lnTo>
                      <a:pt x="75" y="50"/>
                    </a:lnTo>
                    <a:lnTo>
                      <a:pt x="47" y="42"/>
                    </a:lnTo>
                    <a:close/>
                    <a:moveTo>
                      <a:pt x="94" y="149"/>
                    </a:moveTo>
                    <a:lnTo>
                      <a:pt x="94" y="118"/>
                    </a:lnTo>
                    <a:lnTo>
                      <a:pt x="92" y="118"/>
                    </a:lnTo>
                    <a:lnTo>
                      <a:pt x="92" y="149"/>
                    </a:lnTo>
                    <a:lnTo>
                      <a:pt x="120" y="158"/>
                    </a:lnTo>
                    <a:lnTo>
                      <a:pt x="120" y="156"/>
                    </a:lnTo>
                    <a:lnTo>
                      <a:pt x="92" y="149"/>
                    </a:lnTo>
                    <a:lnTo>
                      <a:pt x="94" y="149"/>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2" name="Freeform 74"/>
              <p:cNvSpPr>
                <a:spLocks/>
              </p:cNvSpPr>
              <p:nvPr/>
            </p:nvSpPr>
            <p:spPr bwMode="auto">
              <a:xfrm>
                <a:off x="2962" y="1361"/>
                <a:ext cx="17" cy="7"/>
              </a:xfrm>
              <a:custGeom>
                <a:avLst/>
                <a:gdLst>
                  <a:gd name="T0" fmla="*/ 1491156833 w 10"/>
                  <a:gd name="T1" fmla="*/ 29400286 h 4"/>
                  <a:gd name="T2" fmla="*/ 752819732 w 10"/>
                  <a:gd name="T3" fmla="*/ 42178552 h 4"/>
                  <a:gd name="T4" fmla="*/ 0 w 10"/>
                  <a:gd name="T5" fmla="*/ 12928956 h 4"/>
                  <a:gd name="T6" fmla="*/ 752819732 w 10"/>
                  <a:gd name="T7" fmla="*/ 0 h 4"/>
                  <a:gd name="T8" fmla="*/ 1491156833 w 10"/>
                  <a:gd name="T9" fmla="*/ 29400286 h 4"/>
                  <a:gd name="T10" fmla="*/ 0 60000 65536"/>
                  <a:gd name="T11" fmla="*/ 0 60000 65536"/>
                  <a:gd name="T12" fmla="*/ 0 60000 65536"/>
                  <a:gd name="T13" fmla="*/ 0 60000 65536"/>
                  <a:gd name="T14" fmla="*/ 0 60000 65536"/>
                  <a:gd name="T15" fmla="*/ 0 w 10"/>
                  <a:gd name="T16" fmla="*/ 0 h 4"/>
                  <a:gd name="T17" fmla="*/ 10 w 10"/>
                  <a:gd name="T18" fmla="*/ 4 h 4"/>
                </a:gdLst>
                <a:ahLst/>
                <a:cxnLst>
                  <a:cxn ang="T10">
                    <a:pos x="T0" y="T1"/>
                  </a:cxn>
                  <a:cxn ang="T11">
                    <a:pos x="T2" y="T3"/>
                  </a:cxn>
                  <a:cxn ang="T12">
                    <a:pos x="T4" y="T5"/>
                  </a:cxn>
                  <a:cxn ang="T13">
                    <a:pos x="T6" y="T7"/>
                  </a:cxn>
                  <a:cxn ang="T14">
                    <a:pos x="T8" y="T9"/>
                  </a:cxn>
                </a:cxnLst>
                <a:rect l="T15" t="T16" r="T17" b="T18"/>
                <a:pathLst>
                  <a:path w="10" h="4">
                    <a:moveTo>
                      <a:pt x="10" y="3"/>
                    </a:moveTo>
                    <a:cubicBezTo>
                      <a:pt x="10" y="4"/>
                      <a:pt x="8" y="4"/>
                      <a:pt x="5" y="4"/>
                    </a:cubicBezTo>
                    <a:cubicBezTo>
                      <a:pt x="2" y="3"/>
                      <a:pt x="0" y="2"/>
                      <a:pt x="0" y="1"/>
                    </a:cubicBezTo>
                    <a:cubicBezTo>
                      <a:pt x="0" y="0"/>
                      <a:pt x="2" y="0"/>
                      <a:pt x="5" y="0"/>
                    </a:cubicBezTo>
                    <a:cubicBezTo>
                      <a:pt x="8" y="1"/>
                      <a:pt x="10" y="2"/>
                      <a:pt x="10" y="3"/>
                    </a:cubicBez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3" name="Freeform 75"/>
              <p:cNvSpPr>
                <a:spLocks/>
              </p:cNvSpPr>
              <p:nvPr/>
            </p:nvSpPr>
            <p:spPr bwMode="auto">
              <a:xfrm>
                <a:off x="2962" y="1328"/>
                <a:ext cx="17" cy="40"/>
              </a:xfrm>
              <a:custGeom>
                <a:avLst/>
                <a:gdLst>
                  <a:gd name="T0" fmla="*/ 1491156833 w 10"/>
                  <a:gd name="T1" fmla="*/ 1156966733 h 25"/>
                  <a:gd name="T2" fmla="*/ 1491156833 w 10"/>
                  <a:gd name="T3" fmla="*/ 1156966733 h 25"/>
                  <a:gd name="T4" fmla="*/ 1491156833 w 10"/>
                  <a:gd name="T5" fmla="*/ 1118598632 h 25"/>
                  <a:gd name="T6" fmla="*/ 1491156833 w 10"/>
                  <a:gd name="T7" fmla="*/ 1050502182 h 25"/>
                  <a:gd name="T8" fmla="*/ 1491156833 w 10"/>
                  <a:gd name="T9" fmla="*/ 1050502182 h 25"/>
                  <a:gd name="T10" fmla="*/ 1491156833 w 10"/>
                  <a:gd name="T11" fmla="*/ 1024195548 h 25"/>
                  <a:gd name="T12" fmla="*/ 1252051286 w 10"/>
                  <a:gd name="T13" fmla="*/ 965275589 h 25"/>
                  <a:gd name="T14" fmla="*/ 1252051286 w 10"/>
                  <a:gd name="T15" fmla="*/ 926428256 h 25"/>
                  <a:gd name="T16" fmla="*/ 1252051286 w 10"/>
                  <a:gd name="T17" fmla="*/ 926428256 h 25"/>
                  <a:gd name="T18" fmla="*/ 1252051286 w 10"/>
                  <a:gd name="T19" fmla="*/ 850720007 h 25"/>
                  <a:gd name="T20" fmla="*/ 1252051286 w 10"/>
                  <a:gd name="T21" fmla="*/ 780970806 h 25"/>
                  <a:gd name="T22" fmla="*/ 1252051286 w 10"/>
                  <a:gd name="T23" fmla="*/ 780970806 h 25"/>
                  <a:gd name="T24" fmla="*/ 1252051286 w 10"/>
                  <a:gd name="T25" fmla="*/ 741645439 h 25"/>
                  <a:gd name="T26" fmla="*/ 1252051286 w 10"/>
                  <a:gd name="T27" fmla="*/ 673399229 h 25"/>
                  <a:gd name="T28" fmla="*/ 1252051286 w 10"/>
                  <a:gd name="T29" fmla="*/ 656535859 h 25"/>
                  <a:gd name="T30" fmla="*/ 1252051286 w 10"/>
                  <a:gd name="T31" fmla="*/ 656535859 h 25"/>
                  <a:gd name="T32" fmla="*/ 1252051286 w 10"/>
                  <a:gd name="T33" fmla="*/ 593864313 h 25"/>
                  <a:gd name="T34" fmla="*/ 1252051286 w 10"/>
                  <a:gd name="T35" fmla="*/ 545333302 h 25"/>
                  <a:gd name="T36" fmla="*/ 1252051286 w 10"/>
                  <a:gd name="T37" fmla="*/ 545333302 h 25"/>
                  <a:gd name="T38" fmla="*/ 1252051286 w 10"/>
                  <a:gd name="T39" fmla="*/ 475413774 h 25"/>
                  <a:gd name="T40" fmla="*/ 1252051286 w 10"/>
                  <a:gd name="T41" fmla="*/ 420856422 h 25"/>
                  <a:gd name="T42" fmla="*/ 1252051286 w 10"/>
                  <a:gd name="T43" fmla="*/ 380682316 h 25"/>
                  <a:gd name="T44" fmla="*/ 1252051286 w 10"/>
                  <a:gd name="T45" fmla="*/ 380682316 h 25"/>
                  <a:gd name="T46" fmla="*/ 1252051286 w 10"/>
                  <a:gd name="T47" fmla="*/ 304752422 h 25"/>
                  <a:gd name="T48" fmla="*/ 1252051286 w 10"/>
                  <a:gd name="T49" fmla="*/ 269779878 h 25"/>
                  <a:gd name="T50" fmla="*/ 1252051286 w 10"/>
                  <a:gd name="T51" fmla="*/ 269779878 h 25"/>
                  <a:gd name="T52" fmla="*/ 1204511489 w 10"/>
                  <a:gd name="T53" fmla="*/ 195354123 h 25"/>
                  <a:gd name="T54" fmla="*/ 1204511489 w 10"/>
                  <a:gd name="T55" fmla="*/ 172935856 h 25"/>
                  <a:gd name="T56" fmla="*/ 1204511489 w 10"/>
                  <a:gd name="T57" fmla="*/ 110856362 h 25"/>
                  <a:gd name="T58" fmla="*/ 1204511489 w 10"/>
                  <a:gd name="T59" fmla="*/ 110856362 h 25"/>
                  <a:gd name="T60" fmla="*/ 294070467 w 10"/>
                  <a:gd name="T61" fmla="*/ 71061772 h 25"/>
                  <a:gd name="T62" fmla="*/ 294070467 w 10"/>
                  <a:gd name="T63" fmla="*/ 110856362 h 25"/>
                  <a:gd name="T64" fmla="*/ 294070467 w 10"/>
                  <a:gd name="T65" fmla="*/ 172935856 h 25"/>
                  <a:gd name="T66" fmla="*/ 294070467 w 10"/>
                  <a:gd name="T67" fmla="*/ 172935856 h 25"/>
                  <a:gd name="T68" fmla="*/ 294070467 w 10"/>
                  <a:gd name="T69" fmla="*/ 195354123 h 25"/>
                  <a:gd name="T70" fmla="*/ 294070467 w 10"/>
                  <a:gd name="T71" fmla="*/ 269779878 h 25"/>
                  <a:gd name="T72" fmla="*/ 294070467 w 10"/>
                  <a:gd name="T73" fmla="*/ 269779878 h 25"/>
                  <a:gd name="T74" fmla="*/ 294070467 w 10"/>
                  <a:gd name="T75" fmla="*/ 304752422 h 25"/>
                  <a:gd name="T76" fmla="*/ 294070467 w 10"/>
                  <a:gd name="T77" fmla="*/ 380682316 h 25"/>
                  <a:gd name="T78" fmla="*/ 294070467 w 10"/>
                  <a:gd name="T79" fmla="*/ 380682316 h 25"/>
                  <a:gd name="T80" fmla="*/ 294070467 w 10"/>
                  <a:gd name="T81" fmla="*/ 420856422 h 25"/>
                  <a:gd name="T82" fmla="*/ 294070467 w 10"/>
                  <a:gd name="T83" fmla="*/ 475413774 h 25"/>
                  <a:gd name="T84" fmla="*/ 183794157 w 10"/>
                  <a:gd name="T85" fmla="*/ 545333302 h 25"/>
                  <a:gd name="T86" fmla="*/ 183794157 w 10"/>
                  <a:gd name="T87" fmla="*/ 545333302 h 25"/>
                  <a:gd name="T88" fmla="*/ 183794157 w 10"/>
                  <a:gd name="T89" fmla="*/ 593864313 h 25"/>
                  <a:gd name="T90" fmla="*/ 183794157 w 10"/>
                  <a:gd name="T91" fmla="*/ 656535859 h 25"/>
                  <a:gd name="T92" fmla="*/ 183794157 w 10"/>
                  <a:gd name="T93" fmla="*/ 656535859 h 25"/>
                  <a:gd name="T94" fmla="*/ 183794157 w 10"/>
                  <a:gd name="T95" fmla="*/ 673399229 h 25"/>
                  <a:gd name="T96" fmla="*/ 183794157 w 10"/>
                  <a:gd name="T97" fmla="*/ 741645439 h 25"/>
                  <a:gd name="T98" fmla="*/ 183794157 w 10"/>
                  <a:gd name="T99" fmla="*/ 741645439 h 25"/>
                  <a:gd name="T100" fmla="*/ 183794157 w 10"/>
                  <a:gd name="T101" fmla="*/ 780970806 h 25"/>
                  <a:gd name="T102" fmla="*/ 183794157 w 10"/>
                  <a:gd name="T103" fmla="*/ 850720007 h 25"/>
                  <a:gd name="T104" fmla="*/ 183794157 w 10"/>
                  <a:gd name="T105" fmla="*/ 926428256 h 25"/>
                  <a:gd name="T106" fmla="*/ 183794157 w 10"/>
                  <a:gd name="T107" fmla="*/ 926428256 h 25"/>
                  <a:gd name="T108" fmla="*/ 183794157 w 10"/>
                  <a:gd name="T109" fmla="*/ 965275589 h 25"/>
                  <a:gd name="T110" fmla="*/ 183794157 w 10"/>
                  <a:gd name="T111" fmla="*/ 1024195548 h 25"/>
                  <a:gd name="T112" fmla="*/ 0 w 10"/>
                  <a:gd name="T113" fmla="*/ 1024195548 h 25"/>
                  <a:gd name="T114" fmla="*/ 0 w 10"/>
                  <a:gd name="T115" fmla="*/ 1050502182 h 25"/>
                  <a:gd name="T116" fmla="*/ 0 w 10"/>
                  <a:gd name="T117" fmla="*/ 1118598632 h 25"/>
                  <a:gd name="T118" fmla="*/ 0 w 10"/>
                  <a:gd name="T119" fmla="*/ 1156966733 h 25"/>
                  <a:gd name="T120" fmla="*/ 1491156833 w 10"/>
                  <a:gd name="T121" fmla="*/ 1218314001 h 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
                  <a:gd name="T184" fmla="*/ 0 h 25"/>
                  <a:gd name="T185" fmla="*/ 10 w 10"/>
                  <a:gd name="T186" fmla="*/ 25 h 2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 h="25">
                    <a:moveTo>
                      <a:pt x="10" y="23"/>
                    </a:move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19"/>
                    </a:cubicBezTo>
                    <a:cubicBezTo>
                      <a:pt x="10" y="19"/>
                      <a:pt x="10" y="19"/>
                      <a:pt x="10" y="19"/>
                    </a:cubicBezTo>
                    <a:cubicBezTo>
                      <a:pt x="10" y="19"/>
                      <a:pt x="9" y="19"/>
                      <a:pt x="9" y="19"/>
                    </a:cubicBezTo>
                    <a:cubicBezTo>
                      <a:pt x="9" y="19"/>
                      <a:pt x="10" y="19"/>
                      <a:pt x="10" y="19"/>
                    </a:cubicBezTo>
                    <a:cubicBezTo>
                      <a:pt x="10" y="19"/>
                      <a:pt x="9" y="19"/>
                      <a:pt x="9" y="19"/>
                    </a:cubicBezTo>
                    <a:cubicBezTo>
                      <a:pt x="9" y="19"/>
                      <a:pt x="10" y="19"/>
                      <a:pt x="10" y="19"/>
                    </a:cubicBezTo>
                    <a:cubicBezTo>
                      <a:pt x="10" y="19"/>
                      <a:pt x="9" y="19"/>
                      <a:pt x="9" y="19"/>
                    </a:cubicBezTo>
                    <a:cubicBezTo>
                      <a:pt x="9" y="19"/>
                      <a:pt x="10" y="19"/>
                      <a:pt x="10" y="19"/>
                    </a:cubicBezTo>
                    <a:cubicBezTo>
                      <a:pt x="10" y="19"/>
                      <a:pt x="9" y="19"/>
                      <a:pt x="9" y="19"/>
                    </a:cubicBezTo>
                    <a:cubicBezTo>
                      <a:pt x="9" y="19"/>
                      <a:pt x="9" y="19"/>
                      <a:pt x="9" y="19"/>
                    </a:cubicBezTo>
                    <a:cubicBezTo>
                      <a:pt x="9" y="19"/>
                      <a:pt x="9" y="19"/>
                      <a:pt x="9" y="19"/>
                    </a:cubicBezTo>
                    <a:cubicBezTo>
                      <a:pt x="9" y="19"/>
                      <a:pt x="9" y="19"/>
                      <a:pt x="9" y="19"/>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8"/>
                      <a:pt x="9" y="18"/>
                      <a:pt x="9" y="18"/>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7"/>
                      <a:pt x="9"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3"/>
                    </a:cubicBezTo>
                    <a:cubicBezTo>
                      <a:pt x="9" y="13"/>
                      <a:pt x="9" y="13"/>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2"/>
                      <a:pt x="9" y="12"/>
                      <a:pt x="9" y="12"/>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1"/>
                      <a:pt x="9" y="11"/>
                    </a:cubicBezTo>
                    <a:cubicBezTo>
                      <a:pt x="9" y="11"/>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10"/>
                      <a:pt x="9" y="10"/>
                    </a:cubicBezTo>
                    <a:cubicBezTo>
                      <a:pt x="9" y="10"/>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9"/>
                    </a:cubicBezTo>
                    <a:cubicBezTo>
                      <a:pt x="9" y="9"/>
                      <a:pt x="9" y="9"/>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6"/>
                    </a:cubicBezTo>
                    <a:cubicBezTo>
                      <a:pt x="9" y="6"/>
                      <a:pt x="9" y="6"/>
                      <a:pt x="9" y="5"/>
                    </a:cubicBezTo>
                    <a:cubicBezTo>
                      <a:pt x="9" y="5"/>
                      <a:pt x="9" y="5"/>
                      <a:pt x="9" y="5"/>
                    </a:cubicBezTo>
                    <a:cubicBezTo>
                      <a:pt x="9" y="5"/>
                      <a:pt x="9" y="5"/>
                      <a:pt x="9" y="5"/>
                    </a:cubicBezTo>
                    <a:cubicBezTo>
                      <a:pt x="9" y="5"/>
                      <a:pt x="9" y="5"/>
                      <a:pt x="9" y="5"/>
                    </a:cubicBezTo>
                    <a:cubicBezTo>
                      <a:pt x="9" y="5"/>
                      <a:pt x="9" y="5"/>
                      <a:pt x="9" y="5"/>
                    </a:cubicBezTo>
                    <a:cubicBezTo>
                      <a:pt x="9" y="5"/>
                      <a:pt x="9" y="5"/>
                      <a:pt x="9" y="5"/>
                    </a:cubicBezTo>
                    <a:cubicBezTo>
                      <a:pt x="9" y="5"/>
                      <a:pt x="9" y="5"/>
                      <a:pt x="8" y="5"/>
                    </a:cubicBezTo>
                    <a:cubicBezTo>
                      <a:pt x="9" y="5"/>
                      <a:pt x="9" y="5"/>
                      <a:pt x="9" y="5"/>
                    </a:cubicBezTo>
                    <a:cubicBezTo>
                      <a:pt x="9" y="5"/>
                      <a:pt x="8" y="5"/>
                      <a:pt x="8" y="5"/>
                    </a:cubicBezTo>
                    <a:cubicBezTo>
                      <a:pt x="8" y="5"/>
                      <a:pt x="9" y="5"/>
                      <a:pt x="9" y="5"/>
                    </a:cubicBezTo>
                    <a:cubicBezTo>
                      <a:pt x="9" y="5"/>
                      <a:pt x="8" y="5"/>
                      <a:pt x="8" y="5"/>
                    </a:cubicBezTo>
                    <a:cubicBezTo>
                      <a:pt x="8" y="5"/>
                      <a:pt x="9" y="5"/>
                      <a:pt x="9" y="5"/>
                    </a:cubicBezTo>
                    <a:cubicBezTo>
                      <a:pt x="9" y="5"/>
                      <a:pt x="8" y="4"/>
                      <a:pt x="8" y="4"/>
                    </a:cubicBezTo>
                    <a:cubicBezTo>
                      <a:pt x="8" y="4"/>
                      <a:pt x="8" y="4"/>
                      <a:pt x="8" y="4"/>
                    </a:cubicBezTo>
                    <a:cubicBezTo>
                      <a:pt x="9" y="4"/>
                      <a:pt x="8" y="4"/>
                      <a:pt x="8"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4"/>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3"/>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1"/>
                    </a:cubicBezTo>
                    <a:cubicBezTo>
                      <a:pt x="8" y="1"/>
                      <a:pt x="7" y="0"/>
                      <a:pt x="5" y="0"/>
                    </a:cubicBezTo>
                    <a:cubicBezTo>
                      <a:pt x="4" y="0"/>
                      <a:pt x="2" y="0"/>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2"/>
                      <a:pt x="2" y="2"/>
                      <a:pt x="2" y="2"/>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3"/>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6"/>
                    </a:cubicBezTo>
                    <a:cubicBezTo>
                      <a:pt x="2" y="6"/>
                      <a:pt x="2" y="6"/>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7"/>
                      <a:pt x="2" y="7"/>
                      <a:pt x="2" y="7"/>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8"/>
                      <a:pt x="2" y="8"/>
                    </a:cubicBezTo>
                    <a:cubicBezTo>
                      <a:pt x="2" y="8"/>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9"/>
                    </a:cubicBezTo>
                    <a:cubicBezTo>
                      <a:pt x="2" y="9"/>
                      <a:pt x="2" y="9"/>
                      <a:pt x="2" y="10"/>
                    </a:cubicBezTo>
                    <a:cubicBezTo>
                      <a:pt x="2" y="10"/>
                      <a:pt x="1" y="10"/>
                      <a:pt x="1" y="10"/>
                    </a:cubicBezTo>
                    <a:cubicBezTo>
                      <a:pt x="1" y="10"/>
                      <a:pt x="2" y="10"/>
                      <a:pt x="2" y="10"/>
                    </a:cubicBezTo>
                    <a:cubicBezTo>
                      <a:pt x="2" y="10"/>
                      <a:pt x="1" y="10"/>
                      <a:pt x="1" y="10"/>
                    </a:cubicBezTo>
                    <a:cubicBezTo>
                      <a:pt x="1" y="10"/>
                      <a:pt x="2" y="10"/>
                      <a:pt x="2" y="10"/>
                    </a:cubicBezTo>
                    <a:cubicBezTo>
                      <a:pt x="2" y="10"/>
                      <a:pt x="1" y="10"/>
                      <a:pt x="1" y="10"/>
                    </a:cubicBezTo>
                    <a:cubicBezTo>
                      <a:pt x="1" y="10"/>
                      <a:pt x="1" y="10"/>
                      <a:pt x="1" y="10"/>
                    </a:cubicBezTo>
                    <a:cubicBezTo>
                      <a:pt x="1" y="10"/>
                      <a:pt x="1" y="10"/>
                      <a:pt x="1" y="10"/>
                    </a:cubicBezTo>
                    <a:cubicBezTo>
                      <a:pt x="1" y="10"/>
                      <a:pt x="1" y="10"/>
                      <a:pt x="1" y="10"/>
                    </a:cubicBezTo>
                    <a:cubicBezTo>
                      <a:pt x="1" y="10"/>
                      <a:pt x="1" y="10"/>
                      <a:pt x="1" y="10"/>
                    </a:cubicBezTo>
                    <a:cubicBezTo>
                      <a:pt x="1" y="10"/>
                      <a:pt x="1" y="10"/>
                      <a:pt x="1" y="10"/>
                    </a:cubicBezTo>
                    <a:cubicBezTo>
                      <a:pt x="1" y="10"/>
                      <a:pt x="1" y="10"/>
                      <a:pt x="1" y="10"/>
                    </a:cubicBezTo>
                    <a:cubicBezTo>
                      <a:pt x="1" y="10"/>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1"/>
                    </a:cubicBezTo>
                    <a:cubicBezTo>
                      <a:pt x="1" y="11"/>
                      <a:pt x="1" y="11"/>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2"/>
                      <a:pt x="1" y="12"/>
                      <a:pt x="1" y="12"/>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3"/>
                      <a:pt x="1" y="13"/>
                    </a:cubicBezTo>
                    <a:cubicBezTo>
                      <a:pt x="1" y="13"/>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4"/>
                      <a:pt x="1" y="14"/>
                      <a:pt x="1" y="14"/>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5"/>
                      <a:pt x="1" y="15"/>
                    </a:cubicBezTo>
                    <a:cubicBezTo>
                      <a:pt x="1" y="15"/>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6"/>
                    </a:cubicBezTo>
                    <a:cubicBezTo>
                      <a:pt x="1" y="16"/>
                      <a:pt x="1" y="16"/>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7"/>
                      <a:pt x="1" y="17"/>
                      <a:pt x="1" y="17"/>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8"/>
                    </a:cubicBezTo>
                    <a:cubicBezTo>
                      <a:pt x="1" y="18"/>
                      <a:pt x="1" y="18"/>
                      <a:pt x="1" y="19"/>
                    </a:cubicBezTo>
                    <a:cubicBezTo>
                      <a:pt x="1" y="19"/>
                      <a:pt x="1" y="19"/>
                      <a:pt x="1" y="19"/>
                    </a:cubicBezTo>
                    <a:cubicBezTo>
                      <a:pt x="1" y="19"/>
                      <a:pt x="1" y="19"/>
                      <a:pt x="1" y="19"/>
                    </a:cubicBezTo>
                    <a:cubicBezTo>
                      <a:pt x="1" y="19"/>
                      <a:pt x="1" y="19"/>
                      <a:pt x="1" y="19"/>
                    </a:cubicBezTo>
                    <a:cubicBezTo>
                      <a:pt x="1" y="19"/>
                      <a:pt x="1" y="19"/>
                      <a:pt x="1" y="19"/>
                    </a:cubicBezTo>
                    <a:cubicBezTo>
                      <a:pt x="1" y="19"/>
                      <a:pt x="1" y="19"/>
                      <a:pt x="1" y="19"/>
                    </a:cubicBezTo>
                    <a:cubicBezTo>
                      <a:pt x="1" y="19"/>
                      <a:pt x="1" y="19"/>
                      <a:pt x="0" y="19"/>
                    </a:cubicBezTo>
                    <a:cubicBezTo>
                      <a:pt x="0" y="19"/>
                      <a:pt x="1" y="19"/>
                      <a:pt x="1" y="19"/>
                    </a:cubicBezTo>
                    <a:cubicBezTo>
                      <a:pt x="1" y="19"/>
                      <a:pt x="0" y="19"/>
                      <a:pt x="0" y="19"/>
                    </a:cubicBezTo>
                    <a:cubicBezTo>
                      <a:pt x="0" y="19"/>
                      <a:pt x="1" y="19"/>
                      <a:pt x="1" y="19"/>
                    </a:cubicBezTo>
                    <a:cubicBezTo>
                      <a:pt x="1" y="19"/>
                      <a:pt x="0" y="19"/>
                      <a:pt x="0" y="19"/>
                    </a:cubicBezTo>
                    <a:cubicBezTo>
                      <a:pt x="0" y="19"/>
                      <a:pt x="0" y="19"/>
                      <a:pt x="1" y="19"/>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0"/>
                      <a:pt x="0" y="20"/>
                    </a:cubicBezTo>
                    <a:cubicBezTo>
                      <a:pt x="0" y="20"/>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1"/>
                    </a:cubicBezTo>
                    <a:cubicBezTo>
                      <a:pt x="0" y="21"/>
                      <a:pt x="0" y="21"/>
                      <a:pt x="0" y="22"/>
                    </a:cubicBezTo>
                    <a:cubicBezTo>
                      <a:pt x="0" y="22"/>
                      <a:pt x="0" y="22"/>
                      <a:pt x="0" y="22"/>
                    </a:cubicBezTo>
                    <a:cubicBezTo>
                      <a:pt x="0" y="22"/>
                      <a:pt x="0" y="22"/>
                      <a:pt x="0" y="22"/>
                    </a:cubicBezTo>
                    <a:cubicBezTo>
                      <a:pt x="0" y="22"/>
                      <a:pt x="0" y="22"/>
                      <a:pt x="0" y="22"/>
                    </a:cubicBezTo>
                    <a:cubicBezTo>
                      <a:pt x="0" y="22"/>
                      <a:pt x="0" y="22"/>
                      <a:pt x="0" y="22"/>
                    </a:cubicBezTo>
                    <a:cubicBezTo>
                      <a:pt x="0" y="22"/>
                      <a:pt x="0" y="22"/>
                      <a:pt x="0" y="22"/>
                    </a:cubicBezTo>
                    <a:cubicBezTo>
                      <a:pt x="0" y="22"/>
                      <a:pt x="0" y="22"/>
                      <a:pt x="0" y="22"/>
                    </a:cubicBezTo>
                    <a:cubicBezTo>
                      <a:pt x="0" y="23"/>
                      <a:pt x="2" y="24"/>
                      <a:pt x="5" y="24"/>
                    </a:cubicBezTo>
                    <a:cubicBezTo>
                      <a:pt x="7" y="25"/>
                      <a:pt x="10" y="24"/>
                      <a:pt x="10" y="23"/>
                    </a:cubicBezTo>
                    <a:cubicBezTo>
                      <a:pt x="10" y="23"/>
                      <a:pt x="10" y="23"/>
                      <a:pt x="10" y="23"/>
                    </a:cubicBez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4" name="Freeform 76"/>
              <p:cNvSpPr>
                <a:spLocks/>
              </p:cNvSpPr>
              <p:nvPr/>
            </p:nvSpPr>
            <p:spPr bwMode="auto">
              <a:xfrm>
                <a:off x="2964" y="1330"/>
                <a:ext cx="12" cy="2"/>
              </a:xfrm>
              <a:custGeom>
                <a:avLst/>
                <a:gdLst>
                  <a:gd name="T0" fmla="*/ 2147483647 w 6"/>
                  <a:gd name="T1" fmla="*/ 2147483647 h 2"/>
                  <a:gd name="T2" fmla="*/ 2147483647 w 6"/>
                  <a:gd name="T3" fmla="*/ 2147483647 h 2"/>
                  <a:gd name="T4" fmla="*/ 0 w 6"/>
                  <a:gd name="T5" fmla="*/ 2147483647 h 2"/>
                  <a:gd name="T6" fmla="*/ 2147483647 w 6"/>
                  <a:gd name="T7" fmla="*/ 0 h 2"/>
                  <a:gd name="T8" fmla="*/ 2147483647 w 6"/>
                  <a:gd name="T9" fmla="*/ 2147483647 h 2"/>
                  <a:gd name="T10" fmla="*/ 0 60000 65536"/>
                  <a:gd name="T11" fmla="*/ 0 60000 65536"/>
                  <a:gd name="T12" fmla="*/ 0 60000 65536"/>
                  <a:gd name="T13" fmla="*/ 0 60000 65536"/>
                  <a:gd name="T14" fmla="*/ 0 60000 65536"/>
                  <a:gd name="T15" fmla="*/ 0 w 6"/>
                  <a:gd name="T16" fmla="*/ 0 h 2"/>
                  <a:gd name="T17" fmla="*/ 6 w 6"/>
                  <a:gd name="T18" fmla="*/ 2 h 2"/>
                </a:gdLst>
                <a:ahLst/>
                <a:cxnLst>
                  <a:cxn ang="T10">
                    <a:pos x="T0" y="T1"/>
                  </a:cxn>
                  <a:cxn ang="T11">
                    <a:pos x="T2" y="T3"/>
                  </a:cxn>
                  <a:cxn ang="T12">
                    <a:pos x="T4" y="T5"/>
                  </a:cxn>
                  <a:cxn ang="T13">
                    <a:pos x="T6" y="T7"/>
                  </a:cxn>
                  <a:cxn ang="T14">
                    <a:pos x="T8" y="T9"/>
                  </a:cxn>
                </a:cxnLst>
                <a:rect l="T15" t="T16" r="T17" b="T18"/>
                <a:pathLst>
                  <a:path w="6" h="2">
                    <a:moveTo>
                      <a:pt x="6" y="1"/>
                    </a:moveTo>
                    <a:cubicBezTo>
                      <a:pt x="6" y="2"/>
                      <a:pt x="5" y="2"/>
                      <a:pt x="3" y="2"/>
                    </a:cubicBezTo>
                    <a:cubicBezTo>
                      <a:pt x="2" y="2"/>
                      <a:pt x="0" y="1"/>
                      <a:pt x="0" y="1"/>
                    </a:cubicBezTo>
                    <a:cubicBezTo>
                      <a:pt x="0" y="0"/>
                      <a:pt x="2" y="0"/>
                      <a:pt x="3" y="0"/>
                    </a:cubicBezTo>
                    <a:cubicBezTo>
                      <a:pt x="5" y="0"/>
                      <a:pt x="6" y="1"/>
                      <a:pt x="6" y="1"/>
                    </a:cubicBez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5" name="Freeform 77"/>
              <p:cNvSpPr>
                <a:spLocks/>
              </p:cNvSpPr>
              <p:nvPr/>
            </p:nvSpPr>
            <p:spPr bwMode="auto">
              <a:xfrm>
                <a:off x="2964" y="1328"/>
                <a:ext cx="12" cy="5"/>
              </a:xfrm>
              <a:custGeom>
                <a:avLst/>
                <a:gdLst>
                  <a:gd name="T0" fmla="*/ 2147483647 w 6"/>
                  <a:gd name="T1" fmla="*/ 1297256974 h 3"/>
                  <a:gd name="T2" fmla="*/ 2147483647 w 6"/>
                  <a:gd name="T3" fmla="*/ 2147483647 h 3"/>
                  <a:gd name="T4" fmla="*/ 0 w 6"/>
                  <a:gd name="T5" fmla="*/ 778354313 h 3"/>
                  <a:gd name="T6" fmla="*/ 2147483647 w 6"/>
                  <a:gd name="T7" fmla="*/ 0 h 3"/>
                  <a:gd name="T8" fmla="*/ 2147483647 w 6"/>
                  <a:gd name="T9" fmla="*/ 1297256974 h 3"/>
                  <a:gd name="T10" fmla="*/ 0 60000 65536"/>
                  <a:gd name="T11" fmla="*/ 0 60000 65536"/>
                  <a:gd name="T12" fmla="*/ 0 60000 65536"/>
                  <a:gd name="T13" fmla="*/ 0 60000 65536"/>
                  <a:gd name="T14" fmla="*/ 0 60000 65536"/>
                  <a:gd name="T15" fmla="*/ 0 w 6"/>
                  <a:gd name="T16" fmla="*/ 0 h 3"/>
                  <a:gd name="T17" fmla="*/ 6 w 6"/>
                  <a:gd name="T18" fmla="*/ 3 h 3"/>
                </a:gdLst>
                <a:ahLst/>
                <a:cxnLst>
                  <a:cxn ang="T10">
                    <a:pos x="T0" y="T1"/>
                  </a:cxn>
                  <a:cxn ang="T11">
                    <a:pos x="T2" y="T3"/>
                  </a:cxn>
                  <a:cxn ang="T12">
                    <a:pos x="T4" y="T5"/>
                  </a:cxn>
                  <a:cxn ang="T13">
                    <a:pos x="T6" y="T7"/>
                  </a:cxn>
                  <a:cxn ang="T14">
                    <a:pos x="T8" y="T9"/>
                  </a:cxn>
                </a:cxnLst>
                <a:rect l="T15" t="T16" r="T17" b="T18"/>
                <a:pathLst>
                  <a:path w="6" h="3">
                    <a:moveTo>
                      <a:pt x="6" y="2"/>
                    </a:moveTo>
                    <a:cubicBezTo>
                      <a:pt x="6" y="2"/>
                      <a:pt x="5" y="3"/>
                      <a:pt x="3" y="3"/>
                    </a:cubicBezTo>
                    <a:cubicBezTo>
                      <a:pt x="2" y="2"/>
                      <a:pt x="0" y="2"/>
                      <a:pt x="0" y="1"/>
                    </a:cubicBezTo>
                    <a:cubicBezTo>
                      <a:pt x="0" y="1"/>
                      <a:pt x="2" y="0"/>
                      <a:pt x="3" y="0"/>
                    </a:cubicBezTo>
                    <a:cubicBezTo>
                      <a:pt x="5" y="1"/>
                      <a:pt x="6" y="1"/>
                      <a:pt x="6" y="2"/>
                    </a:cubicBez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6" name="Freeform 78"/>
              <p:cNvSpPr>
                <a:spLocks/>
              </p:cNvSpPr>
              <p:nvPr/>
            </p:nvSpPr>
            <p:spPr bwMode="auto">
              <a:xfrm>
                <a:off x="2879" y="1372"/>
                <a:ext cx="83" cy="71"/>
              </a:xfrm>
              <a:custGeom>
                <a:avLst/>
                <a:gdLst>
                  <a:gd name="T0" fmla="*/ 0 w 53"/>
                  <a:gd name="T1" fmla="*/ 0 h 43"/>
                  <a:gd name="T2" fmla="*/ 0 w 53"/>
                  <a:gd name="T3" fmla="*/ 2147483647 h 43"/>
                  <a:gd name="T4" fmla="*/ 2147483647 w 53"/>
                  <a:gd name="T5" fmla="*/ 2147483647 h 43"/>
                  <a:gd name="T6" fmla="*/ 2147483647 w 53"/>
                  <a:gd name="T7" fmla="*/ 2147483647 h 43"/>
                  <a:gd name="T8" fmla="*/ 2147483647 w 53"/>
                  <a:gd name="T9" fmla="*/ 2147483647 h 43"/>
                  <a:gd name="T10" fmla="*/ 0 w 53"/>
                  <a:gd name="T11" fmla="*/ 0 h 43"/>
                  <a:gd name="T12" fmla="*/ 0 60000 65536"/>
                  <a:gd name="T13" fmla="*/ 0 60000 65536"/>
                  <a:gd name="T14" fmla="*/ 0 60000 65536"/>
                  <a:gd name="T15" fmla="*/ 0 60000 65536"/>
                  <a:gd name="T16" fmla="*/ 0 60000 65536"/>
                  <a:gd name="T17" fmla="*/ 0 60000 65536"/>
                  <a:gd name="T18" fmla="*/ 0 w 53"/>
                  <a:gd name="T19" fmla="*/ 0 h 43"/>
                  <a:gd name="T20" fmla="*/ 53 w 5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53" h="43">
                    <a:moveTo>
                      <a:pt x="0" y="0"/>
                    </a:moveTo>
                    <a:cubicBezTo>
                      <a:pt x="0" y="26"/>
                      <a:pt x="0" y="26"/>
                      <a:pt x="0" y="26"/>
                    </a:cubicBezTo>
                    <a:cubicBezTo>
                      <a:pt x="0" y="26"/>
                      <a:pt x="17" y="39"/>
                      <a:pt x="26" y="34"/>
                    </a:cubicBezTo>
                    <a:cubicBezTo>
                      <a:pt x="34" y="29"/>
                      <a:pt x="53" y="43"/>
                      <a:pt x="53" y="43"/>
                    </a:cubicBezTo>
                    <a:cubicBezTo>
                      <a:pt x="53" y="16"/>
                      <a:pt x="53" y="16"/>
                      <a:pt x="53" y="16"/>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47" name="Freeform 79"/>
              <p:cNvSpPr>
                <a:spLocks noEditPoints="1"/>
              </p:cNvSpPr>
              <p:nvPr/>
            </p:nvSpPr>
            <p:spPr bwMode="auto">
              <a:xfrm>
                <a:off x="2855" y="1325"/>
                <a:ext cx="140" cy="338"/>
              </a:xfrm>
              <a:custGeom>
                <a:avLst/>
                <a:gdLst>
                  <a:gd name="T0" fmla="*/ 2147483647 w 89"/>
                  <a:gd name="T1" fmla="*/ 1986742964 h 214"/>
                  <a:gd name="T2" fmla="*/ 2147483647 w 89"/>
                  <a:gd name="T3" fmla="*/ 1789955705 h 214"/>
                  <a:gd name="T4" fmla="*/ 2147483647 w 89"/>
                  <a:gd name="T5" fmla="*/ 1820829210 h 214"/>
                  <a:gd name="T6" fmla="*/ 2147483647 w 89"/>
                  <a:gd name="T7" fmla="*/ 292588991 h 214"/>
                  <a:gd name="T8" fmla="*/ 2147483647 w 89"/>
                  <a:gd name="T9" fmla="*/ 307638996 h 214"/>
                  <a:gd name="T10" fmla="*/ 2147483647 w 89"/>
                  <a:gd name="T11" fmla="*/ 462126306 h 214"/>
                  <a:gd name="T12" fmla="*/ 2147483647 w 89"/>
                  <a:gd name="T13" fmla="*/ 307638996 h 214"/>
                  <a:gd name="T14" fmla="*/ 2147483647 w 89"/>
                  <a:gd name="T15" fmla="*/ 117287710 h 214"/>
                  <a:gd name="T16" fmla="*/ 2147483647 w 89"/>
                  <a:gd name="T17" fmla="*/ 117287710 h 214"/>
                  <a:gd name="T18" fmla="*/ 2147483647 w 89"/>
                  <a:gd name="T19" fmla="*/ 292588991 h 214"/>
                  <a:gd name="T20" fmla="*/ 2147483647 w 89"/>
                  <a:gd name="T21" fmla="*/ 1637498669 h 214"/>
                  <a:gd name="T22" fmla="*/ 2147483647 w 89"/>
                  <a:gd name="T23" fmla="*/ 1526485703 h 214"/>
                  <a:gd name="T24" fmla="*/ 2147483647 w 89"/>
                  <a:gd name="T25" fmla="*/ 1526485703 h 214"/>
                  <a:gd name="T26" fmla="*/ 927798621 w 89"/>
                  <a:gd name="T27" fmla="*/ 185248763 h 214"/>
                  <a:gd name="T28" fmla="*/ 889042305 w 89"/>
                  <a:gd name="T29" fmla="*/ 185248763 h 214"/>
                  <a:gd name="T30" fmla="*/ 96330664 w 89"/>
                  <a:gd name="T31" fmla="*/ 870198505 h 214"/>
                  <a:gd name="T32" fmla="*/ 96330664 w 89"/>
                  <a:gd name="T33" fmla="*/ 870198505 h 214"/>
                  <a:gd name="T34" fmla="*/ 0 w 89"/>
                  <a:gd name="T35" fmla="*/ 1152832836 h 214"/>
                  <a:gd name="T36" fmla="*/ 0 w 89"/>
                  <a:gd name="T37" fmla="*/ 2147483647 h 214"/>
                  <a:gd name="T38" fmla="*/ 510028999 w 89"/>
                  <a:gd name="T39" fmla="*/ 2147483647 h 214"/>
                  <a:gd name="T40" fmla="*/ 510028999 w 89"/>
                  <a:gd name="T41" fmla="*/ 2147483647 h 214"/>
                  <a:gd name="T42" fmla="*/ 2147483647 w 89"/>
                  <a:gd name="T43" fmla="*/ 2147483647 h 214"/>
                  <a:gd name="T44" fmla="*/ 2147483647 w 89"/>
                  <a:gd name="T45" fmla="*/ 2147483647 h 214"/>
                  <a:gd name="T46" fmla="*/ 2147483647 w 89"/>
                  <a:gd name="T47" fmla="*/ 2147483647 h 214"/>
                  <a:gd name="T48" fmla="*/ 2147483647 w 89"/>
                  <a:gd name="T49" fmla="*/ 2147483647 h 214"/>
                  <a:gd name="T50" fmla="*/ 2147483647 w 89"/>
                  <a:gd name="T51" fmla="*/ 2147483647 h 214"/>
                  <a:gd name="T52" fmla="*/ 2147483647 w 89"/>
                  <a:gd name="T53" fmla="*/ 2147483647 h 214"/>
                  <a:gd name="T54" fmla="*/ 2147483647 w 89"/>
                  <a:gd name="T55" fmla="*/ 2147483647 h 214"/>
                  <a:gd name="T56" fmla="*/ 2147483647 w 89"/>
                  <a:gd name="T57" fmla="*/ 2099345781 h 214"/>
                  <a:gd name="T58" fmla="*/ 2147483647 w 89"/>
                  <a:gd name="T59" fmla="*/ 1986742964 h 214"/>
                  <a:gd name="T60" fmla="*/ 2147483647 w 89"/>
                  <a:gd name="T61" fmla="*/ 2147483647 h 214"/>
                  <a:gd name="T62" fmla="*/ 2147483647 w 89"/>
                  <a:gd name="T63" fmla="*/ 2147483647 h 214"/>
                  <a:gd name="T64" fmla="*/ 2147483647 w 89"/>
                  <a:gd name="T65" fmla="*/ 2147483647 h 214"/>
                  <a:gd name="T66" fmla="*/ 2147483647 w 89"/>
                  <a:gd name="T67" fmla="*/ 2147483647 h 214"/>
                  <a:gd name="T68" fmla="*/ 2147483647 w 89"/>
                  <a:gd name="T69" fmla="*/ 2147483647 h 214"/>
                  <a:gd name="T70" fmla="*/ 2147483647 w 89"/>
                  <a:gd name="T71" fmla="*/ 2147483647 h 214"/>
                  <a:gd name="T72" fmla="*/ 2147483647 w 89"/>
                  <a:gd name="T73" fmla="*/ 2147483647 h 214"/>
                  <a:gd name="T74" fmla="*/ 589815255 w 89"/>
                  <a:gd name="T75" fmla="*/ 2147483647 h 214"/>
                  <a:gd name="T76" fmla="*/ 589815255 w 89"/>
                  <a:gd name="T77" fmla="*/ 2147483647 h 214"/>
                  <a:gd name="T78" fmla="*/ 238363805 w 89"/>
                  <a:gd name="T79" fmla="*/ 2147483647 h 214"/>
                  <a:gd name="T80" fmla="*/ 238363805 w 89"/>
                  <a:gd name="T81" fmla="*/ 1152832836 h 214"/>
                  <a:gd name="T82" fmla="*/ 271614052 w 89"/>
                  <a:gd name="T83" fmla="*/ 949544658 h 214"/>
                  <a:gd name="T84" fmla="*/ 271614052 w 89"/>
                  <a:gd name="T85" fmla="*/ 870198505 h 214"/>
                  <a:gd name="T86" fmla="*/ 927798621 w 89"/>
                  <a:gd name="T87" fmla="*/ 462126306 h 214"/>
                  <a:gd name="T88" fmla="*/ 889042305 w 89"/>
                  <a:gd name="T89" fmla="*/ 462126306 h 214"/>
                  <a:gd name="T90" fmla="*/ 2147483647 w 89"/>
                  <a:gd name="T91" fmla="*/ 1789955705 h 214"/>
                  <a:gd name="T92" fmla="*/ 2147483647 w 89"/>
                  <a:gd name="T93" fmla="*/ 1789955705 h 214"/>
                  <a:gd name="T94" fmla="*/ 2147483647 w 89"/>
                  <a:gd name="T95" fmla="*/ 1637498669 h 214"/>
                  <a:gd name="T96" fmla="*/ 2147483647 w 89"/>
                  <a:gd name="T97" fmla="*/ 292588991 h 214"/>
                  <a:gd name="T98" fmla="*/ 2147483647 w 89"/>
                  <a:gd name="T99" fmla="*/ 307638996 h 214"/>
                  <a:gd name="T100" fmla="*/ 2147483647 w 89"/>
                  <a:gd name="T101" fmla="*/ 307638996 h 214"/>
                  <a:gd name="T102" fmla="*/ 2147483647 w 89"/>
                  <a:gd name="T103" fmla="*/ 307638996 h 214"/>
                  <a:gd name="T104" fmla="*/ 2147483647 w 89"/>
                  <a:gd name="T105" fmla="*/ 292588991 h 214"/>
                  <a:gd name="T106" fmla="*/ 2147483647 w 89"/>
                  <a:gd name="T107" fmla="*/ 185248763 h 214"/>
                  <a:gd name="T108" fmla="*/ 2147483647 w 89"/>
                  <a:gd name="T109" fmla="*/ 292588991 h 214"/>
                  <a:gd name="T110" fmla="*/ 2147483647 w 89"/>
                  <a:gd name="T111" fmla="*/ 307638996 h 214"/>
                  <a:gd name="T112" fmla="*/ 2147483647 w 89"/>
                  <a:gd name="T113" fmla="*/ 1914486444 h 214"/>
                  <a:gd name="T114" fmla="*/ 2147483647 w 89"/>
                  <a:gd name="T115" fmla="*/ 1986742964 h 214"/>
                  <a:gd name="T116" fmla="*/ 2147483647 w 89"/>
                  <a:gd name="T117" fmla="*/ 2147483647 h 214"/>
                  <a:gd name="T118" fmla="*/ 2147483647 w 89"/>
                  <a:gd name="T119" fmla="*/ 2099345781 h 214"/>
                  <a:gd name="T120" fmla="*/ 2147483647 w 89"/>
                  <a:gd name="T121" fmla="*/ 2147483647 h 21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9"/>
                  <a:gd name="T184" fmla="*/ 0 h 214"/>
                  <a:gd name="T185" fmla="*/ 89 w 89"/>
                  <a:gd name="T186" fmla="*/ 214 h 21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9" h="214">
                    <a:moveTo>
                      <a:pt x="88" y="23"/>
                    </a:moveTo>
                    <a:cubicBezTo>
                      <a:pt x="78" y="20"/>
                      <a:pt x="78" y="20"/>
                      <a:pt x="78" y="20"/>
                    </a:cubicBezTo>
                    <a:cubicBezTo>
                      <a:pt x="79" y="20"/>
                      <a:pt x="79" y="21"/>
                      <a:pt x="79" y="21"/>
                    </a:cubicBezTo>
                    <a:cubicBezTo>
                      <a:pt x="78" y="3"/>
                      <a:pt x="78" y="3"/>
                      <a:pt x="78" y="3"/>
                    </a:cubicBezTo>
                    <a:cubicBezTo>
                      <a:pt x="78" y="4"/>
                      <a:pt x="78" y="4"/>
                      <a:pt x="78" y="4"/>
                    </a:cubicBezTo>
                    <a:cubicBezTo>
                      <a:pt x="78" y="4"/>
                      <a:pt x="78" y="4"/>
                      <a:pt x="77" y="5"/>
                    </a:cubicBezTo>
                    <a:cubicBezTo>
                      <a:pt x="78" y="4"/>
                      <a:pt x="78" y="4"/>
                      <a:pt x="78" y="4"/>
                    </a:cubicBezTo>
                    <a:cubicBezTo>
                      <a:pt x="78" y="2"/>
                      <a:pt x="76" y="1"/>
                      <a:pt x="74" y="1"/>
                    </a:cubicBezTo>
                    <a:cubicBezTo>
                      <a:pt x="72" y="0"/>
                      <a:pt x="71" y="1"/>
                      <a:pt x="70" y="1"/>
                    </a:cubicBezTo>
                    <a:cubicBezTo>
                      <a:pt x="69" y="2"/>
                      <a:pt x="69" y="3"/>
                      <a:pt x="69" y="3"/>
                    </a:cubicBezTo>
                    <a:cubicBezTo>
                      <a:pt x="69" y="3"/>
                      <a:pt x="67" y="19"/>
                      <a:pt x="67" y="19"/>
                    </a:cubicBezTo>
                    <a:cubicBezTo>
                      <a:pt x="67" y="18"/>
                      <a:pt x="68" y="18"/>
                      <a:pt x="68" y="18"/>
                    </a:cubicBezTo>
                    <a:cubicBezTo>
                      <a:pt x="68" y="17"/>
                      <a:pt x="69" y="17"/>
                      <a:pt x="69" y="18"/>
                    </a:cubicBezTo>
                    <a:cubicBezTo>
                      <a:pt x="13" y="2"/>
                      <a:pt x="13" y="2"/>
                      <a:pt x="13" y="2"/>
                    </a:cubicBezTo>
                    <a:cubicBezTo>
                      <a:pt x="13" y="2"/>
                      <a:pt x="13" y="2"/>
                      <a:pt x="12" y="2"/>
                    </a:cubicBezTo>
                    <a:cubicBezTo>
                      <a:pt x="0" y="4"/>
                      <a:pt x="1" y="10"/>
                      <a:pt x="1" y="10"/>
                    </a:cubicBezTo>
                    <a:cubicBezTo>
                      <a:pt x="1" y="10"/>
                      <a:pt x="1" y="10"/>
                      <a:pt x="1" y="10"/>
                    </a:cubicBezTo>
                    <a:cubicBezTo>
                      <a:pt x="1" y="10"/>
                      <a:pt x="1" y="11"/>
                      <a:pt x="0" y="13"/>
                    </a:cubicBezTo>
                    <a:cubicBezTo>
                      <a:pt x="0" y="13"/>
                      <a:pt x="0" y="187"/>
                      <a:pt x="0" y="187"/>
                    </a:cubicBezTo>
                    <a:cubicBezTo>
                      <a:pt x="0" y="190"/>
                      <a:pt x="3" y="193"/>
                      <a:pt x="7" y="194"/>
                    </a:cubicBezTo>
                    <a:cubicBezTo>
                      <a:pt x="7" y="194"/>
                      <a:pt x="7" y="194"/>
                      <a:pt x="7" y="194"/>
                    </a:cubicBezTo>
                    <a:cubicBezTo>
                      <a:pt x="74" y="214"/>
                      <a:pt x="74" y="214"/>
                      <a:pt x="74" y="214"/>
                    </a:cubicBezTo>
                    <a:cubicBezTo>
                      <a:pt x="76" y="214"/>
                      <a:pt x="78" y="214"/>
                      <a:pt x="79" y="213"/>
                    </a:cubicBezTo>
                    <a:cubicBezTo>
                      <a:pt x="79" y="213"/>
                      <a:pt x="78" y="213"/>
                      <a:pt x="78" y="213"/>
                    </a:cubicBezTo>
                    <a:cubicBezTo>
                      <a:pt x="77" y="213"/>
                      <a:pt x="77" y="212"/>
                      <a:pt x="77" y="212"/>
                    </a:cubicBezTo>
                    <a:cubicBezTo>
                      <a:pt x="77" y="212"/>
                      <a:pt x="77" y="213"/>
                      <a:pt x="77" y="213"/>
                    </a:cubicBezTo>
                    <a:cubicBezTo>
                      <a:pt x="78" y="213"/>
                      <a:pt x="78" y="213"/>
                      <a:pt x="79" y="213"/>
                    </a:cubicBezTo>
                    <a:cubicBezTo>
                      <a:pt x="79" y="213"/>
                      <a:pt x="89" y="210"/>
                      <a:pt x="89" y="202"/>
                    </a:cubicBezTo>
                    <a:cubicBezTo>
                      <a:pt x="89" y="202"/>
                      <a:pt x="89" y="24"/>
                      <a:pt x="89" y="24"/>
                    </a:cubicBezTo>
                    <a:cubicBezTo>
                      <a:pt x="89" y="24"/>
                      <a:pt x="89" y="23"/>
                      <a:pt x="88" y="23"/>
                    </a:cubicBezTo>
                    <a:close/>
                    <a:moveTo>
                      <a:pt x="86" y="202"/>
                    </a:moveTo>
                    <a:cubicBezTo>
                      <a:pt x="86" y="208"/>
                      <a:pt x="78" y="210"/>
                      <a:pt x="78" y="210"/>
                    </a:cubicBezTo>
                    <a:cubicBezTo>
                      <a:pt x="78" y="210"/>
                      <a:pt x="79" y="210"/>
                      <a:pt x="79" y="211"/>
                    </a:cubicBezTo>
                    <a:cubicBezTo>
                      <a:pt x="80" y="211"/>
                      <a:pt x="80" y="211"/>
                      <a:pt x="80" y="212"/>
                    </a:cubicBezTo>
                    <a:cubicBezTo>
                      <a:pt x="80" y="211"/>
                      <a:pt x="80" y="211"/>
                      <a:pt x="79" y="210"/>
                    </a:cubicBezTo>
                    <a:cubicBezTo>
                      <a:pt x="79" y="210"/>
                      <a:pt x="78" y="210"/>
                      <a:pt x="78" y="210"/>
                    </a:cubicBezTo>
                    <a:cubicBezTo>
                      <a:pt x="77" y="211"/>
                      <a:pt x="76" y="211"/>
                      <a:pt x="75" y="211"/>
                    </a:cubicBezTo>
                    <a:cubicBezTo>
                      <a:pt x="75" y="211"/>
                      <a:pt x="8" y="191"/>
                      <a:pt x="8" y="191"/>
                    </a:cubicBezTo>
                    <a:cubicBezTo>
                      <a:pt x="8" y="191"/>
                      <a:pt x="8" y="191"/>
                      <a:pt x="8" y="191"/>
                    </a:cubicBezTo>
                    <a:cubicBezTo>
                      <a:pt x="7" y="191"/>
                      <a:pt x="3" y="190"/>
                      <a:pt x="3" y="187"/>
                    </a:cubicBezTo>
                    <a:cubicBezTo>
                      <a:pt x="3" y="13"/>
                      <a:pt x="3" y="13"/>
                      <a:pt x="3" y="13"/>
                    </a:cubicBezTo>
                    <a:cubicBezTo>
                      <a:pt x="3" y="12"/>
                      <a:pt x="4" y="11"/>
                      <a:pt x="4" y="11"/>
                    </a:cubicBezTo>
                    <a:cubicBezTo>
                      <a:pt x="4" y="11"/>
                      <a:pt x="4" y="10"/>
                      <a:pt x="4" y="10"/>
                    </a:cubicBezTo>
                    <a:cubicBezTo>
                      <a:pt x="4" y="10"/>
                      <a:pt x="4" y="7"/>
                      <a:pt x="13" y="5"/>
                    </a:cubicBezTo>
                    <a:cubicBezTo>
                      <a:pt x="13" y="5"/>
                      <a:pt x="13" y="5"/>
                      <a:pt x="12" y="5"/>
                    </a:cubicBezTo>
                    <a:cubicBezTo>
                      <a:pt x="68" y="20"/>
                      <a:pt x="68" y="20"/>
                      <a:pt x="68" y="20"/>
                    </a:cubicBezTo>
                    <a:cubicBezTo>
                      <a:pt x="69" y="21"/>
                      <a:pt x="69" y="20"/>
                      <a:pt x="70" y="20"/>
                    </a:cubicBezTo>
                    <a:cubicBezTo>
                      <a:pt x="70" y="20"/>
                      <a:pt x="70" y="20"/>
                      <a:pt x="70" y="19"/>
                    </a:cubicBezTo>
                    <a:cubicBezTo>
                      <a:pt x="72" y="3"/>
                      <a:pt x="72" y="3"/>
                      <a:pt x="72" y="3"/>
                    </a:cubicBezTo>
                    <a:cubicBezTo>
                      <a:pt x="72" y="4"/>
                      <a:pt x="72" y="4"/>
                      <a:pt x="72" y="4"/>
                    </a:cubicBezTo>
                    <a:cubicBezTo>
                      <a:pt x="72" y="4"/>
                      <a:pt x="72" y="3"/>
                      <a:pt x="73" y="4"/>
                    </a:cubicBezTo>
                    <a:cubicBezTo>
                      <a:pt x="74" y="4"/>
                      <a:pt x="75" y="4"/>
                      <a:pt x="75" y="4"/>
                    </a:cubicBezTo>
                    <a:cubicBezTo>
                      <a:pt x="75" y="4"/>
                      <a:pt x="75" y="4"/>
                      <a:pt x="75" y="3"/>
                    </a:cubicBezTo>
                    <a:cubicBezTo>
                      <a:pt x="75" y="3"/>
                      <a:pt x="75" y="3"/>
                      <a:pt x="75" y="2"/>
                    </a:cubicBezTo>
                    <a:cubicBezTo>
                      <a:pt x="75" y="3"/>
                      <a:pt x="75" y="3"/>
                      <a:pt x="75" y="3"/>
                    </a:cubicBezTo>
                    <a:cubicBezTo>
                      <a:pt x="75" y="3"/>
                      <a:pt x="75" y="4"/>
                      <a:pt x="75" y="4"/>
                    </a:cubicBezTo>
                    <a:cubicBezTo>
                      <a:pt x="76" y="22"/>
                      <a:pt x="76" y="22"/>
                      <a:pt x="76" y="22"/>
                    </a:cubicBezTo>
                    <a:cubicBezTo>
                      <a:pt x="76" y="22"/>
                      <a:pt x="76" y="23"/>
                      <a:pt x="77" y="23"/>
                    </a:cubicBezTo>
                    <a:cubicBezTo>
                      <a:pt x="87" y="26"/>
                      <a:pt x="87" y="26"/>
                      <a:pt x="87" y="26"/>
                    </a:cubicBezTo>
                    <a:cubicBezTo>
                      <a:pt x="87" y="26"/>
                      <a:pt x="86" y="25"/>
                      <a:pt x="86" y="24"/>
                    </a:cubicBezTo>
                    <a:cubicBezTo>
                      <a:pt x="86" y="24"/>
                      <a:pt x="86" y="202"/>
                      <a:pt x="86" y="202"/>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pic>
        <p:nvPicPr>
          <p:cNvPr id="32889" name="Picture 798" descr="Receiver_AppStore.png"/>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36563" y="3651250"/>
            <a:ext cx="268287"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890" name="Straight Connector 87"/>
          <p:cNvCxnSpPr>
            <a:cxnSpLocks noChangeShapeType="1"/>
          </p:cNvCxnSpPr>
          <p:nvPr/>
        </p:nvCxnSpPr>
        <p:spPr bwMode="auto">
          <a:xfrm flipV="1">
            <a:off x="704850" y="2865438"/>
            <a:ext cx="80963" cy="920750"/>
          </a:xfrm>
          <a:prstGeom prst="bentConnector3">
            <a:avLst>
              <a:gd name="adj1" fmla="val 50000"/>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grpSp>
        <p:nvGrpSpPr>
          <p:cNvPr id="32891" name="Group 361"/>
          <p:cNvGrpSpPr>
            <a:grpSpLocks/>
          </p:cNvGrpSpPr>
          <p:nvPr/>
        </p:nvGrpSpPr>
        <p:grpSpPr bwMode="auto">
          <a:xfrm>
            <a:off x="96838" y="1014413"/>
            <a:ext cx="569912" cy="261937"/>
            <a:chOff x="2114" y="2930"/>
            <a:chExt cx="712" cy="327"/>
          </a:xfrm>
        </p:grpSpPr>
        <p:sp>
          <p:nvSpPr>
            <p:cNvPr id="4371" name="Freeform 362"/>
            <p:cNvSpPr>
              <a:spLocks/>
            </p:cNvSpPr>
            <p:nvPr/>
          </p:nvSpPr>
          <p:spPr bwMode="auto">
            <a:xfrm>
              <a:off x="2118" y="3108"/>
              <a:ext cx="321" cy="145"/>
            </a:xfrm>
            <a:custGeom>
              <a:avLst/>
              <a:gdLst>
                <a:gd name="T0" fmla="*/ 0 w 323"/>
                <a:gd name="T1" fmla="*/ 0 h 146"/>
                <a:gd name="T2" fmla="*/ 0 w 323"/>
                <a:gd name="T3" fmla="*/ 49 h 146"/>
                <a:gd name="T4" fmla="*/ 323 w 323"/>
                <a:gd name="T5" fmla="*/ 146 h 146"/>
                <a:gd name="T6" fmla="*/ 323 w 323"/>
                <a:gd name="T7" fmla="*/ 97 h 146"/>
                <a:gd name="T8" fmla="*/ 0 w 323"/>
                <a:gd name="T9" fmla="*/ 0 h 146"/>
                <a:gd name="T10" fmla="*/ 0 60000 65536"/>
                <a:gd name="T11" fmla="*/ 0 60000 65536"/>
                <a:gd name="T12" fmla="*/ 0 60000 65536"/>
                <a:gd name="T13" fmla="*/ 0 60000 65536"/>
                <a:gd name="T14" fmla="*/ 0 60000 65536"/>
                <a:gd name="T15" fmla="*/ 0 w 323"/>
                <a:gd name="T16" fmla="*/ 0 h 146"/>
                <a:gd name="T17" fmla="*/ 323 w 323"/>
                <a:gd name="T18" fmla="*/ 146 h 146"/>
              </a:gdLst>
              <a:ahLst/>
              <a:cxnLst>
                <a:cxn ang="T10">
                  <a:pos x="T0" y="T1"/>
                </a:cxn>
                <a:cxn ang="T11">
                  <a:pos x="T2" y="T3"/>
                </a:cxn>
                <a:cxn ang="T12">
                  <a:pos x="T4" y="T5"/>
                </a:cxn>
                <a:cxn ang="T13">
                  <a:pos x="T6" y="T7"/>
                </a:cxn>
                <a:cxn ang="T14">
                  <a:pos x="T8" y="T9"/>
                </a:cxn>
              </a:cxnLst>
              <a:rect l="T15" t="T16" r="T17" b="T18"/>
              <a:pathLst>
                <a:path w="323" h="146">
                  <a:moveTo>
                    <a:pt x="0" y="0"/>
                  </a:moveTo>
                  <a:lnTo>
                    <a:pt x="0" y="49"/>
                  </a:lnTo>
                  <a:lnTo>
                    <a:pt x="323" y="146"/>
                  </a:lnTo>
                  <a:lnTo>
                    <a:pt x="323" y="97"/>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2" name="Freeform 363"/>
            <p:cNvSpPr>
              <a:spLocks/>
            </p:cNvSpPr>
            <p:nvPr/>
          </p:nvSpPr>
          <p:spPr bwMode="auto">
            <a:xfrm>
              <a:off x="2439" y="3114"/>
              <a:ext cx="381" cy="139"/>
            </a:xfrm>
            <a:custGeom>
              <a:avLst/>
              <a:gdLst>
                <a:gd name="T0" fmla="*/ 0 w 381"/>
                <a:gd name="T1" fmla="*/ 90 h 139"/>
                <a:gd name="T2" fmla="*/ 0 w 381"/>
                <a:gd name="T3" fmla="*/ 139 h 139"/>
                <a:gd name="T4" fmla="*/ 381 w 381"/>
                <a:gd name="T5" fmla="*/ 47 h 139"/>
                <a:gd name="T6" fmla="*/ 381 w 381"/>
                <a:gd name="T7" fmla="*/ 0 h 139"/>
                <a:gd name="T8" fmla="*/ 0 w 381"/>
                <a:gd name="T9" fmla="*/ 90 h 139"/>
                <a:gd name="T10" fmla="*/ 0 60000 65536"/>
                <a:gd name="T11" fmla="*/ 0 60000 65536"/>
                <a:gd name="T12" fmla="*/ 0 60000 65536"/>
                <a:gd name="T13" fmla="*/ 0 60000 65536"/>
                <a:gd name="T14" fmla="*/ 0 60000 65536"/>
                <a:gd name="T15" fmla="*/ 0 w 381"/>
                <a:gd name="T16" fmla="*/ 0 h 139"/>
                <a:gd name="T17" fmla="*/ 381 w 381"/>
                <a:gd name="T18" fmla="*/ 139 h 139"/>
              </a:gdLst>
              <a:ahLst/>
              <a:cxnLst>
                <a:cxn ang="T10">
                  <a:pos x="T0" y="T1"/>
                </a:cxn>
                <a:cxn ang="T11">
                  <a:pos x="T2" y="T3"/>
                </a:cxn>
                <a:cxn ang="T12">
                  <a:pos x="T4" y="T5"/>
                </a:cxn>
                <a:cxn ang="T13">
                  <a:pos x="T6" y="T7"/>
                </a:cxn>
                <a:cxn ang="T14">
                  <a:pos x="T8" y="T9"/>
                </a:cxn>
              </a:cxnLst>
              <a:rect l="T15" t="T16" r="T17" b="T18"/>
              <a:pathLst>
                <a:path w="381" h="139">
                  <a:moveTo>
                    <a:pt x="0" y="90"/>
                  </a:moveTo>
                  <a:lnTo>
                    <a:pt x="0" y="139"/>
                  </a:lnTo>
                  <a:lnTo>
                    <a:pt x="381" y="47"/>
                  </a:lnTo>
                  <a:lnTo>
                    <a:pt x="381" y="0"/>
                  </a:lnTo>
                  <a:lnTo>
                    <a:pt x="0" y="9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3" name="Freeform 364"/>
            <p:cNvSpPr>
              <a:spLocks/>
            </p:cNvSpPr>
            <p:nvPr/>
          </p:nvSpPr>
          <p:spPr bwMode="auto">
            <a:xfrm>
              <a:off x="2118" y="3015"/>
              <a:ext cx="702" cy="190"/>
            </a:xfrm>
            <a:custGeom>
              <a:avLst/>
              <a:gdLst>
                <a:gd name="T0" fmla="*/ 0 w 704"/>
                <a:gd name="T1" fmla="*/ 95 h 190"/>
                <a:gd name="T2" fmla="*/ 383 w 704"/>
                <a:gd name="T3" fmla="*/ 0 h 190"/>
                <a:gd name="T4" fmla="*/ 704 w 704"/>
                <a:gd name="T5" fmla="*/ 100 h 190"/>
                <a:gd name="T6" fmla="*/ 323 w 704"/>
                <a:gd name="T7" fmla="*/ 190 h 190"/>
                <a:gd name="T8" fmla="*/ 0 w 704"/>
                <a:gd name="T9" fmla="*/ 95 h 190"/>
                <a:gd name="T10" fmla="*/ 0 60000 65536"/>
                <a:gd name="T11" fmla="*/ 0 60000 65536"/>
                <a:gd name="T12" fmla="*/ 0 60000 65536"/>
                <a:gd name="T13" fmla="*/ 0 60000 65536"/>
                <a:gd name="T14" fmla="*/ 0 60000 65536"/>
                <a:gd name="T15" fmla="*/ 0 w 704"/>
                <a:gd name="T16" fmla="*/ 0 h 190"/>
                <a:gd name="T17" fmla="*/ 704 w 704"/>
                <a:gd name="T18" fmla="*/ 190 h 190"/>
              </a:gdLst>
              <a:ahLst/>
              <a:cxnLst>
                <a:cxn ang="T10">
                  <a:pos x="T0" y="T1"/>
                </a:cxn>
                <a:cxn ang="T11">
                  <a:pos x="T2" y="T3"/>
                </a:cxn>
                <a:cxn ang="T12">
                  <a:pos x="T4" y="T5"/>
                </a:cxn>
                <a:cxn ang="T13">
                  <a:pos x="T6" y="T7"/>
                </a:cxn>
                <a:cxn ang="T14">
                  <a:pos x="T8" y="T9"/>
                </a:cxn>
              </a:cxnLst>
              <a:rect l="T15" t="T16" r="T17" b="T18"/>
              <a:pathLst>
                <a:path w="704" h="190">
                  <a:moveTo>
                    <a:pt x="0" y="95"/>
                  </a:moveTo>
                  <a:lnTo>
                    <a:pt x="383" y="0"/>
                  </a:lnTo>
                  <a:lnTo>
                    <a:pt x="704" y="100"/>
                  </a:lnTo>
                  <a:lnTo>
                    <a:pt x="323" y="190"/>
                  </a:lnTo>
                  <a:lnTo>
                    <a:pt x="0" y="95"/>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4" name="Freeform 365"/>
            <p:cNvSpPr>
              <a:spLocks/>
            </p:cNvSpPr>
            <p:nvPr/>
          </p:nvSpPr>
          <p:spPr bwMode="auto">
            <a:xfrm>
              <a:off x="2118" y="3049"/>
              <a:ext cx="321" cy="147"/>
            </a:xfrm>
            <a:custGeom>
              <a:avLst/>
              <a:gdLst>
                <a:gd name="T0" fmla="*/ 0 w 323"/>
                <a:gd name="T1" fmla="*/ 0 h 146"/>
                <a:gd name="T2" fmla="*/ 0 w 323"/>
                <a:gd name="T3" fmla="*/ 49 h 146"/>
                <a:gd name="T4" fmla="*/ 323 w 323"/>
                <a:gd name="T5" fmla="*/ 146 h 146"/>
                <a:gd name="T6" fmla="*/ 323 w 323"/>
                <a:gd name="T7" fmla="*/ 96 h 146"/>
                <a:gd name="T8" fmla="*/ 0 w 323"/>
                <a:gd name="T9" fmla="*/ 0 h 146"/>
                <a:gd name="T10" fmla="*/ 0 60000 65536"/>
                <a:gd name="T11" fmla="*/ 0 60000 65536"/>
                <a:gd name="T12" fmla="*/ 0 60000 65536"/>
                <a:gd name="T13" fmla="*/ 0 60000 65536"/>
                <a:gd name="T14" fmla="*/ 0 60000 65536"/>
                <a:gd name="T15" fmla="*/ 0 w 323"/>
                <a:gd name="T16" fmla="*/ 0 h 146"/>
                <a:gd name="T17" fmla="*/ 323 w 323"/>
                <a:gd name="T18" fmla="*/ 146 h 146"/>
              </a:gdLst>
              <a:ahLst/>
              <a:cxnLst>
                <a:cxn ang="T10">
                  <a:pos x="T0" y="T1"/>
                </a:cxn>
                <a:cxn ang="T11">
                  <a:pos x="T2" y="T3"/>
                </a:cxn>
                <a:cxn ang="T12">
                  <a:pos x="T4" y="T5"/>
                </a:cxn>
                <a:cxn ang="T13">
                  <a:pos x="T6" y="T7"/>
                </a:cxn>
                <a:cxn ang="T14">
                  <a:pos x="T8" y="T9"/>
                </a:cxn>
              </a:cxnLst>
              <a:rect l="T15" t="T16" r="T17" b="T18"/>
              <a:pathLst>
                <a:path w="323" h="146">
                  <a:moveTo>
                    <a:pt x="0" y="0"/>
                  </a:moveTo>
                  <a:lnTo>
                    <a:pt x="0" y="49"/>
                  </a:lnTo>
                  <a:lnTo>
                    <a:pt x="323" y="146"/>
                  </a:lnTo>
                  <a:lnTo>
                    <a:pt x="323" y="96"/>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5" name="Freeform 366"/>
            <p:cNvSpPr>
              <a:spLocks/>
            </p:cNvSpPr>
            <p:nvPr/>
          </p:nvSpPr>
          <p:spPr bwMode="auto">
            <a:xfrm>
              <a:off x="2439" y="3053"/>
              <a:ext cx="381" cy="143"/>
            </a:xfrm>
            <a:custGeom>
              <a:avLst/>
              <a:gdLst>
                <a:gd name="T0" fmla="*/ 0 w 381"/>
                <a:gd name="T1" fmla="*/ 92 h 142"/>
                <a:gd name="T2" fmla="*/ 0 w 381"/>
                <a:gd name="T3" fmla="*/ 142 h 142"/>
                <a:gd name="T4" fmla="*/ 381 w 381"/>
                <a:gd name="T5" fmla="*/ 48 h 142"/>
                <a:gd name="T6" fmla="*/ 381 w 381"/>
                <a:gd name="T7" fmla="*/ 0 h 142"/>
                <a:gd name="T8" fmla="*/ 0 w 381"/>
                <a:gd name="T9" fmla="*/ 92 h 142"/>
                <a:gd name="T10" fmla="*/ 0 60000 65536"/>
                <a:gd name="T11" fmla="*/ 0 60000 65536"/>
                <a:gd name="T12" fmla="*/ 0 60000 65536"/>
                <a:gd name="T13" fmla="*/ 0 60000 65536"/>
                <a:gd name="T14" fmla="*/ 0 60000 65536"/>
                <a:gd name="T15" fmla="*/ 0 w 381"/>
                <a:gd name="T16" fmla="*/ 0 h 142"/>
                <a:gd name="T17" fmla="*/ 381 w 381"/>
                <a:gd name="T18" fmla="*/ 142 h 142"/>
              </a:gdLst>
              <a:ahLst/>
              <a:cxnLst>
                <a:cxn ang="T10">
                  <a:pos x="T0" y="T1"/>
                </a:cxn>
                <a:cxn ang="T11">
                  <a:pos x="T2" y="T3"/>
                </a:cxn>
                <a:cxn ang="T12">
                  <a:pos x="T4" y="T5"/>
                </a:cxn>
                <a:cxn ang="T13">
                  <a:pos x="T6" y="T7"/>
                </a:cxn>
                <a:cxn ang="T14">
                  <a:pos x="T8" y="T9"/>
                </a:cxn>
              </a:cxnLst>
              <a:rect l="T15" t="T16" r="T17" b="T18"/>
              <a:pathLst>
                <a:path w="381" h="142">
                  <a:moveTo>
                    <a:pt x="0" y="92"/>
                  </a:moveTo>
                  <a:lnTo>
                    <a:pt x="0" y="142"/>
                  </a:lnTo>
                  <a:lnTo>
                    <a:pt x="381" y="48"/>
                  </a:lnTo>
                  <a:lnTo>
                    <a:pt x="381" y="0"/>
                  </a:lnTo>
                  <a:lnTo>
                    <a:pt x="0" y="92"/>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6" name="Freeform 367"/>
            <p:cNvSpPr>
              <a:spLocks/>
            </p:cNvSpPr>
            <p:nvPr/>
          </p:nvSpPr>
          <p:spPr bwMode="auto">
            <a:xfrm>
              <a:off x="2118" y="2956"/>
              <a:ext cx="702" cy="188"/>
            </a:xfrm>
            <a:custGeom>
              <a:avLst/>
              <a:gdLst>
                <a:gd name="T0" fmla="*/ 0 w 704"/>
                <a:gd name="T1" fmla="*/ 93 h 189"/>
                <a:gd name="T2" fmla="*/ 383 w 704"/>
                <a:gd name="T3" fmla="*/ 0 h 189"/>
                <a:gd name="T4" fmla="*/ 704 w 704"/>
                <a:gd name="T5" fmla="*/ 97 h 189"/>
                <a:gd name="T6" fmla="*/ 323 w 704"/>
                <a:gd name="T7" fmla="*/ 189 h 189"/>
                <a:gd name="T8" fmla="*/ 0 w 704"/>
                <a:gd name="T9" fmla="*/ 93 h 189"/>
                <a:gd name="T10" fmla="*/ 0 60000 65536"/>
                <a:gd name="T11" fmla="*/ 0 60000 65536"/>
                <a:gd name="T12" fmla="*/ 0 60000 65536"/>
                <a:gd name="T13" fmla="*/ 0 60000 65536"/>
                <a:gd name="T14" fmla="*/ 0 60000 65536"/>
                <a:gd name="T15" fmla="*/ 0 w 704"/>
                <a:gd name="T16" fmla="*/ 0 h 189"/>
                <a:gd name="T17" fmla="*/ 704 w 704"/>
                <a:gd name="T18" fmla="*/ 189 h 189"/>
              </a:gdLst>
              <a:ahLst/>
              <a:cxnLst>
                <a:cxn ang="T10">
                  <a:pos x="T0" y="T1"/>
                </a:cxn>
                <a:cxn ang="T11">
                  <a:pos x="T2" y="T3"/>
                </a:cxn>
                <a:cxn ang="T12">
                  <a:pos x="T4" y="T5"/>
                </a:cxn>
                <a:cxn ang="T13">
                  <a:pos x="T6" y="T7"/>
                </a:cxn>
                <a:cxn ang="T14">
                  <a:pos x="T8" y="T9"/>
                </a:cxn>
              </a:cxnLst>
              <a:rect l="T15" t="T16" r="T17" b="T18"/>
              <a:pathLst>
                <a:path w="704" h="189">
                  <a:moveTo>
                    <a:pt x="0" y="93"/>
                  </a:moveTo>
                  <a:lnTo>
                    <a:pt x="383" y="0"/>
                  </a:lnTo>
                  <a:lnTo>
                    <a:pt x="704" y="97"/>
                  </a:lnTo>
                  <a:lnTo>
                    <a:pt x="323" y="189"/>
                  </a:lnTo>
                  <a:lnTo>
                    <a:pt x="0" y="93"/>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7" name="Freeform 368"/>
            <p:cNvSpPr>
              <a:spLocks/>
            </p:cNvSpPr>
            <p:nvPr/>
          </p:nvSpPr>
          <p:spPr bwMode="auto">
            <a:xfrm>
              <a:off x="2199" y="3005"/>
              <a:ext cx="248" cy="121"/>
            </a:xfrm>
            <a:custGeom>
              <a:avLst/>
              <a:gdLst>
                <a:gd name="T0" fmla="*/ 0 w 249"/>
                <a:gd name="T1" fmla="*/ 0 h 121"/>
                <a:gd name="T2" fmla="*/ 0 w 249"/>
                <a:gd name="T3" fmla="*/ 43 h 121"/>
                <a:gd name="T4" fmla="*/ 249 w 249"/>
                <a:gd name="T5" fmla="*/ 121 h 121"/>
                <a:gd name="T6" fmla="*/ 249 w 249"/>
                <a:gd name="T7" fmla="*/ 73 h 121"/>
                <a:gd name="T8" fmla="*/ 0 w 249"/>
                <a:gd name="T9" fmla="*/ 0 h 121"/>
                <a:gd name="T10" fmla="*/ 0 60000 65536"/>
                <a:gd name="T11" fmla="*/ 0 60000 65536"/>
                <a:gd name="T12" fmla="*/ 0 60000 65536"/>
                <a:gd name="T13" fmla="*/ 0 60000 65536"/>
                <a:gd name="T14" fmla="*/ 0 60000 65536"/>
                <a:gd name="T15" fmla="*/ 0 w 249"/>
                <a:gd name="T16" fmla="*/ 0 h 121"/>
                <a:gd name="T17" fmla="*/ 249 w 249"/>
                <a:gd name="T18" fmla="*/ 121 h 121"/>
              </a:gdLst>
              <a:ahLst/>
              <a:cxnLst>
                <a:cxn ang="T10">
                  <a:pos x="T0" y="T1"/>
                </a:cxn>
                <a:cxn ang="T11">
                  <a:pos x="T2" y="T3"/>
                </a:cxn>
                <a:cxn ang="T12">
                  <a:pos x="T4" y="T5"/>
                </a:cxn>
                <a:cxn ang="T13">
                  <a:pos x="T6" y="T7"/>
                </a:cxn>
                <a:cxn ang="T14">
                  <a:pos x="T8" y="T9"/>
                </a:cxn>
              </a:cxnLst>
              <a:rect l="T15" t="T16" r="T17" b="T18"/>
              <a:pathLst>
                <a:path w="249" h="121">
                  <a:moveTo>
                    <a:pt x="0" y="0"/>
                  </a:moveTo>
                  <a:lnTo>
                    <a:pt x="0" y="43"/>
                  </a:lnTo>
                  <a:lnTo>
                    <a:pt x="249" y="121"/>
                  </a:lnTo>
                  <a:lnTo>
                    <a:pt x="249" y="73"/>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8" name="Freeform 369"/>
            <p:cNvSpPr>
              <a:spLocks/>
            </p:cNvSpPr>
            <p:nvPr/>
          </p:nvSpPr>
          <p:spPr bwMode="auto">
            <a:xfrm>
              <a:off x="2447" y="3007"/>
              <a:ext cx="294" cy="119"/>
            </a:xfrm>
            <a:custGeom>
              <a:avLst/>
              <a:gdLst>
                <a:gd name="T0" fmla="*/ 0 w 292"/>
                <a:gd name="T1" fmla="*/ 71 h 119"/>
                <a:gd name="T2" fmla="*/ 0 w 292"/>
                <a:gd name="T3" fmla="*/ 119 h 119"/>
                <a:gd name="T4" fmla="*/ 292 w 292"/>
                <a:gd name="T5" fmla="*/ 45 h 119"/>
                <a:gd name="T6" fmla="*/ 292 w 292"/>
                <a:gd name="T7" fmla="*/ 0 h 119"/>
                <a:gd name="T8" fmla="*/ 0 w 292"/>
                <a:gd name="T9" fmla="*/ 71 h 119"/>
                <a:gd name="T10" fmla="*/ 0 60000 65536"/>
                <a:gd name="T11" fmla="*/ 0 60000 65536"/>
                <a:gd name="T12" fmla="*/ 0 60000 65536"/>
                <a:gd name="T13" fmla="*/ 0 60000 65536"/>
                <a:gd name="T14" fmla="*/ 0 60000 65536"/>
                <a:gd name="T15" fmla="*/ 0 w 292"/>
                <a:gd name="T16" fmla="*/ 0 h 119"/>
                <a:gd name="T17" fmla="*/ 292 w 292"/>
                <a:gd name="T18" fmla="*/ 119 h 119"/>
              </a:gdLst>
              <a:ahLst/>
              <a:cxnLst>
                <a:cxn ang="T10">
                  <a:pos x="T0" y="T1"/>
                </a:cxn>
                <a:cxn ang="T11">
                  <a:pos x="T2" y="T3"/>
                </a:cxn>
                <a:cxn ang="T12">
                  <a:pos x="T4" y="T5"/>
                </a:cxn>
                <a:cxn ang="T13">
                  <a:pos x="T6" y="T7"/>
                </a:cxn>
                <a:cxn ang="T14">
                  <a:pos x="T8" y="T9"/>
                </a:cxn>
              </a:cxnLst>
              <a:rect l="T15" t="T16" r="T17" b="T18"/>
              <a:pathLst>
                <a:path w="292" h="119">
                  <a:moveTo>
                    <a:pt x="0" y="71"/>
                  </a:moveTo>
                  <a:lnTo>
                    <a:pt x="0" y="119"/>
                  </a:lnTo>
                  <a:lnTo>
                    <a:pt x="292" y="45"/>
                  </a:lnTo>
                  <a:lnTo>
                    <a:pt x="292" y="0"/>
                  </a:lnTo>
                  <a:lnTo>
                    <a:pt x="0" y="71"/>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79" name="Freeform 370"/>
            <p:cNvSpPr>
              <a:spLocks/>
            </p:cNvSpPr>
            <p:nvPr/>
          </p:nvSpPr>
          <p:spPr bwMode="auto">
            <a:xfrm>
              <a:off x="2197" y="2934"/>
              <a:ext cx="543" cy="145"/>
            </a:xfrm>
            <a:custGeom>
              <a:avLst/>
              <a:gdLst>
                <a:gd name="T0" fmla="*/ 0 w 543"/>
                <a:gd name="T1" fmla="*/ 73 h 146"/>
                <a:gd name="T2" fmla="*/ 295 w 543"/>
                <a:gd name="T3" fmla="*/ 0 h 146"/>
                <a:gd name="T4" fmla="*/ 543 w 543"/>
                <a:gd name="T5" fmla="*/ 75 h 146"/>
                <a:gd name="T6" fmla="*/ 251 w 543"/>
                <a:gd name="T7" fmla="*/ 146 h 146"/>
                <a:gd name="T8" fmla="*/ 0 w 543"/>
                <a:gd name="T9" fmla="*/ 73 h 146"/>
                <a:gd name="T10" fmla="*/ 0 60000 65536"/>
                <a:gd name="T11" fmla="*/ 0 60000 65536"/>
                <a:gd name="T12" fmla="*/ 0 60000 65536"/>
                <a:gd name="T13" fmla="*/ 0 60000 65536"/>
                <a:gd name="T14" fmla="*/ 0 60000 65536"/>
                <a:gd name="T15" fmla="*/ 0 w 543"/>
                <a:gd name="T16" fmla="*/ 0 h 146"/>
                <a:gd name="T17" fmla="*/ 543 w 543"/>
                <a:gd name="T18" fmla="*/ 146 h 146"/>
              </a:gdLst>
              <a:ahLst/>
              <a:cxnLst>
                <a:cxn ang="T10">
                  <a:pos x="T0" y="T1"/>
                </a:cxn>
                <a:cxn ang="T11">
                  <a:pos x="T2" y="T3"/>
                </a:cxn>
                <a:cxn ang="T12">
                  <a:pos x="T4" y="T5"/>
                </a:cxn>
                <a:cxn ang="T13">
                  <a:pos x="T6" y="T7"/>
                </a:cxn>
                <a:cxn ang="T14">
                  <a:pos x="T8" y="T9"/>
                </a:cxn>
              </a:cxnLst>
              <a:rect l="T15" t="T16" r="T17" b="T18"/>
              <a:pathLst>
                <a:path w="543" h="146">
                  <a:moveTo>
                    <a:pt x="0" y="73"/>
                  </a:moveTo>
                  <a:lnTo>
                    <a:pt x="295" y="0"/>
                  </a:lnTo>
                  <a:lnTo>
                    <a:pt x="543" y="75"/>
                  </a:lnTo>
                  <a:lnTo>
                    <a:pt x="251" y="146"/>
                  </a:lnTo>
                  <a:lnTo>
                    <a:pt x="0" y="73"/>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0" name="Freeform 371"/>
            <p:cNvSpPr>
              <a:spLocks/>
            </p:cNvSpPr>
            <p:nvPr/>
          </p:nvSpPr>
          <p:spPr bwMode="auto">
            <a:xfrm>
              <a:off x="2463" y="3138"/>
              <a:ext cx="337" cy="87"/>
            </a:xfrm>
            <a:custGeom>
              <a:avLst/>
              <a:gdLst>
                <a:gd name="T0" fmla="*/ 0 w 336"/>
                <a:gd name="T1" fmla="*/ 81 h 88"/>
                <a:gd name="T2" fmla="*/ 0 w 336"/>
                <a:gd name="T3" fmla="*/ 88 h 88"/>
                <a:gd name="T4" fmla="*/ 336 w 336"/>
                <a:gd name="T5" fmla="*/ 5 h 88"/>
                <a:gd name="T6" fmla="*/ 336 w 336"/>
                <a:gd name="T7" fmla="*/ 0 h 88"/>
                <a:gd name="T8" fmla="*/ 0 w 336"/>
                <a:gd name="T9" fmla="*/ 81 h 88"/>
                <a:gd name="T10" fmla="*/ 0 60000 65536"/>
                <a:gd name="T11" fmla="*/ 0 60000 65536"/>
                <a:gd name="T12" fmla="*/ 0 60000 65536"/>
                <a:gd name="T13" fmla="*/ 0 60000 65536"/>
                <a:gd name="T14" fmla="*/ 0 60000 65536"/>
                <a:gd name="T15" fmla="*/ 0 w 336"/>
                <a:gd name="T16" fmla="*/ 0 h 88"/>
                <a:gd name="T17" fmla="*/ 336 w 336"/>
                <a:gd name="T18" fmla="*/ 88 h 88"/>
              </a:gdLst>
              <a:ahLst/>
              <a:cxnLst>
                <a:cxn ang="T10">
                  <a:pos x="T0" y="T1"/>
                </a:cxn>
                <a:cxn ang="T11">
                  <a:pos x="T2" y="T3"/>
                </a:cxn>
                <a:cxn ang="T12">
                  <a:pos x="T4" y="T5"/>
                </a:cxn>
                <a:cxn ang="T13">
                  <a:pos x="T6" y="T7"/>
                </a:cxn>
                <a:cxn ang="T14">
                  <a:pos x="T8" y="T9"/>
                </a:cxn>
              </a:cxnLst>
              <a:rect l="T15" t="T16" r="T17" b="T18"/>
              <a:pathLst>
                <a:path w="336" h="88">
                  <a:moveTo>
                    <a:pt x="0" y="81"/>
                  </a:moveTo>
                  <a:lnTo>
                    <a:pt x="0" y="88"/>
                  </a:lnTo>
                  <a:lnTo>
                    <a:pt x="336" y="5"/>
                  </a:lnTo>
                  <a:lnTo>
                    <a:pt x="336" y="0"/>
                  </a:lnTo>
                  <a:lnTo>
                    <a:pt x="0" y="81"/>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1" name="Freeform 372"/>
            <p:cNvSpPr>
              <a:spLocks/>
            </p:cNvSpPr>
            <p:nvPr/>
          </p:nvSpPr>
          <p:spPr bwMode="auto">
            <a:xfrm>
              <a:off x="2136" y="3079"/>
              <a:ext cx="40" cy="75"/>
            </a:xfrm>
            <a:custGeom>
              <a:avLst/>
              <a:gdLst>
                <a:gd name="T0" fmla="*/ 0 w 40"/>
                <a:gd name="T1" fmla="*/ 0 h 74"/>
                <a:gd name="T2" fmla="*/ 0 w 40"/>
                <a:gd name="T3" fmla="*/ 62 h 74"/>
                <a:gd name="T4" fmla="*/ 40 w 40"/>
                <a:gd name="T5" fmla="*/ 74 h 74"/>
                <a:gd name="T6" fmla="*/ 40 w 40"/>
                <a:gd name="T7" fmla="*/ 12 h 74"/>
                <a:gd name="T8" fmla="*/ 0 w 40"/>
                <a:gd name="T9" fmla="*/ 0 h 74"/>
                <a:gd name="T10" fmla="*/ 0 60000 65536"/>
                <a:gd name="T11" fmla="*/ 0 60000 65536"/>
                <a:gd name="T12" fmla="*/ 0 60000 65536"/>
                <a:gd name="T13" fmla="*/ 0 60000 65536"/>
                <a:gd name="T14" fmla="*/ 0 60000 65536"/>
                <a:gd name="T15" fmla="*/ 0 w 40"/>
                <a:gd name="T16" fmla="*/ 0 h 74"/>
                <a:gd name="T17" fmla="*/ 40 w 40"/>
                <a:gd name="T18" fmla="*/ 74 h 74"/>
              </a:gdLst>
              <a:ahLst/>
              <a:cxnLst>
                <a:cxn ang="T10">
                  <a:pos x="T0" y="T1"/>
                </a:cxn>
                <a:cxn ang="T11">
                  <a:pos x="T2" y="T3"/>
                </a:cxn>
                <a:cxn ang="T12">
                  <a:pos x="T4" y="T5"/>
                </a:cxn>
                <a:cxn ang="T13">
                  <a:pos x="T6" y="T7"/>
                </a:cxn>
                <a:cxn ang="T14">
                  <a:pos x="T8" y="T9"/>
                </a:cxn>
              </a:cxnLst>
              <a:rect l="T15" t="T16" r="T17" b="T18"/>
              <a:pathLst>
                <a:path w="40" h="74">
                  <a:moveTo>
                    <a:pt x="0" y="0"/>
                  </a:moveTo>
                  <a:lnTo>
                    <a:pt x="0" y="62"/>
                  </a:lnTo>
                  <a:lnTo>
                    <a:pt x="40" y="74"/>
                  </a:lnTo>
                  <a:lnTo>
                    <a:pt x="40" y="12"/>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2" name="Freeform 373"/>
            <p:cNvSpPr>
              <a:spLocks/>
            </p:cNvSpPr>
            <p:nvPr/>
          </p:nvSpPr>
          <p:spPr bwMode="auto">
            <a:xfrm>
              <a:off x="2136" y="3134"/>
              <a:ext cx="40" cy="20"/>
            </a:xfrm>
            <a:custGeom>
              <a:avLst/>
              <a:gdLst>
                <a:gd name="T0" fmla="*/ 0 w 40"/>
                <a:gd name="T1" fmla="*/ 0 h 19"/>
                <a:gd name="T2" fmla="*/ 0 w 40"/>
                <a:gd name="T3" fmla="*/ 7 h 19"/>
                <a:gd name="T4" fmla="*/ 40 w 40"/>
                <a:gd name="T5" fmla="*/ 19 h 19"/>
                <a:gd name="T6" fmla="*/ 40 w 40"/>
                <a:gd name="T7" fmla="*/ 14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7"/>
                  </a:lnTo>
                  <a:lnTo>
                    <a:pt x="40" y="19"/>
                  </a:lnTo>
                  <a:lnTo>
                    <a:pt x="40" y="14"/>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3" name="Freeform 374"/>
            <p:cNvSpPr>
              <a:spLocks/>
            </p:cNvSpPr>
            <p:nvPr/>
          </p:nvSpPr>
          <p:spPr bwMode="auto">
            <a:xfrm>
              <a:off x="2197" y="3098"/>
              <a:ext cx="38" cy="73"/>
            </a:xfrm>
            <a:custGeom>
              <a:avLst/>
              <a:gdLst>
                <a:gd name="T0" fmla="*/ 0 w 38"/>
                <a:gd name="T1" fmla="*/ 0 h 73"/>
                <a:gd name="T2" fmla="*/ 0 w 38"/>
                <a:gd name="T3" fmla="*/ 59 h 73"/>
                <a:gd name="T4" fmla="*/ 38 w 38"/>
                <a:gd name="T5" fmla="*/ 73 h 73"/>
                <a:gd name="T6" fmla="*/ 38 w 38"/>
                <a:gd name="T7" fmla="*/ 10 h 73"/>
                <a:gd name="T8" fmla="*/ 0 w 38"/>
                <a:gd name="T9" fmla="*/ 0 h 73"/>
                <a:gd name="T10" fmla="*/ 0 60000 65536"/>
                <a:gd name="T11" fmla="*/ 0 60000 65536"/>
                <a:gd name="T12" fmla="*/ 0 60000 65536"/>
                <a:gd name="T13" fmla="*/ 0 60000 65536"/>
                <a:gd name="T14" fmla="*/ 0 60000 65536"/>
                <a:gd name="T15" fmla="*/ 0 w 38"/>
                <a:gd name="T16" fmla="*/ 0 h 73"/>
                <a:gd name="T17" fmla="*/ 38 w 38"/>
                <a:gd name="T18" fmla="*/ 73 h 73"/>
              </a:gdLst>
              <a:ahLst/>
              <a:cxnLst>
                <a:cxn ang="T10">
                  <a:pos x="T0" y="T1"/>
                </a:cxn>
                <a:cxn ang="T11">
                  <a:pos x="T2" y="T3"/>
                </a:cxn>
                <a:cxn ang="T12">
                  <a:pos x="T4" y="T5"/>
                </a:cxn>
                <a:cxn ang="T13">
                  <a:pos x="T6" y="T7"/>
                </a:cxn>
                <a:cxn ang="T14">
                  <a:pos x="T8" y="T9"/>
                </a:cxn>
              </a:cxnLst>
              <a:rect l="T15" t="T16" r="T17" b="T18"/>
              <a:pathLst>
                <a:path w="38" h="73">
                  <a:moveTo>
                    <a:pt x="0" y="0"/>
                  </a:moveTo>
                  <a:lnTo>
                    <a:pt x="0" y="59"/>
                  </a:lnTo>
                  <a:lnTo>
                    <a:pt x="38" y="73"/>
                  </a:lnTo>
                  <a:lnTo>
                    <a:pt x="38" y="10"/>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4" name="Freeform 375"/>
            <p:cNvSpPr>
              <a:spLocks/>
            </p:cNvSpPr>
            <p:nvPr/>
          </p:nvSpPr>
          <p:spPr bwMode="auto">
            <a:xfrm>
              <a:off x="2197" y="3154"/>
              <a:ext cx="38" cy="18"/>
            </a:xfrm>
            <a:custGeom>
              <a:avLst/>
              <a:gdLst>
                <a:gd name="T0" fmla="*/ 0 w 38"/>
                <a:gd name="T1" fmla="*/ 0 h 18"/>
                <a:gd name="T2" fmla="*/ 0 w 38"/>
                <a:gd name="T3" fmla="*/ 4 h 18"/>
                <a:gd name="T4" fmla="*/ 38 w 38"/>
                <a:gd name="T5" fmla="*/ 18 h 18"/>
                <a:gd name="T6" fmla="*/ 38 w 38"/>
                <a:gd name="T7" fmla="*/ 11 h 18"/>
                <a:gd name="T8" fmla="*/ 0 w 38"/>
                <a:gd name="T9" fmla="*/ 0 h 18"/>
                <a:gd name="T10" fmla="*/ 0 60000 65536"/>
                <a:gd name="T11" fmla="*/ 0 60000 65536"/>
                <a:gd name="T12" fmla="*/ 0 60000 65536"/>
                <a:gd name="T13" fmla="*/ 0 60000 65536"/>
                <a:gd name="T14" fmla="*/ 0 60000 65536"/>
                <a:gd name="T15" fmla="*/ 0 w 38"/>
                <a:gd name="T16" fmla="*/ 0 h 18"/>
                <a:gd name="T17" fmla="*/ 38 w 38"/>
                <a:gd name="T18" fmla="*/ 18 h 18"/>
              </a:gdLst>
              <a:ahLst/>
              <a:cxnLst>
                <a:cxn ang="T10">
                  <a:pos x="T0" y="T1"/>
                </a:cxn>
                <a:cxn ang="T11">
                  <a:pos x="T2" y="T3"/>
                </a:cxn>
                <a:cxn ang="T12">
                  <a:pos x="T4" y="T5"/>
                </a:cxn>
                <a:cxn ang="T13">
                  <a:pos x="T6" y="T7"/>
                </a:cxn>
                <a:cxn ang="T14">
                  <a:pos x="T8" y="T9"/>
                </a:cxn>
              </a:cxnLst>
              <a:rect l="T15" t="T16" r="T17" b="T18"/>
              <a:pathLst>
                <a:path w="38" h="18">
                  <a:moveTo>
                    <a:pt x="0" y="0"/>
                  </a:moveTo>
                  <a:lnTo>
                    <a:pt x="0" y="4"/>
                  </a:lnTo>
                  <a:lnTo>
                    <a:pt x="38" y="18"/>
                  </a:lnTo>
                  <a:lnTo>
                    <a:pt x="38" y="11"/>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5" name="Freeform 376"/>
            <p:cNvSpPr>
              <a:spLocks/>
            </p:cNvSpPr>
            <p:nvPr/>
          </p:nvSpPr>
          <p:spPr bwMode="auto">
            <a:xfrm>
              <a:off x="2257" y="3114"/>
              <a:ext cx="40" cy="73"/>
            </a:xfrm>
            <a:custGeom>
              <a:avLst/>
              <a:gdLst>
                <a:gd name="T0" fmla="*/ 0 w 40"/>
                <a:gd name="T1" fmla="*/ 0 h 73"/>
                <a:gd name="T2" fmla="*/ 0 w 40"/>
                <a:gd name="T3" fmla="*/ 61 h 73"/>
                <a:gd name="T4" fmla="*/ 40 w 40"/>
                <a:gd name="T5" fmla="*/ 73 h 73"/>
                <a:gd name="T6" fmla="*/ 40 w 40"/>
                <a:gd name="T7" fmla="*/ 12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61"/>
                  </a:lnTo>
                  <a:lnTo>
                    <a:pt x="40" y="73"/>
                  </a:lnTo>
                  <a:lnTo>
                    <a:pt x="40" y="12"/>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6" name="Freeform 377"/>
            <p:cNvSpPr>
              <a:spLocks/>
            </p:cNvSpPr>
            <p:nvPr/>
          </p:nvSpPr>
          <p:spPr bwMode="auto">
            <a:xfrm>
              <a:off x="2257" y="3172"/>
              <a:ext cx="40" cy="16"/>
            </a:xfrm>
            <a:custGeom>
              <a:avLst/>
              <a:gdLst>
                <a:gd name="T0" fmla="*/ 0 w 40"/>
                <a:gd name="T1" fmla="*/ 0 h 17"/>
                <a:gd name="T2" fmla="*/ 0 w 40"/>
                <a:gd name="T3" fmla="*/ 5 h 17"/>
                <a:gd name="T4" fmla="*/ 40 w 40"/>
                <a:gd name="T5" fmla="*/ 17 h 17"/>
                <a:gd name="T6" fmla="*/ 40 w 40"/>
                <a:gd name="T7" fmla="*/ 12 h 17"/>
                <a:gd name="T8" fmla="*/ 0 w 40"/>
                <a:gd name="T9" fmla="*/ 0 h 17"/>
                <a:gd name="T10" fmla="*/ 0 60000 65536"/>
                <a:gd name="T11" fmla="*/ 0 60000 65536"/>
                <a:gd name="T12" fmla="*/ 0 60000 65536"/>
                <a:gd name="T13" fmla="*/ 0 60000 65536"/>
                <a:gd name="T14" fmla="*/ 0 60000 65536"/>
                <a:gd name="T15" fmla="*/ 0 w 40"/>
                <a:gd name="T16" fmla="*/ 0 h 17"/>
                <a:gd name="T17" fmla="*/ 40 w 40"/>
                <a:gd name="T18" fmla="*/ 17 h 17"/>
              </a:gdLst>
              <a:ahLst/>
              <a:cxnLst>
                <a:cxn ang="T10">
                  <a:pos x="T0" y="T1"/>
                </a:cxn>
                <a:cxn ang="T11">
                  <a:pos x="T2" y="T3"/>
                </a:cxn>
                <a:cxn ang="T12">
                  <a:pos x="T4" y="T5"/>
                </a:cxn>
                <a:cxn ang="T13">
                  <a:pos x="T6" y="T7"/>
                </a:cxn>
                <a:cxn ang="T14">
                  <a:pos x="T8" y="T9"/>
                </a:cxn>
              </a:cxnLst>
              <a:rect l="T15" t="T16" r="T17" b="T18"/>
              <a:pathLst>
                <a:path w="40" h="17">
                  <a:moveTo>
                    <a:pt x="0" y="0"/>
                  </a:moveTo>
                  <a:lnTo>
                    <a:pt x="0" y="5"/>
                  </a:lnTo>
                  <a:lnTo>
                    <a:pt x="40" y="17"/>
                  </a:lnTo>
                  <a:lnTo>
                    <a:pt x="40" y="12"/>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7" name="Freeform 378"/>
            <p:cNvSpPr>
              <a:spLocks/>
            </p:cNvSpPr>
            <p:nvPr/>
          </p:nvSpPr>
          <p:spPr bwMode="auto">
            <a:xfrm>
              <a:off x="2318" y="3134"/>
              <a:ext cx="40" cy="73"/>
            </a:xfrm>
            <a:custGeom>
              <a:avLst/>
              <a:gdLst>
                <a:gd name="T0" fmla="*/ 0 w 40"/>
                <a:gd name="T1" fmla="*/ 0 h 73"/>
                <a:gd name="T2" fmla="*/ 0 w 40"/>
                <a:gd name="T3" fmla="*/ 61 h 73"/>
                <a:gd name="T4" fmla="*/ 40 w 40"/>
                <a:gd name="T5" fmla="*/ 73 h 73"/>
                <a:gd name="T6" fmla="*/ 40 w 40"/>
                <a:gd name="T7" fmla="*/ 11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61"/>
                  </a:lnTo>
                  <a:lnTo>
                    <a:pt x="40" y="73"/>
                  </a:lnTo>
                  <a:lnTo>
                    <a:pt x="40" y="1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8" name="Freeform 379"/>
            <p:cNvSpPr>
              <a:spLocks/>
            </p:cNvSpPr>
            <p:nvPr/>
          </p:nvSpPr>
          <p:spPr bwMode="auto">
            <a:xfrm>
              <a:off x="2318" y="3188"/>
              <a:ext cx="40" cy="20"/>
            </a:xfrm>
            <a:custGeom>
              <a:avLst/>
              <a:gdLst>
                <a:gd name="T0" fmla="*/ 0 w 40"/>
                <a:gd name="T1" fmla="*/ 0 h 19"/>
                <a:gd name="T2" fmla="*/ 0 w 40"/>
                <a:gd name="T3" fmla="*/ 7 h 19"/>
                <a:gd name="T4" fmla="*/ 40 w 40"/>
                <a:gd name="T5" fmla="*/ 19 h 19"/>
                <a:gd name="T6" fmla="*/ 40 w 40"/>
                <a:gd name="T7" fmla="*/ 14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7"/>
                  </a:lnTo>
                  <a:lnTo>
                    <a:pt x="40" y="19"/>
                  </a:lnTo>
                  <a:lnTo>
                    <a:pt x="40" y="14"/>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89" name="Freeform 380"/>
            <p:cNvSpPr>
              <a:spLocks/>
            </p:cNvSpPr>
            <p:nvPr/>
          </p:nvSpPr>
          <p:spPr bwMode="auto">
            <a:xfrm>
              <a:off x="2380" y="3154"/>
              <a:ext cx="40" cy="71"/>
            </a:xfrm>
            <a:custGeom>
              <a:avLst/>
              <a:gdLst>
                <a:gd name="T0" fmla="*/ 0 w 40"/>
                <a:gd name="T1" fmla="*/ 0 h 73"/>
                <a:gd name="T2" fmla="*/ 0 w 40"/>
                <a:gd name="T3" fmla="*/ 59 h 73"/>
                <a:gd name="T4" fmla="*/ 40 w 40"/>
                <a:gd name="T5" fmla="*/ 73 h 73"/>
                <a:gd name="T6" fmla="*/ 40 w 40"/>
                <a:gd name="T7" fmla="*/ 9 h 73"/>
                <a:gd name="T8" fmla="*/ 0 w 40"/>
                <a:gd name="T9" fmla="*/ 0 h 73"/>
                <a:gd name="T10" fmla="*/ 0 60000 65536"/>
                <a:gd name="T11" fmla="*/ 0 60000 65536"/>
                <a:gd name="T12" fmla="*/ 0 60000 65536"/>
                <a:gd name="T13" fmla="*/ 0 60000 65536"/>
                <a:gd name="T14" fmla="*/ 0 60000 65536"/>
                <a:gd name="T15" fmla="*/ 0 w 40"/>
                <a:gd name="T16" fmla="*/ 0 h 73"/>
                <a:gd name="T17" fmla="*/ 40 w 40"/>
                <a:gd name="T18" fmla="*/ 73 h 73"/>
              </a:gdLst>
              <a:ahLst/>
              <a:cxnLst>
                <a:cxn ang="T10">
                  <a:pos x="T0" y="T1"/>
                </a:cxn>
                <a:cxn ang="T11">
                  <a:pos x="T2" y="T3"/>
                </a:cxn>
                <a:cxn ang="T12">
                  <a:pos x="T4" y="T5"/>
                </a:cxn>
                <a:cxn ang="T13">
                  <a:pos x="T6" y="T7"/>
                </a:cxn>
                <a:cxn ang="T14">
                  <a:pos x="T8" y="T9"/>
                </a:cxn>
              </a:cxnLst>
              <a:rect l="T15" t="T16" r="T17" b="T18"/>
              <a:pathLst>
                <a:path w="40" h="73">
                  <a:moveTo>
                    <a:pt x="0" y="0"/>
                  </a:moveTo>
                  <a:lnTo>
                    <a:pt x="0" y="59"/>
                  </a:lnTo>
                  <a:lnTo>
                    <a:pt x="40" y="73"/>
                  </a:lnTo>
                  <a:lnTo>
                    <a:pt x="40" y="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90" name="Freeform 381"/>
            <p:cNvSpPr>
              <a:spLocks/>
            </p:cNvSpPr>
            <p:nvPr/>
          </p:nvSpPr>
          <p:spPr bwMode="auto">
            <a:xfrm>
              <a:off x="2380" y="3207"/>
              <a:ext cx="40" cy="18"/>
            </a:xfrm>
            <a:custGeom>
              <a:avLst/>
              <a:gdLst>
                <a:gd name="T0" fmla="*/ 0 w 40"/>
                <a:gd name="T1" fmla="*/ 0 h 19"/>
                <a:gd name="T2" fmla="*/ 0 w 40"/>
                <a:gd name="T3" fmla="*/ 5 h 19"/>
                <a:gd name="T4" fmla="*/ 40 w 40"/>
                <a:gd name="T5" fmla="*/ 19 h 19"/>
                <a:gd name="T6" fmla="*/ 40 w 40"/>
                <a:gd name="T7" fmla="*/ 12 h 19"/>
                <a:gd name="T8" fmla="*/ 0 w 40"/>
                <a:gd name="T9" fmla="*/ 0 h 19"/>
                <a:gd name="T10" fmla="*/ 0 60000 65536"/>
                <a:gd name="T11" fmla="*/ 0 60000 65536"/>
                <a:gd name="T12" fmla="*/ 0 60000 65536"/>
                <a:gd name="T13" fmla="*/ 0 60000 65536"/>
                <a:gd name="T14" fmla="*/ 0 60000 65536"/>
                <a:gd name="T15" fmla="*/ 0 w 40"/>
                <a:gd name="T16" fmla="*/ 0 h 19"/>
                <a:gd name="T17" fmla="*/ 40 w 40"/>
                <a:gd name="T18" fmla="*/ 19 h 19"/>
              </a:gdLst>
              <a:ahLst/>
              <a:cxnLst>
                <a:cxn ang="T10">
                  <a:pos x="T0" y="T1"/>
                </a:cxn>
                <a:cxn ang="T11">
                  <a:pos x="T2" y="T3"/>
                </a:cxn>
                <a:cxn ang="T12">
                  <a:pos x="T4" y="T5"/>
                </a:cxn>
                <a:cxn ang="T13">
                  <a:pos x="T6" y="T7"/>
                </a:cxn>
                <a:cxn ang="T14">
                  <a:pos x="T8" y="T9"/>
                </a:cxn>
              </a:cxnLst>
              <a:rect l="T15" t="T16" r="T17" b="T18"/>
              <a:pathLst>
                <a:path w="40" h="19">
                  <a:moveTo>
                    <a:pt x="0" y="0"/>
                  </a:moveTo>
                  <a:lnTo>
                    <a:pt x="0" y="5"/>
                  </a:lnTo>
                  <a:lnTo>
                    <a:pt x="40" y="19"/>
                  </a:lnTo>
                  <a:lnTo>
                    <a:pt x="40" y="12"/>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91" name="Freeform 382"/>
            <p:cNvSpPr>
              <a:spLocks/>
            </p:cNvSpPr>
            <p:nvPr/>
          </p:nvSpPr>
          <p:spPr bwMode="auto">
            <a:xfrm>
              <a:off x="2463" y="3083"/>
              <a:ext cx="337" cy="137"/>
            </a:xfrm>
            <a:custGeom>
              <a:avLst/>
              <a:gdLst>
                <a:gd name="T0" fmla="*/ 0 w 336"/>
                <a:gd name="T1" fmla="*/ 82 h 137"/>
                <a:gd name="T2" fmla="*/ 0 w 336"/>
                <a:gd name="T3" fmla="*/ 137 h 137"/>
                <a:gd name="T4" fmla="*/ 336 w 336"/>
                <a:gd name="T5" fmla="*/ 56 h 137"/>
                <a:gd name="T6" fmla="*/ 336 w 336"/>
                <a:gd name="T7" fmla="*/ 0 h 137"/>
                <a:gd name="T8" fmla="*/ 0 w 336"/>
                <a:gd name="T9" fmla="*/ 82 h 137"/>
                <a:gd name="T10" fmla="*/ 0 60000 65536"/>
                <a:gd name="T11" fmla="*/ 0 60000 65536"/>
                <a:gd name="T12" fmla="*/ 0 60000 65536"/>
                <a:gd name="T13" fmla="*/ 0 60000 65536"/>
                <a:gd name="T14" fmla="*/ 0 60000 65536"/>
                <a:gd name="T15" fmla="*/ 0 w 336"/>
                <a:gd name="T16" fmla="*/ 0 h 137"/>
                <a:gd name="T17" fmla="*/ 336 w 336"/>
                <a:gd name="T18" fmla="*/ 137 h 137"/>
              </a:gdLst>
              <a:ahLst/>
              <a:cxnLst>
                <a:cxn ang="T10">
                  <a:pos x="T0" y="T1"/>
                </a:cxn>
                <a:cxn ang="T11">
                  <a:pos x="T2" y="T3"/>
                </a:cxn>
                <a:cxn ang="T12">
                  <a:pos x="T4" y="T5"/>
                </a:cxn>
                <a:cxn ang="T13">
                  <a:pos x="T6" y="T7"/>
                </a:cxn>
                <a:cxn ang="T14">
                  <a:pos x="T8" y="T9"/>
                </a:cxn>
              </a:cxnLst>
              <a:rect l="T15" t="T16" r="T17" b="T18"/>
              <a:pathLst>
                <a:path w="336" h="137">
                  <a:moveTo>
                    <a:pt x="0" y="82"/>
                  </a:moveTo>
                  <a:lnTo>
                    <a:pt x="0" y="137"/>
                  </a:lnTo>
                  <a:lnTo>
                    <a:pt x="336" y="56"/>
                  </a:lnTo>
                  <a:lnTo>
                    <a:pt x="336" y="0"/>
                  </a:lnTo>
                  <a:lnTo>
                    <a:pt x="0" y="82"/>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392" name="Freeform 383"/>
            <p:cNvSpPr>
              <a:spLocks noEditPoints="1"/>
            </p:cNvSpPr>
            <p:nvPr/>
          </p:nvSpPr>
          <p:spPr bwMode="auto">
            <a:xfrm>
              <a:off x="2114" y="2930"/>
              <a:ext cx="712" cy="327"/>
            </a:xfrm>
            <a:custGeom>
              <a:avLst/>
              <a:gdLst>
                <a:gd name="T0" fmla="*/ 66 w 301"/>
                <a:gd name="T1" fmla="*/ 5519 h 138"/>
                <a:gd name="T2" fmla="*/ 0 w 301"/>
                <a:gd name="T3" fmla="*/ 7158 h 138"/>
                <a:gd name="T4" fmla="*/ 10207 w 301"/>
                <a:gd name="T5" fmla="*/ 10310 h 138"/>
                <a:gd name="T6" fmla="*/ 22226 w 301"/>
                <a:gd name="T7" fmla="*/ 7412 h 138"/>
                <a:gd name="T8" fmla="*/ 22287 w 301"/>
                <a:gd name="T9" fmla="*/ 5829 h 138"/>
                <a:gd name="T10" fmla="*/ 21537 w 301"/>
                <a:gd name="T11" fmla="*/ 5457 h 138"/>
                <a:gd name="T12" fmla="*/ 21481 w 301"/>
                <a:gd name="T13" fmla="*/ 5682 h 138"/>
                <a:gd name="T14" fmla="*/ 22287 w 301"/>
                <a:gd name="T15" fmla="*/ 5391 h 138"/>
                <a:gd name="T16" fmla="*/ 22226 w 301"/>
                <a:gd name="T17" fmla="*/ 3817 h 138"/>
                <a:gd name="T18" fmla="*/ 19695 w 301"/>
                <a:gd name="T19" fmla="*/ 3156 h 138"/>
                <a:gd name="T20" fmla="*/ 19628 w 301"/>
                <a:gd name="T21" fmla="*/ 2398 h 138"/>
                <a:gd name="T22" fmla="*/ 11768 w 301"/>
                <a:gd name="T23" fmla="*/ 0 h 138"/>
                <a:gd name="T24" fmla="*/ 2500 w 301"/>
                <a:gd name="T25" fmla="*/ 2398 h 138"/>
                <a:gd name="T26" fmla="*/ 2597 w 301"/>
                <a:gd name="T27" fmla="*/ 2993 h 138"/>
                <a:gd name="T28" fmla="*/ 0 w 301"/>
                <a:gd name="T29" fmla="*/ 3817 h 138"/>
                <a:gd name="T30" fmla="*/ 66 w 301"/>
                <a:gd name="T31" fmla="*/ 5457 h 138"/>
                <a:gd name="T32" fmla="*/ 532 w 301"/>
                <a:gd name="T33" fmla="*/ 5519 h 138"/>
                <a:gd name="T34" fmla="*/ 225 w 301"/>
                <a:gd name="T35" fmla="*/ 5294 h 138"/>
                <a:gd name="T36" fmla="*/ 156 w 301"/>
                <a:gd name="T37" fmla="*/ 3874 h 138"/>
                <a:gd name="T38" fmla="*/ 2753 w 301"/>
                <a:gd name="T39" fmla="*/ 3156 h 138"/>
                <a:gd name="T40" fmla="*/ 2659 w 301"/>
                <a:gd name="T41" fmla="*/ 2460 h 138"/>
                <a:gd name="T42" fmla="*/ 11768 w 301"/>
                <a:gd name="T43" fmla="*/ 225 h 138"/>
                <a:gd name="T44" fmla="*/ 19472 w 301"/>
                <a:gd name="T45" fmla="*/ 2460 h 138"/>
                <a:gd name="T46" fmla="*/ 19534 w 301"/>
                <a:gd name="T47" fmla="*/ 3218 h 138"/>
                <a:gd name="T48" fmla="*/ 22079 w 301"/>
                <a:gd name="T49" fmla="*/ 3874 h 138"/>
                <a:gd name="T50" fmla="*/ 22129 w 301"/>
                <a:gd name="T51" fmla="*/ 5294 h 138"/>
                <a:gd name="T52" fmla="*/ 21414 w 301"/>
                <a:gd name="T53" fmla="*/ 5616 h 138"/>
                <a:gd name="T54" fmla="*/ 22129 w 301"/>
                <a:gd name="T55" fmla="*/ 5895 h 138"/>
                <a:gd name="T56" fmla="*/ 22079 w 301"/>
                <a:gd name="T57" fmla="*/ 7317 h 138"/>
                <a:gd name="T58" fmla="*/ 10207 w 301"/>
                <a:gd name="T59" fmla="*/ 10085 h 138"/>
                <a:gd name="T60" fmla="*/ 156 w 301"/>
                <a:gd name="T61" fmla="*/ 7092 h 138"/>
                <a:gd name="T62" fmla="*/ 225 w 301"/>
                <a:gd name="T63" fmla="*/ 5616 h 138"/>
                <a:gd name="T64" fmla="*/ 660 w 301"/>
                <a:gd name="T65" fmla="*/ 5616 h 138"/>
                <a:gd name="T66" fmla="*/ 660 w 301"/>
                <a:gd name="T67" fmla="*/ 5391 h 138"/>
                <a:gd name="T68" fmla="*/ 225 w 301"/>
                <a:gd name="T69" fmla="*/ 5294 h 13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01"/>
                <a:gd name="T106" fmla="*/ 0 h 138"/>
                <a:gd name="T107" fmla="*/ 301 w 301"/>
                <a:gd name="T108" fmla="*/ 138 h 13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01" h="138">
                  <a:moveTo>
                    <a:pt x="8" y="72"/>
                  </a:moveTo>
                  <a:cubicBezTo>
                    <a:pt x="1" y="74"/>
                    <a:pt x="1" y="74"/>
                    <a:pt x="1" y="74"/>
                  </a:cubicBezTo>
                  <a:cubicBezTo>
                    <a:pt x="0" y="74"/>
                    <a:pt x="0" y="75"/>
                    <a:pt x="0" y="75"/>
                  </a:cubicBezTo>
                  <a:cubicBezTo>
                    <a:pt x="0" y="96"/>
                    <a:pt x="0" y="96"/>
                    <a:pt x="0" y="96"/>
                  </a:cubicBezTo>
                  <a:cubicBezTo>
                    <a:pt x="0" y="97"/>
                    <a:pt x="0" y="98"/>
                    <a:pt x="1" y="98"/>
                  </a:cubicBezTo>
                  <a:cubicBezTo>
                    <a:pt x="138" y="138"/>
                    <a:pt x="138" y="138"/>
                    <a:pt x="138" y="138"/>
                  </a:cubicBezTo>
                  <a:cubicBezTo>
                    <a:pt x="138" y="138"/>
                    <a:pt x="138" y="138"/>
                    <a:pt x="138" y="138"/>
                  </a:cubicBezTo>
                  <a:cubicBezTo>
                    <a:pt x="300" y="99"/>
                    <a:pt x="300" y="99"/>
                    <a:pt x="300" y="99"/>
                  </a:cubicBezTo>
                  <a:cubicBezTo>
                    <a:pt x="300" y="99"/>
                    <a:pt x="301" y="98"/>
                    <a:pt x="301" y="98"/>
                  </a:cubicBezTo>
                  <a:cubicBezTo>
                    <a:pt x="301" y="78"/>
                    <a:pt x="301" y="78"/>
                    <a:pt x="301" y="78"/>
                  </a:cubicBezTo>
                  <a:cubicBezTo>
                    <a:pt x="301" y="77"/>
                    <a:pt x="300" y="76"/>
                    <a:pt x="300" y="76"/>
                  </a:cubicBezTo>
                  <a:cubicBezTo>
                    <a:pt x="291" y="73"/>
                    <a:pt x="291" y="73"/>
                    <a:pt x="291" y="73"/>
                  </a:cubicBezTo>
                  <a:cubicBezTo>
                    <a:pt x="291" y="74"/>
                    <a:pt x="292" y="74"/>
                    <a:pt x="292" y="75"/>
                  </a:cubicBezTo>
                  <a:cubicBezTo>
                    <a:pt x="292" y="75"/>
                    <a:pt x="291" y="76"/>
                    <a:pt x="290" y="76"/>
                  </a:cubicBezTo>
                  <a:cubicBezTo>
                    <a:pt x="300" y="74"/>
                    <a:pt x="300" y="74"/>
                    <a:pt x="300" y="74"/>
                  </a:cubicBezTo>
                  <a:cubicBezTo>
                    <a:pt x="300" y="74"/>
                    <a:pt x="301" y="73"/>
                    <a:pt x="301" y="72"/>
                  </a:cubicBezTo>
                  <a:cubicBezTo>
                    <a:pt x="301" y="52"/>
                    <a:pt x="301" y="52"/>
                    <a:pt x="301" y="52"/>
                  </a:cubicBezTo>
                  <a:cubicBezTo>
                    <a:pt x="301" y="52"/>
                    <a:pt x="300" y="51"/>
                    <a:pt x="300" y="51"/>
                  </a:cubicBezTo>
                  <a:cubicBezTo>
                    <a:pt x="265" y="41"/>
                    <a:pt x="265" y="41"/>
                    <a:pt x="265" y="41"/>
                  </a:cubicBezTo>
                  <a:cubicBezTo>
                    <a:pt x="266" y="41"/>
                    <a:pt x="266" y="41"/>
                    <a:pt x="266" y="42"/>
                  </a:cubicBezTo>
                  <a:cubicBezTo>
                    <a:pt x="266" y="33"/>
                    <a:pt x="266" y="33"/>
                    <a:pt x="266" y="33"/>
                  </a:cubicBezTo>
                  <a:cubicBezTo>
                    <a:pt x="266" y="33"/>
                    <a:pt x="266" y="32"/>
                    <a:pt x="265" y="32"/>
                  </a:cubicBezTo>
                  <a:cubicBezTo>
                    <a:pt x="160" y="0"/>
                    <a:pt x="160" y="0"/>
                    <a:pt x="160" y="0"/>
                  </a:cubicBezTo>
                  <a:cubicBezTo>
                    <a:pt x="160" y="0"/>
                    <a:pt x="160" y="0"/>
                    <a:pt x="159" y="0"/>
                  </a:cubicBezTo>
                  <a:cubicBezTo>
                    <a:pt x="35" y="30"/>
                    <a:pt x="35" y="30"/>
                    <a:pt x="35" y="30"/>
                  </a:cubicBezTo>
                  <a:cubicBezTo>
                    <a:pt x="35" y="30"/>
                    <a:pt x="34" y="31"/>
                    <a:pt x="34" y="32"/>
                  </a:cubicBezTo>
                  <a:cubicBezTo>
                    <a:pt x="34" y="42"/>
                    <a:pt x="34" y="42"/>
                    <a:pt x="34" y="42"/>
                  </a:cubicBezTo>
                  <a:cubicBezTo>
                    <a:pt x="34" y="41"/>
                    <a:pt x="35" y="41"/>
                    <a:pt x="35" y="40"/>
                  </a:cubicBezTo>
                  <a:cubicBezTo>
                    <a:pt x="1" y="49"/>
                    <a:pt x="1" y="49"/>
                    <a:pt x="1" y="49"/>
                  </a:cubicBezTo>
                  <a:cubicBezTo>
                    <a:pt x="0" y="49"/>
                    <a:pt x="0" y="50"/>
                    <a:pt x="0" y="51"/>
                  </a:cubicBezTo>
                  <a:cubicBezTo>
                    <a:pt x="0" y="71"/>
                    <a:pt x="0" y="71"/>
                    <a:pt x="0" y="71"/>
                  </a:cubicBezTo>
                  <a:cubicBezTo>
                    <a:pt x="0" y="72"/>
                    <a:pt x="0" y="72"/>
                    <a:pt x="1" y="73"/>
                  </a:cubicBezTo>
                  <a:cubicBezTo>
                    <a:pt x="8" y="75"/>
                    <a:pt x="8" y="75"/>
                    <a:pt x="8" y="75"/>
                  </a:cubicBezTo>
                  <a:cubicBezTo>
                    <a:pt x="8" y="75"/>
                    <a:pt x="7" y="74"/>
                    <a:pt x="7" y="74"/>
                  </a:cubicBezTo>
                  <a:cubicBezTo>
                    <a:pt x="7" y="73"/>
                    <a:pt x="8" y="72"/>
                    <a:pt x="8" y="72"/>
                  </a:cubicBezTo>
                  <a:close/>
                  <a:moveTo>
                    <a:pt x="3" y="71"/>
                  </a:moveTo>
                  <a:cubicBezTo>
                    <a:pt x="3" y="51"/>
                    <a:pt x="3" y="51"/>
                    <a:pt x="3" y="51"/>
                  </a:cubicBezTo>
                  <a:cubicBezTo>
                    <a:pt x="3" y="51"/>
                    <a:pt x="2" y="52"/>
                    <a:pt x="2" y="52"/>
                  </a:cubicBezTo>
                  <a:cubicBezTo>
                    <a:pt x="36" y="43"/>
                    <a:pt x="36" y="43"/>
                    <a:pt x="36" y="43"/>
                  </a:cubicBezTo>
                  <a:cubicBezTo>
                    <a:pt x="37" y="43"/>
                    <a:pt x="37" y="43"/>
                    <a:pt x="37" y="42"/>
                  </a:cubicBezTo>
                  <a:cubicBezTo>
                    <a:pt x="37" y="32"/>
                    <a:pt x="37" y="32"/>
                    <a:pt x="37" y="32"/>
                  </a:cubicBezTo>
                  <a:cubicBezTo>
                    <a:pt x="37" y="32"/>
                    <a:pt x="37" y="33"/>
                    <a:pt x="36" y="33"/>
                  </a:cubicBezTo>
                  <a:cubicBezTo>
                    <a:pt x="160" y="3"/>
                    <a:pt x="160" y="3"/>
                    <a:pt x="160" y="3"/>
                  </a:cubicBezTo>
                  <a:cubicBezTo>
                    <a:pt x="160" y="3"/>
                    <a:pt x="159" y="3"/>
                    <a:pt x="159" y="3"/>
                  </a:cubicBezTo>
                  <a:cubicBezTo>
                    <a:pt x="264" y="35"/>
                    <a:pt x="264" y="35"/>
                    <a:pt x="264" y="35"/>
                  </a:cubicBezTo>
                  <a:cubicBezTo>
                    <a:pt x="264" y="34"/>
                    <a:pt x="263" y="34"/>
                    <a:pt x="263" y="33"/>
                  </a:cubicBezTo>
                  <a:cubicBezTo>
                    <a:pt x="263" y="42"/>
                    <a:pt x="263" y="42"/>
                    <a:pt x="263" y="42"/>
                  </a:cubicBezTo>
                  <a:cubicBezTo>
                    <a:pt x="263" y="43"/>
                    <a:pt x="264" y="43"/>
                    <a:pt x="264" y="43"/>
                  </a:cubicBezTo>
                  <a:cubicBezTo>
                    <a:pt x="299" y="54"/>
                    <a:pt x="299" y="54"/>
                    <a:pt x="299" y="54"/>
                  </a:cubicBezTo>
                  <a:cubicBezTo>
                    <a:pt x="298" y="54"/>
                    <a:pt x="298" y="53"/>
                    <a:pt x="298" y="52"/>
                  </a:cubicBezTo>
                  <a:cubicBezTo>
                    <a:pt x="298" y="72"/>
                    <a:pt x="298" y="72"/>
                    <a:pt x="298" y="72"/>
                  </a:cubicBezTo>
                  <a:cubicBezTo>
                    <a:pt x="298" y="72"/>
                    <a:pt x="298" y="71"/>
                    <a:pt x="299" y="71"/>
                  </a:cubicBezTo>
                  <a:cubicBezTo>
                    <a:pt x="290" y="73"/>
                    <a:pt x="290" y="73"/>
                    <a:pt x="290" y="73"/>
                  </a:cubicBezTo>
                  <a:cubicBezTo>
                    <a:pt x="289" y="74"/>
                    <a:pt x="289" y="74"/>
                    <a:pt x="289" y="75"/>
                  </a:cubicBezTo>
                  <a:cubicBezTo>
                    <a:pt x="289" y="75"/>
                    <a:pt x="289" y="76"/>
                    <a:pt x="290" y="76"/>
                  </a:cubicBezTo>
                  <a:cubicBezTo>
                    <a:pt x="299" y="79"/>
                    <a:pt x="299" y="79"/>
                    <a:pt x="299" y="79"/>
                  </a:cubicBezTo>
                  <a:cubicBezTo>
                    <a:pt x="298" y="79"/>
                    <a:pt x="298" y="78"/>
                    <a:pt x="298" y="78"/>
                  </a:cubicBezTo>
                  <a:cubicBezTo>
                    <a:pt x="298" y="98"/>
                    <a:pt x="298" y="98"/>
                    <a:pt x="298" y="98"/>
                  </a:cubicBezTo>
                  <a:cubicBezTo>
                    <a:pt x="298" y="97"/>
                    <a:pt x="298" y="96"/>
                    <a:pt x="299" y="96"/>
                  </a:cubicBezTo>
                  <a:cubicBezTo>
                    <a:pt x="138" y="135"/>
                    <a:pt x="138" y="135"/>
                    <a:pt x="138" y="135"/>
                  </a:cubicBezTo>
                  <a:cubicBezTo>
                    <a:pt x="138" y="135"/>
                    <a:pt x="138" y="135"/>
                    <a:pt x="138" y="135"/>
                  </a:cubicBezTo>
                  <a:cubicBezTo>
                    <a:pt x="2" y="95"/>
                    <a:pt x="2" y="95"/>
                    <a:pt x="2" y="95"/>
                  </a:cubicBezTo>
                  <a:cubicBezTo>
                    <a:pt x="2" y="95"/>
                    <a:pt x="3" y="96"/>
                    <a:pt x="3" y="96"/>
                  </a:cubicBezTo>
                  <a:cubicBezTo>
                    <a:pt x="3" y="75"/>
                    <a:pt x="3" y="75"/>
                    <a:pt x="3" y="75"/>
                  </a:cubicBezTo>
                  <a:cubicBezTo>
                    <a:pt x="3" y="76"/>
                    <a:pt x="2" y="77"/>
                    <a:pt x="2" y="77"/>
                  </a:cubicBezTo>
                  <a:cubicBezTo>
                    <a:pt x="9" y="75"/>
                    <a:pt x="9" y="75"/>
                    <a:pt x="9" y="75"/>
                  </a:cubicBezTo>
                  <a:cubicBezTo>
                    <a:pt x="10" y="75"/>
                    <a:pt x="10" y="74"/>
                    <a:pt x="10" y="74"/>
                  </a:cubicBezTo>
                  <a:cubicBezTo>
                    <a:pt x="10" y="73"/>
                    <a:pt x="10" y="72"/>
                    <a:pt x="9" y="72"/>
                  </a:cubicBezTo>
                  <a:cubicBezTo>
                    <a:pt x="2" y="70"/>
                    <a:pt x="2" y="70"/>
                    <a:pt x="2" y="70"/>
                  </a:cubicBezTo>
                  <a:cubicBezTo>
                    <a:pt x="2" y="70"/>
                    <a:pt x="3" y="70"/>
                    <a:pt x="3" y="71"/>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92" name="Text Box 10"/>
          <p:cNvSpPr txBox="1">
            <a:spLocks noChangeArrowheads="1"/>
          </p:cNvSpPr>
          <p:nvPr/>
        </p:nvSpPr>
        <p:spPr bwMode="auto">
          <a:xfrm>
            <a:off x="92075" y="1246188"/>
            <a:ext cx="6985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t>分支用户</a:t>
            </a:r>
            <a:endParaRPr lang="en-US" sz="1000"/>
          </a:p>
        </p:txBody>
      </p:sp>
      <p:pic>
        <p:nvPicPr>
          <p:cNvPr id="32893" name="Picture 828" descr="Receiver_AppStore.png"/>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54025" y="1008063"/>
            <a:ext cx="268288"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76" name="Group 559"/>
          <p:cNvGrpSpPr>
            <a:grpSpLocks/>
          </p:cNvGrpSpPr>
          <p:nvPr/>
        </p:nvGrpSpPr>
        <p:grpSpPr bwMode="auto">
          <a:xfrm>
            <a:off x="722241" y="1086676"/>
            <a:ext cx="582115" cy="190409"/>
            <a:chOff x="3504" y="2638"/>
            <a:chExt cx="914" cy="365"/>
          </a:xfrm>
          <a:effectLst>
            <a:glow rad="50800">
              <a:srgbClr val="0175B0">
                <a:lumMod val="40000"/>
                <a:lumOff val="60000"/>
                <a:alpha val="49000"/>
              </a:srgbClr>
            </a:glow>
          </a:effectLst>
        </p:grpSpPr>
        <p:sp>
          <p:nvSpPr>
            <p:cNvPr id="4396" name="Freeform 560"/>
            <p:cNvSpPr>
              <a:spLocks/>
            </p:cNvSpPr>
            <p:nvPr/>
          </p:nvSpPr>
          <p:spPr bwMode="auto">
            <a:xfrm>
              <a:off x="3551" y="2640"/>
              <a:ext cx="865" cy="238"/>
            </a:xfrm>
            <a:custGeom>
              <a:avLst/>
              <a:gdLst>
                <a:gd name="T0" fmla="*/ 0 w 865"/>
                <a:gd name="T1" fmla="*/ 106 h 238"/>
                <a:gd name="T2" fmla="*/ 437 w 865"/>
                <a:gd name="T3" fmla="*/ 0 h 238"/>
                <a:gd name="T4" fmla="*/ 865 w 865"/>
                <a:gd name="T5" fmla="*/ 134 h 238"/>
                <a:gd name="T6" fmla="*/ 428 w 865"/>
                <a:gd name="T7" fmla="*/ 238 h 238"/>
                <a:gd name="T8" fmla="*/ 0 w 865"/>
                <a:gd name="T9" fmla="*/ 106 h 238"/>
                <a:gd name="T10" fmla="*/ 0 60000 65536"/>
                <a:gd name="T11" fmla="*/ 0 60000 65536"/>
                <a:gd name="T12" fmla="*/ 0 60000 65536"/>
                <a:gd name="T13" fmla="*/ 0 60000 65536"/>
                <a:gd name="T14" fmla="*/ 0 60000 65536"/>
                <a:gd name="T15" fmla="*/ 0 w 865"/>
                <a:gd name="T16" fmla="*/ 0 h 238"/>
                <a:gd name="T17" fmla="*/ 865 w 865"/>
                <a:gd name="T18" fmla="*/ 238 h 238"/>
              </a:gdLst>
              <a:ahLst/>
              <a:cxnLst>
                <a:cxn ang="T10">
                  <a:pos x="T0" y="T1"/>
                </a:cxn>
                <a:cxn ang="T11">
                  <a:pos x="T2" y="T3"/>
                </a:cxn>
                <a:cxn ang="T12">
                  <a:pos x="T4" y="T5"/>
                </a:cxn>
                <a:cxn ang="T13">
                  <a:pos x="T6" y="T7"/>
                </a:cxn>
                <a:cxn ang="T14">
                  <a:pos x="T8" y="T9"/>
                </a:cxn>
              </a:cxnLst>
              <a:rect l="T15" t="T16" r="T17" b="T18"/>
              <a:pathLst>
                <a:path w="865" h="238">
                  <a:moveTo>
                    <a:pt x="0" y="106"/>
                  </a:moveTo>
                  <a:lnTo>
                    <a:pt x="437" y="0"/>
                  </a:lnTo>
                  <a:lnTo>
                    <a:pt x="865" y="134"/>
                  </a:lnTo>
                  <a:lnTo>
                    <a:pt x="428" y="238"/>
                  </a:lnTo>
                  <a:lnTo>
                    <a:pt x="0" y="106"/>
                  </a:lnTo>
                  <a:close/>
                </a:path>
              </a:pathLst>
            </a:custGeom>
            <a:gradFill rotWithShape="1">
              <a:gsLst>
                <a:gs pos="0">
                  <a:srgbClr val="C0C1C6"/>
                </a:gs>
                <a:gs pos="100000">
                  <a:srgbClr val="DFE0E5"/>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397" name="Freeform 561"/>
            <p:cNvSpPr>
              <a:spLocks/>
            </p:cNvSpPr>
            <p:nvPr/>
          </p:nvSpPr>
          <p:spPr bwMode="auto">
            <a:xfrm>
              <a:off x="3917" y="2725"/>
              <a:ext cx="104" cy="38"/>
            </a:xfrm>
            <a:custGeom>
              <a:avLst/>
              <a:gdLst>
                <a:gd name="T0" fmla="*/ 57 w 104"/>
                <a:gd name="T1" fmla="*/ 0 h 38"/>
                <a:gd name="T2" fmla="*/ 38 w 104"/>
                <a:gd name="T3" fmla="*/ 7 h 38"/>
                <a:gd name="T4" fmla="*/ 52 w 104"/>
                <a:gd name="T5" fmla="*/ 12 h 38"/>
                <a:gd name="T6" fmla="*/ 0 w 104"/>
                <a:gd name="T7" fmla="*/ 31 h 38"/>
                <a:gd name="T8" fmla="*/ 19 w 104"/>
                <a:gd name="T9" fmla="*/ 38 h 38"/>
                <a:gd name="T10" fmla="*/ 71 w 104"/>
                <a:gd name="T11" fmla="*/ 16 h 38"/>
                <a:gd name="T12" fmla="*/ 85 w 104"/>
                <a:gd name="T13" fmla="*/ 21 h 38"/>
                <a:gd name="T14" fmla="*/ 104 w 104"/>
                <a:gd name="T15" fmla="*/ 14 h 38"/>
                <a:gd name="T16" fmla="*/ 57 w 104"/>
                <a:gd name="T17" fmla="*/ 0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8"/>
                <a:gd name="T29" fmla="*/ 104 w 104"/>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8">
                  <a:moveTo>
                    <a:pt x="57" y="0"/>
                  </a:moveTo>
                  <a:lnTo>
                    <a:pt x="38" y="7"/>
                  </a:lnTo>
                  <a:lnTo>
                    <a:pt x="52" y="12"/>
                  </a:lnTo>
                  <a:lnTo>
                    <a:pt x="0" y="31"/>
                  </a:lnTo>
                  <a:lnTo>
                    <a:pt x="19" y="38"/>
                  </a:lnTo>
                  <a:lnTo>
                    <a:pt x="71" y="16"/>
                  </a:lnTo>
                  <a:lnTo>
                    <a:pt x="85" y="21"/>
                  </a:lnTo>
                  <a:lnTo>
                    <a:pt x="104" y="14"/>
                  </a:lnTo>
                  <a:lnTo>
                    <a:pt x="57"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398" name="Freeform 562"/>
            <p:cNvSpPr>
              <a:spLocks/>
            </p:cNvSpPr>
            <p:nvPr/>
          </p:nvSpPr>
          <p:spPr bwMode="auto">
            <a:xfrm>
              <a:off x="4014" y="2760"/>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399" name="Freeform 563"/>
            <p:cNvSpPr>
              <a:spLocks/>
            </p:cNvSpPr>
            <p:nvPr/>
          </p:nvSpPr>
          <p:spPr bwMode="auto">
            <a:xfrm>
              <a:off x="4038" y="2770"/>
              <a:ext cx="137" cy="47"/>
            </a:xfrm>
            <a:custGeom>
              <a:avLst/>
              <a:gdLst>
                <a:gd name="T0" fmla="*/ 82 w 137"/>
                <a:gd name="T1" fmla="*/ 23 h 47"/>
                <a:gd name="T2" fmla="*/ 137 w 137"/>
                <a:gd name="T3" fmla="*/ 19 h 47"/>
                <a:gd name="T4" fmla="*/ 113 w 137"/>
                <a:gd name="T5" fmla="*/ 12 h 47"/>
                <a:gd name="T6" fmla="*/ 89 w 137"/>
                <a:gd name="T7" fmla="*/ 14 h 47"/>
                <a:gd name="T8" fmla="*/ 97 w 137"/>
                <a:gd name="T9" fmla="*/ 7 h 47"/>
                <a:gd name="T10" fmla="*/ 73 w 137"/>
                <a:gd name="T11" fmla="*/ 0 h 47"/>
                <a:gd name="T12" fmla="*/ 61 w 137"/>
                <a:gd name="T13" fmla="*/ 16 h 47"/>
                <a:gd name="T14" fmla="*/ 0 w 137"/>
                <a:gd name="T15" fmla="*/ 23 h 47"/>
                <a:gd name="T16" fmla="*/ 21 w 137"/>
                <a:gd name="T17" fmla="*/ 30 h 47"/>
                <a:gd name="T18" fmla="*/ 54 w 137"/>
                <a:gd name="T19" fmla="*/ 28 h 47"/>
                <a:gd name="T20" fmla="*/ 45 w 137"/>
                <a:gd name="T21" fmla="*/ 38 h 47"/>
                <a:gd name="T22" fmla="*/ 68 w 137"/>
                <a:gd name="T23" fmla="*/ 47 h 47"/>
                <a:gd name="T24" fmla="*/ 82 w 137"/>
                <a:gd name="T25" fmla="*/ 23 h 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7"/>
                <a:gd name="T40" fmla="*/ 0 h 47"/>
                <a:gd name="T41" fmla="*/ 137 w 137"/>
                <a:gd name="T42" fmla="*/ 47 h 4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7" h="47">
                  <a:moveTo>
                    <a:pt x="82" y="23"/>
                  </a:moveTo>
                  <a:lnTo>
                    <a:pt x="137" y="19"/>
                  </a:lnTo>
                  <a:lnTo>
                    <a:pt x="113" y="12"/>
                  </a:lnTo>
                  <a:lnTo>
                    <a:pt x="89" y="14"/>
                  </a:lnTo>
                  <a:lnTo>
                    <a:pt x="97" y="7"/>
                  </a:lnTo>
                  <a:lnTo>
                    <a:pt x="73" y="0"/>
                  </a:lnTo>
                  <a:lnTo>
                    <a:pt x="61" y="16"/>
                  </a:lnTo>
                  <a:lnTo>
                    <a:pt x="0" y="23"/>
                  </a:lnTo>
                  <a:lnTo>
                    <a:pt x="21" y="30"/>
                  </a:lnTo>
                  <a:lnTo>
                    <a:pt x="54" y="28"/>
                  </a:lnTo>
                  <a:lnTo>
                    <a:pt x="45" y="38"/>
                  </a:lnTo>
                  <a:lnTo>
                    <a:pt x="68" y="47"/>
                  </a:lnTo>
                  <a:lnTo>
                    <a:pt x="82" y="23"/>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0" name="Freeform 564"/>
            <p:cNvSpPr>
              <a:spLocks/>
            </p:cNvSpPr>
            <p:nvPr/>
          </p:nvSpPr>
          <p:spPr bwMode="auto">
            <a:xfrm>
              <a:off x="3879" y="2718"/>
              <a:ext cx="90" cy="33"/>
            </a:xfrm>
            <a:custGeom>
              <a:avLst/>
              <a:gdLst>
                <a:gd name="T0" fmla="*/ 0 w 90"/>
                <a:gd name="T1" fmla="*/ 26 h 33"/>
                <a:gd name="T2" fmla="*/ 19 w 90"/>
                <a:gd name="T3" fmla="*/ 33 h 33"/>
                <a:gd name="T4" fmla="*/ 90 w 90"/>
                <a:gd name="T5" fmla="*/ 5 h 33"/>
                <a:gd name="T6" fmla="*/ 71 w 90"/>
                <a:gd name="T7" fmla="*/ 0 h 33"/>
                <a:gd name="T8" fmla="*/ 0 w 90"/>
                <a:gd name="T9" fmla="*/ 26 h 33"/>
                <a:gd name="T10" fmla="*/ 0 60000 65536"/>
                <a:gd name="T11" fmla="*/ 0 60000 65536"/>
                <a:gd name="T12" fmla="*/ 0 60000 65536"/>
                <a:gd name="T13" fmla="*/ 0 60000 65536"/>
                <a:gd name="T14" fmla="*/ 0 60000 65536"/>
                <a:gd name="T15" fmla="*/ 0 w 90"/>
                <a:gd name="T16" fmla="*/ 0 h 33"/>
                <a:gd name="T17" fmla="*/ 90 w 90"/>
                <a:gd name="T18" fmla="*/ 33 h 33"/>
              </a:gdLst>
              <a:ahLst/>
              <a:cxnLst>
                <a:cxn ang="T10">
                  <a:pos x="T0" y="T1"/>
                </a:cxn>
                <a:cxn ang="T11">
                  <a:pos x="T2" y="T3"/>
                </a:cxn>
                <a:cxn ang="T12">
                  <a:pos x="T4" y="T5"/>
                </a:cxn>
                <a:cxn ang="T13">
                  <a:pos x="T6" y="T7"/>
                </a:cxn>
                <a:cxn ang="T14">
                  <a:pos x="T8" y="T9"/>
                </a:cxn>
              </a:cxnLst>
              <a:rect l="T15" t="T16" r="T17" b="T18"/>
              <a:pathLst>
                <a:path w="90" h="33">
                  <a:moveTo>
                    <a:pt x="0" y="26"/>
                  </a:moveTo>
                  <a:lnTo>
                    <a:pt x="19" y="33"/>
                  </a:lnTo>
                  <a:lnTo>
                    <a:pt x="90" y="5"/>
                  </a:lnTo>
                  <a:lnTo>
                    <a:pt x="71" y="0"/>
                  </a:lnTo>
                  <a:lnTo>
                    <a:pt x="0" y="26"/>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1" name="Freeform 565"/>
            <p:cNvSpPr>
              <a:spLocks/>
            </p:cNvSpPr>
            <p:nvPr/>
          </p:nvSpPr>
          <p:spPr bwMode="auto">
            <a:xfrm>
              <a:off x="3832" y="2701"/>
              <a:ext cx="104" cy="38"/>
            </a:xfrm>
            <a:custGeom>
              <a:avLst/>
              <a:gdLst>
                <a:gd name="T0" fmla="*/ 320698 w 44"/>
                <a:gd name="T1" fmla="*/ 148765 h 16"/>
                <a:gd name="T2" fmla="*/ 207307 w 44"/>
                <a:gd name="T3" fmla="*/ 148765 h 16"/>
                <a:gd name="T4" fmla="*/ 219163 w 44"/>
                <a:gd name="T5" fmla="*/ 96337 h 16"/>
                <a:gd name="T6" fmla="*/ 375078 w 44"/>
                <a:gd name="T7" fmla="*/ 78810 h 16"/>
                <a:gd name="T8" fmla="*/ 414154 w 44"/>
                <a:gd name="T9" fmla="*/ 120579 h 16"/>
                <a:gd name="T10" fmla="*/ 555237 w 44"/>
                <a:gd name="T11" fmla="*/ 96337 h 16"/>
                <a:gd name="T12" fmla="*/ 489998 w 44"/>
                <a:gd name="T13" fmla="*/ 28187 h 16"/>
                <a:gd name="T14" fmla="*/ 114948 w 44"/>
                <a:gd name="T15" fmla="*/ 57591 h 16"/>
                <a:gd name="T16" fmla="*/ 92723 w 44"/>
                <a:gd name="T17" fmla="*/ 187179 h 16"/>
                <a:gd name="T18" fmla="*/ 283502 w 44"/>
                <a:gd name="T19" fmla="*/ 216420 h 16"/>
                <a:gd name="T20" fmla="*/ 320698 w 44"/>
                <a:gd name="T21" fmla="*/ 148765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6"/>
                <a:gd name="T35" fmla="*/ 44 w 4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6">
                  <a:moveTo>
                    <a:pt x="25" y="11"/>
                  </a:moveTo>
                  <a:cubicBezTo>
                    <a:pt x="22" y="12"/>
                    <a:pt x="18" y="12"/>
                    <a:pt x="16" y="11"/>
                  </a:cubicBezTo>
                  <a:cubicBezTo>
                    <a:pt x="13" y="10"/>
                    <a:pt x="13" y="8"/>
                    <a:pt x="17" y="7"/>
                  </a:cubicBezTo>
                  <a:cubicBezTo>
                    <a:pt x="21" y="5"/>
                    <a:pt x="26" y="5"/>
                    <a:pt x="29" y="6"/>
                  </a:cubicBezTo>
                  <a:cubicBezTo>
                    <a:pt x="32" y="7"/>
                    <a:pt x="33" y="8"/>
                    <a:pt x="32" y="9"/>
                  </a:cubicBezTo>
                  <a:cubicBezTo>
                    <a:pt x="43" y="7"/>
                    <a:pt x="43" y="7"/>
                    <a:pt x="43" y="7"/>
                  </a:cubicBezTo>
                  <a:cubicBezTo>
                    <a:pt x="44" y="6"/>
                    <a:pt x="42" y="4"/>
                    <a:pt x="38" y="2"/>
                  </a:cubicBezTo>
                  <a:cubicBezTo>
                    <a:pt x="31" y="0"/>
                    <a:pt x="17" y="1"/>
                    <a:pt x="9" y="4"/>
                  </a:cubicBezTo>
                  <a:cubicBezTo>
                    <a:pt x="0" y="7"/>
                    <a:pt x="0" y="12"/>
                    <a:pt x="7" y="14"/>
                  </a:cubicBezTo>
                  <a:cubicBezTo>
                    <a:pt x="11" y="16"/>
                    <a:pt x="17" y="16"/>
                    <a:pt x="22" y="16"/>
                  </a:cubicBezTo>
                  <a:lnTo>
                    <a:pt x="25" y="11"/>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2" name="Freeform 566"/>
            <p:cNvSpPr>
              <a:spLocks noEditPoints="1"/>
            </p:cNvSpPr>
            <p:nvPr/>
          </p:nvSpPr>
          <p:spPr bwMode="auto">
            <a:xfrm>
              <a:off x="3957" y="2741"/>
              <a:ext cx="104" cy="45"/>
            </a:xfrm>
            <a:custGeom>
              <a:avLst/>
              <a:gdLst>
                <a:gd name="T0" fmla="*/ 398611 w 44"/>
                <a:gd name="T1" fmla="*/ 65136 h 19"/>
                <a:gd name="T2" fmla="*/ 423762 w 44"/>
                <a:gd name="T3" fmla="*/ 94048 h 19"/>
                <a:gd name="T4" fmla="*/ 414154 w 44"/>
                <a:gd name="T5" fmla="*/ 105755 h 19"/>
                <a:gd name="T6" fmla="*/ 310743 w 44"/>
                <a:gd name="T7" fmla="*/ 105755 h 19"/>
                <a:gd name="T8" fmla="*/ 398611 w 44"/>
                <a:gd name="T9" fmla="*/ 65136 h 19"/>
                <a:gd name="T10" fmla="*/ 331318 w 44"/>
                <a:gd name="T11" fmla="*/ 154269 h 19"/>
                <a:gd name="T12" fmla="*/ 499961 w 44"/>
                <a:gd name="T13" fmla="*/ 133757 h 19"/>
                <a:gd name="T14" fmla="*/ 565840 w 44"/>
                <a:gd name="T15" fmla="*/ 94048 h 19"/>
                <a:gd name="T16" fmla="*/ 499961 w 44"/>
                <a:gd name="T17" fmla="*/ 39709 h 19"/>
                <a:gd name="T18" fmla="*/ 375078 w 44"/>
                <a:gd name="T19" fmla="*/ 0 h 19"/>
                <a:gd name="T20" fmla="*/ 0 w 44"/>
                <a:gd name="T21" fmla="*/ 145464 h 19"/>
                <a:gd name="T22" fmla="*/ 92723 w 44"/>
                <a:gd name="T23" fmla="*/ 183036 h 19"/>
                <a:gd name="T24" fmla="*/ 207307 w 44"/>
                <a:gd name="T25" fmla="*/ 133757 h 19"/>
                <a:gd name="T26" fmla="*/ 152034 w 44"/>
                <a:gd name="T27" fmla="*/ 198898 h 19"/>
                <a:gd name="T28" fmla="*/ 283502 w 44"/>
                <a:gd name="T29" fmla="*/ 250472 h 19"/>
                <a:gd name="T30" fmla="*/ 331318 w 44"/>
                <a:gd name="T31" fmla="*/ 154269 h 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19"/>
                <a:gd name="T50" fmla="*/ 44 w 44"/>
                <a:gd name="T51" fmla="*/ 19 h 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19">
                  <a:moveTo>
                    <a:pt x="31" y="5"/>
                  </a:moveTo>
                  <a:cubicBezTo>
                    <a:pt x="32" y="5"/>
                    <a:pt x="34" y="6"/>
                    <a:pt x="33" y="7"/>
                  </a:cubicBezTo>
                  <a:cubicBezTo>
                    <a:pt x="33" y="7"/>
                    <a:pt x="33" y="7"/>
                    <a:pt x="32" y="8"/>
                  </a:cubicBezTo>
                  <a:cubicBezTo>
                    <a:pt x="29" y="9"/>
                    <a:pt x="27" y="9"/>
                    <a:pt x="24" y="8"/>
                  </a:cubicBezTo>
                  <a:lnTo>
                    <a:pt x="31" y="5"/>
                  </a:lnTo>
                  <a:close/>
                  <a:moveTo>
                    <a:pt x="26" y="12"/>
                  </a:moveTo>
                  <a:cubicBezTo>
                    <a:pt x="30" y="12"/>
                    <a:pt x="35" y="11"/>
                    <a:pt x="39" y="10"/>
                  </a:cubicBezTo>
                  <a:cubicBezTo>
                    <a:pt x="42" y="9"/>
                    <a:pt x="44" y="8"/>
                    <a:pt x="44" y="7"/>
                  </a:cubicBezTo>
                  <a:cubicBezTo>
                    <a:pt x="44" y="5"/>
                    <a:pt x="42" y="4"/>
                    <a:pt x="39" y="3"/>
                  </a:cubicBezTo>
                  <a:cubicBezTo>
                    <a:pt x="29" y="0"/>
                    <a:pt x="29" y="0"/>
                    <a:pt x="29" y="0"/>
                  </a:cubicBezTo>
                  <a:cubicBezTo>
                    <a:pt x="0" y="11"/>
                    <a:pt x="0" y="11"/>
                    <a:pt x="0" y="11"/>
                  </a:cubicBezTo>
                  <a:cubicBezTo>
                    <a:pt x="7" y="14"/>
                    <a:pt x="7" y="14"/>
                    <a:pt x="7" y="14"/>
                  </a:cubicBezTo>
                  <a:cubicBezTo>
                    <a:pt x="16" y="10"/>
                    <a:pt x="16" y="10"/>
                    <a:pt x="16" y="10"/>
                  </a:cubicBezTo>
                  <a:cubicBezTo>
                    <a:pt x="12" y="15"/>
                    <a:pt x="12" y="15"/>
                    <a:pt x="12" y="15"/>
                  </a:cubicBezTo>
                  <a:cubicBezTo>
                    <a:pt x="22" y="19"/>
                    <a:pt x="22" y="19"/>
                    <a:pt x="22" y="19"/>
                  </a:cubicBezTo>
                  <a:lnTo>
                    <a:pt x="26" y="12"/>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3" name="Freeform 567"/>
            <p:cNvSpPr>
              <a:spLocks/>
            </p:cNvSpPr>
            <p:nvPr/>
          </p:nvSpPr>
          <p:spPr bwMode="auto">
            <a:xfrm>
              <a:off x="3957" y="2706"/>
              <a:ext cx="41" cy="14"/>
            </a:xfrm>
            <a:custGeom>
              <a:avLst/>
              <a:gdLst>
                <a:gd name="T0" fmla="*/ 66524 w 17"/>
                <a:gd name="T1" fmla="*/ 10519 h 6"/>
                <a:gd name="T2" fmla="*/ 226923 w 17"/>
                <a:gd name="T3" fmla="*/ 10519 h 6"/>
                <a:gd name="T4" fmla="*/ 226923 w 17"/>
                <a:gd name="T5" fmla="*/ 42952 h 6"/>
                <a:gd name="T6" fmla="*/ 46993 w 17"/>
                <a:gd name="T7" fmla="*/ 57269 h 6"/>
                <a:gd name="T8" fmla="*/ 66524 w 17"/>
                <a:gd name="T9" fmla="*/ 1051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4" y="1"/>
                  </a:moveTo>
                  <a:cubicBezTo>
                    <a:pt x="7" y="0"/>
                    <a:pt x="12" y="0"/>
                    <a:pt x="14" y="1"/>
                  </a:cubicBezTo>
                  <a:cubicBezTo>
                    <a:pt x="17" y="2"/>
                    <a:pt x="17" y="3"/>
                    <a:pt x="14" y="4"/>
                  </a:cubicBezTo>
                  <a:cubicBezTo>
                    <a:pt x="11" y="6"/>
                    <a:pt x="6" y="6"/>
                    <a:pt x="3" y="5"/>
                  </a:cubicBezTo>
                  <a:cubicBezTo>
                    <a:pt x="0" y="4"/>
                    <a:pt x="1" y="2"/>
                    <a:pt x="4" y="1"/>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4" name="Freeform 568"/>
            <p:cNvSpPr>
              <a:spLocks/>
            </p:cNvSpPr>
            <p:nvPr/>
          </p:nvSpPr>
          <p:spPr bwMode="auto">
            <a:xfrm>
              <a:off x="3986" y="2791"/>
              <a:ext cx="40" cy="14"/>
            </a:xfrm>
            <a:custGeom>
              <a:avLst/>
              <a:gdLst>
                <a:gd name="T0" fmla="*/ 35499 w 17"/>
                <a:gd name="T1" fmla="*/ 57269 h 6"/>
                <a:gd name="T2" fmla="*/ 161689 w 17"/>
                <a:gd name="T3" fmla="*/ 42952 h 6"/>
                <a:gd name="T4" fmla="*/ 172927 w 17"/>
                <a:gd name="T5" fmla="*/ 0 h 6"/>
                <a:gd name="T6" fmla="*/ 46012 w 17"/>
                <a:gd name="T7" fmla="*/ 10519 h 6"/>
                <a:gd name="T8" fmla="*/ 35499 w 17"/>
                <a:gd name="T9" fmla="*/ 57269 h 6"/>
                <a:gd name="T10" fmla="*/ 0 60000 65536"/>
                <a:gd name="T11" fmla="*/ 0 60000 65536"/>
                <a:gd name="T12" fmla="*/ 0 60000 65536"/>
                <a:gd name="T13" fmla="*/ 0 60000 65536"/>
                <a:gd name="T14" fmla="*/ 0 60000 65536"/>
                <a:gd name="T15" fmla="*/ 0 w 17"/>
                <a:gd name="T16" fmla="*/ 0 h 6"/>
                <a:gd name="T17" fmla="*/ 17 w 17"/>
                <a:gd name="T18" fmla="*/ 6 h 6"/>
              </a:gdLst>
              <a:ahLst/>
              <a:cxnLst>
                <a:cxn ang="T10">
                  <a:pos x="T0" y="T1"/>
                </a:cxn>
                <a:cxn ang="T11">
                  <a:pos x="T2" y="T3"/>
                </a:cxn>
                <a:cxn ang="T12">
                  <a:pos x="T4" y="T5"/>
                </a:cxn>
                <a:cxn ang="T13">
                  <a:pos x="T6" y="T7"/>
                </a:cxn>
                <a:cxn ang="T14">
                  <a:pos x="T8" y="T9"/>
                </a:cxn>
              </a:cxnLst>
              <a:rect l="T15" t="T16" r="T17" b="T18"/>
              <a:pathLst>
                <a:path w="17" h="6">
                  <a:moveTo>
                    <a:pt x="3" y="5"/>
                  </a:moveTo>
                  <a:cubicBezTo>
                    <a:pt x="6" y="6"/>
                    <a:pt x="10" y="5"/>
                    <a:pt x="13" y="4"/>
                  </a:cubicBezTo>
                  <a:cubicBezTo>
                    <a:pt x="17" y="3"/>
                    <a:pt x="17" y="1"/>
                    <a:pt x="14" y="0"/>
                  </a:cubicBezTo>
                  <a:cubicBezTo>
                    <a:pt x="11" y="0"/>
                    <a:pt x="7" y="0"/>
                    <a:pt x="4" y="1"/>
                  </a:cubicBezTo>
                  <a:cubicBezTo>
                    <a:pt x="0" y="2"/>
                    <a:pt x="0" y="4"/>
                    <a:pt x="3" y="5"/>
                  </a:cubicBezTo>
                </a:path>
              </a:pathLst>
            </a:custGeom>
            <a:solidFill>
              <a:srgbClr val="3E4554"/>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5" name="Freeform 569"/>
            <p:cNvSpPr>
              <a:spLocks/>
            </p:cNvSpPr>
            <p:nvPr/>
          </p:nvSpPr>
          <p:spPr bwMode="auto">
            <a:xfrm>
              <a:off x="3551" y="2746"/>
              <a:ext cx="428" cy="239"/>
            </a:xfrm>
            <a:custGeom>
              <a:avLst/>
              <a:gdLst>
                <a:gd name="T0" fmla="*/ 0 w 428"/>
                <a:gd name="T1" fmla="*/ 0 h 239"/>
                <a:gd name="T2" fmla="*/ 0 w 428"/>
                <a:gd name="T3" fmla="*/ 102 h 239"/>
                <a:gd name="T4" fmla="*/ 428 w 428"/>
                <a:gd name="T5" fmla="*/ 239 h 239"/>
                <a:gd name="T6" fmla="*/ 428 w 428"/>
                <a:gd name="T7" fmla="*/ 132 h 239"/>
                <a:gd name="T8" fmla="*/ 0 w 428"/>
                <a:gd name="T9" fmla="*/ 0 h 239"/>
                <a:gd name="T10" fmla="*/ 0 60000 65536"/>
                <a:gd name="T11" fmla="*/ 0 60000 65536"/>
                <a:gd name="T12" fmla="*/ 0 60000 65536"/>
                <a:gd name="T13" fmla="*/ 0 60000 65536"/>
                <a:gd name="T14" fmla="*/ 0 60000 65536"/>
                <a:gd name="T15" fmla="*/ 0 w 428"/>
                <a:gd name="T16" fmla="*/ 0 h 239"/>
                <a:gd name="T17" fmla="*/ 428 w 428"/>
                <a:gd name="T18" fmla="*/ 239 h 239"/>
              </a:gdLst>
              <a:ahLst/>
              <a:cxnLst>
                <a:cxn ang="T10">
                  <a:pos x="T0" y="T1"/>
                </a:cxn>
                <a:cxn ang="T11">
                  <a:pos x="T2" y="T3"/>
                </a:cxn>
                <a:cxn ang="T12">
                  <a:pos x="T4" y="T5"/>
                </a:cxn>
                <a:cxn ang="T13">
                  <a:pos x="T6" y="T7"/>
                </a:cxn>
                <a:cxn ang="T14">
                  <a:pos x="T8" y="T9"/>
                </a:cxn>
              </a:cxnLst>
              <a:rect l="T15" t="T16" r="T17" b="T18"/>
              <a:pathLst>
                <a:path w="428" h="239">
                  <a:moveTo>
                    <a:pt x="0" y="0"/>
                  </a:moveTo>
                  <a:lnTo>
                    <a:pt x="0" y="102"/>
                  </a:lnTo>
                  <a:lnTo>
                    <a:pt x="428" y="239"/>
                  </a:lnTo>
                  <a:lnTo>
                    <a:pt x="428" y="132"/>
                  </a:lnTo>
                  <a:lnTo>
                    <a:pt x="0" y="0"/>
                  </a:ln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6" name="Freeform 570"/>
            <p:cNvSpPr>
              <a:spLocks/>
            </p:cNvSpPr>
            <p:nvPr/>
          </p:nvSpPr>
          <p:spPr bwMode="auto">
            <a:xfrm>
              <a:off x="3979" y="2774"/>
              <a:ext cx="437" cy="211"/>
            </a:xfrm>
            <a:custGeom>
              <a:avLst/>
              <a:gdLst>
                <a:gd name="T0" fmla="*/ 437 w 437"/>
                <a:gd name="T1" fmla="*/ 0 h 211"/>
                <a:gd name="T2" fmla="*/ 0 w 437"/>
                <a:gd name="T3" fmla="*/ 104 h 211"/>
                <a:gd name="T4" fmla="*/ 0 w 437"/>
                <a:gd name="T5" fmla="*/ 211 h 211"/>
                <a:gd name="T6" fmla="*/ 437 w 437"/>
                <a:gd name="T7" fmla="*/ 111 h 211"/>
                <a:gd name="T8" fmla="*/ 437 w 437"/>
                <a:gd name="T9" fmla="*/ 0 h 211"/>
                <a:gd name="T10" fmla="*/ 0 60000 65536"/>
                <a:gd name="T11" fmla="*/ 0 60000 65536"/>
                <a:gd name="T12" fmla="*/ 0 60000 65536"/>
                <a:gd name="T13" fmla="*/ 0 60000 65536"/>
                <a:gd name="T14" fmla="*/ 0 60000 65536"/>
                <a:gd name="T15" fmla="*/ 0 w 437"/>
                <a:gd name="T16" fmla="*/ 0 h 211"/>
                <a:gd name="T17" fmla="*/ 437 w 437"/>
                <a:gd name="T18" fmla="*/ 211 h 211"/>
              </a:gdLst>
              <a:ahLst/>
              <a:cxnLst>
                <a:cxn ang="T10">
                  <a:pos x="T0" y="T1"/>
                </a:cxn>
                <a:cxn ang="T11">
                  <a:pos x="T2" y="T3"/>
                </a:cxn>
                <a:cxn ang="T12">
                  <a:pos x="T4" y="T5"/>
                </a:cxn>
                <a:cxn ang="T13">
                  <a:pos x="T6" y="T7"/>
                </a:cxn>
                <a:cxn ang="T14">
                  <a:pos x="T8" y="T9"/>
                </a:cxn>
              </a:cxnLst>
              <a:rect l="T15" t="T16" r="T17" b="T18"/>
              <a:pathLst>
                <a:path w="437" h="211">
                  <a:moveTo>
                    <a:pt x="437" y="0"/>
                  </a:moveTo>
                  <a:lnTo>
                    <a:pt x="0" y="104"/>
                  </a:lnTo>
                  <a:lnTo>
                    <a:pt x="0" y="211"/>
                  </a:lnTo>
                  <a:lnTo>
                    <a:pt x="437" y="111"/>
                  </a:lnTo>
                  <a:lnTo>
                    <a:pt x="437"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7" name="Freeform 571"/>
            <p:cNvSpPr>
              <a:spLocks/>
            </p:cNvSpPr>
            <p:nvPr/>
          </p:nvSpPr>
          <p:spPr bwMode="auto">
            <a:xfrm>
              <a:off x="3995" y="2907"/>
              <a:ext cx="21" cy="7"/>
            </a:xfrm>
            <a:custGeom>
              <a:avLst/>
              <a:gdLst>
                <a:gd name="T0" fmla="*/ 0 w 21"/>
                <a:gd name="T1" fmla="*/ 2 h 7"/>
                <a:gd name="T2" fmla="*/ 10 w 21"/>
                <a:gd name="T3" fmla="*/ 0 h 7"/>
                <a:gd name="T4" fmla="*/ 21 w 21"/>
                <a:gd name="T5" fmla="*/ 4 h 7"/>
                <a:gd name="T6" fmla="*/ 12 w 21"/>
                <a:gd name="T7" fmla="*/ 7 h 7"/>
                <a:gd name="T8" fmla="*/ 0 w 21"/>
                <a:gd name="T9" fmla="*/ 2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2"/>
                  </a:moveTo>
                  <a:lnTo>
                    <a:pt x="10" y="0"/>
                  </a:lnTo>
                  <a:lnTo>
                    <a:pt x="21" y="4"/>
                  </a:lnTo>
                  <a:lnTo>
                    <a:pt x="12" y="7"/>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8" name="Freeform 572"/>
            <p:cNvSpPr>
              <a:spLocks/>
            </p:cNvSpPr>
            <p:nvPr/>
          </p:nvSpPr>
          <p:spPr bwMode="auto">
            <a:xfrm>
              <a:off x="3995" y="2902"/>
              <a:ext cx="10" cy="7"/>
            </a:xfrm>
            <a:custGeom>
              <a:avLst/>
              <a:gdLst>
                <a:gd name="T0" fmla="*/ 10 w 10"/>
                <a:gd name="T1" fmla="*/ 0 h 7"/>
                <a:gd name="T2" fmla="*/ 0 w 10"/>
                <a:gd name="T3" fmla="*/ 2 h 7"/>
                <a:gd name="T4" fmla="*/ 0 w 10"/>
                <a:gd name="T5" fmla="*/ 7 h 7"/>
                <a:gd name="T6" fmla="*/ 10 w 10"/>
                <a:gd name="T7" fmla="*/ 7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09" name="Freeform 573"/>
            <p:cNvSpPr>
              <a:spLocks/>
            </p:cNvSpPr>
            <p:nvPr/>
          </p:nvSpPr>
          <p:spPr bwMode="auto">
            <a:xfrm>
              <a:off x="3995" y="2975"/>
              <a:ext cx="21" cy="5"/>
            </a:xfrm>
            <a:custGeom>
              <a:avLst/>
              <a:gdLst>
                <a:gd name="T0" fmla="*/ 0 w 21"/>
                <a:gd name="T1" fmla="*/ 2 h 5"/>
                <a:gd name="T2" fmla="*/ 10 w 21"/>
                <a:gd name="T3" fmla="*/ 0 h 5"/>
                <a:gd name="T4" fmla="*/ 21 w 21"/>
                <a:gd name="T5" fmla="*/ 2 h 5"/>
                <a:gd name="T6" fmla="*/ 12 w 21"/>
                <a:gd name="T7" fmla="*/ 5 h 5"/>
                <a:gd name="T8" fmla="*/ 0 w 21"/>
                <a:gd name="T9" fmla="*/ 2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2"/>
                  </a:moveTo>
                  <a:lnTo>
                    <a:pt x="10" y="0"/>
                  </a:lnTo>
                  <a:lnTo>
                    <a:pt x="21" y="2"/>
                  </a:lnTo>
                  <a:lnTo>
                    <a:pt x="12" y="5"/>
                  </a:lnTo>
                  <a:lnTo>
                    <a:pt x="0" y="2"/>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0" name="Freeform 574"/>
            <p:cNvSpPr>
              <a:spLocks/>
            </p:cNvSpPr>
            <p:nvPr/>
          </p:nvSpPr>
          <p:spPr bwMode="auto">
            <a:xfrm>
              <a:off x="3995" y="2968"/>
              <a:ext cx="10" cy="9"/>
            </a:xfrm>
            <a:custGeom>
              <a:avLst/>
              <a:gdLst>
                <a:gd name="T0" fmla="*/ 10 w 10"/>
                <a:gd name="T1" fmla="*/ 0 h 9"/>
                <a:gd name="T2" fmla="*/ 0 w 10"/>
                <a:gd name="T3" fmla="*/ 2 h 9"/>
                <a:gd name="T4" fmla="*/ 0 w 10"/>
                <a:gd name="T5" fmla="*/ 9 h 9"/>
                <a:gd name="T6" fmla="*/ 10 w 10"/>
                <a:gd name="T7" fmla="*/ 7 h 9"/>
                <a:gd name="T8" fmla="*/ 10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10" y="0"/>
                  </a:moveTo>
                  <a:lnTo>
                    <a:pt x="0" y="2"/>
                  </a:lnTo>
                  <a:lnTo>
                    <a:pt x="0" y="9"/>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1" name="Freeform 575"/>
            <p:cNvSpPr>
              <a:spLocks/>
            </p:cNvSpPr>
            <p:nvPr/>
          </p:nvSpPr>
          <p:spPr bwMode="auto">
            <a:xfrm>
              <a:off x="3518" y="2753"/>
              <a:ext cx="21" cy="5"/>
            </a:xfrm>
            <a:custGeom>
              <a:avLst/>
              <a:gdLst>
                <a:gd name="T0" fmla="*/ 0 w 21"/>
                <a:gd name="T1" fmla="*/ 3 h 5"/>
                <a:gd name="T2" fmla="*/ 10 w 21"/>
                <a:gd name="T3" fmla="*/ 0 h 5"/>
                <a:gd name="T4" fmla="*/ 21 w 21"/>
                <a:gd name="T5" fmla="*/ 3 h 5"/>
                <a:gd name="T6" fmla="*/ 12 w 21"/>
                <a:gd name="T7" fmla="*/ 5 h 5"/>
                <a:gd name="T8" fmla="*/ 0 w 21"/>
                <a:gd name="T9" fmla="*/ 3 h 5"/>
                <a:gd name="T10" fmla="*/ 0 60000 65536"/>
                <a:gd name="T11" fmla="*/ 0 60000 65536"/>
                <a:gd name="T12" fmla="*/ 0 60000 65536"/>
                <a:gd name="T13" fmla="*/ 0 60000 65536"/>
                <a:gd name="T14" fmla="*/ 0 60000 65536"/>
                <a:gd name="T15" fmla="*/ 0 w 21"/>
                <a:gd name="T16" fmla="*/ 0 h 5"/>
                <a:gd name="T17" fmla="*/ 21 w 21"/>
                <a:gd name="T18" fmla="*/ 5 h 5"/>
              </a:gdLst>
              <a:ahLst/>
              <a:cxnLst>
                <a:cxn ang="T10">
                  <a:pos x="T0" y="T1"/>
                </a:cxn>
                <a:cxn ang="T11">
                  <a:pos x="T2" y="T3"/>
                </a:cxn>
                <a:cxn ang="T12">
                  <a:pos x="T4" y="T5"/>
                </a:cxn>
                <a:cxn ang="T13">
                  <a:pos x="T6" y="T7"/>
                </a:cxn>
                <a:cxn ang="T14">
                  <a:pos x="T8" y="T9"/>
                </a:cxn>
              </a:cxnLst>
              <a:rect l="T15" t="T16" r="T17" b="T18"/>
              <a:pathLst>
                <a:path w="21" h="5">
                  <a:moveTo>
                    <a:pt x="0" y="3"/>
                  </a:moveTo>
                  <a:lnTo>
                    <a:pt x="10" y="0"/>
                  </a:lnTo>
                  <a:lnTo>
                    <a:pt x="21" y="3"/>
                  </a:lnTo>
                  <a:lnTo>
                    <a:pt x="12" y="5"/>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2" name="Freeform 576"/>
            <p:cNvSpPr>
              <a:spLocks/>
            </p:cNvSpPr>
            <p:nvPr/>
          </p:nvSpPr>
          <p:spPr bwMode="auto">
            <a:xfrm>
              <a:off x="3518" y="2746"/>
              <a:ext cx="10" cy="10"/>
            </a:xfrm>
            <a:custGeom>
              <a:avLst/>
              <a:gdLst>
                <a:gd name="T0" fmla="*/ 10 w 10"/>
                <a:gd name="T1" fmla="*/ 0 h 10"/>
                <a:gd name="T2" fmla="*/ 0 w 10"/>
                <a:gd name="T3" fmla="*/ 2 h 10"/>
                <a:gd name="T4" fmla="*/ 0 w 10"/>
                <a:gd name="T5" fmla="*/ 10 h 10"/>
                <a:gd name="T6" fmla="*/ 10 w 10"/>
                <a:gd name="T7" fmla="*/ 7 h 10"/>
                <a:gd name="T8" fmla="*/ 10 w 10"/>
                <a:gd name="T9" fmla="*/ 0 h 10"/>
                <a:gd name="T10" fmla="*/ 0 60000 65536"/>
                <a:gd name="T11" fmla="*/ 0 60000 65536"/>
                <a:gd name="T12" fmla="*/ 0 60000 65536"/>
                <a:gd name="T13" fmla="*/ 0 60000 65536"/>
                <a:gd name="T14" fmla="*/ 0 60000 65536"/>
                <a:gd name="T15" fmla="*/ 0 w 10"/>
                <a:gd name="T16" fmla="*/ 0 h 10"/>
                <a:gd name="T17" fmla="*/ 10 w 10"/>
                <a:gd name="T18" fmla="*/ 10 h 10"/>
              </a:gdLst>
              <a:ahLst/>
              <a:cxnLst>
                <a:cxn ang="T10">
                  <a:pos x="T0" y="T1"/>
                </a:cxn>
                <a:cxn ang="T11">
                  <a:pos x="T2" y="T3"/>
                </a:cxn>
                <a:cxn ang="T12">
                  <a:pos x="T4" y="T5"/>
                </a:cxn>
                <a:cxn ang="T13">
                  <a:pos x="T6" y="T7"/>
                </a:cxn>
                <a:cxn ang="T14">
                  <a:pos x="T8" y="T9"/>
                </a:cxn>
              </a:cxnLst>
              <a:rect l="T15" t="T16" r="T17" b="T18"/>
              <a:pathLst>
                <a:path w="10" h="10">
                  <a:moveTo>
                    <a:pt x="10" y="0"/>
                  </a:moveTo>
                  <a:lnTo>
                    <a:pt x="0" y="2"/>
                  </a:lnTo>
                  <a:lnTo>
                    <a:pt x="0" y="10"/>
                  </a:lnTo>
                  <a:lnTo>
                    <a:pt x="10" y="7"/>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3" name="Freeform 577"/>
            <p:cNvSpPr>
              <a:spLocks/>
            </p:cNvSpPr>
            <p:nvPr/>
          </p:nvSpPr>
          <p:spPr bwMode="auto">
            <a:xfrm>
              <a:off x="3518" y="2819"/>
              <a:ext cx="21" cy="7"/>
            </a:xfrm>
            <a:custGeom>
              <a:avLst/>
              <a:gdLst>
                <a:gd name="T0" fmla="*/ 0 w 21"/>
                <a:gd name="T1" fmla="*/ 3 h 7"/>
                <a:gd name="T2" fmla="*/ 10 w 21"/>
                <a:gd name="T3" fmla="*/ 0 h 7"/>
                <a:gd name="T4" fmla="*/ 21 w 21"/>
                <a:gd name="T5" fmla="*/ 5 h 7"/>
                <a:gd name="T6" fmla="*/ 12 w 21"/>
                <a:gd name="T7" fmla="*/ 7 h 7"/>
                <a:gd name="T8" fmla="*/ 0 w 21"/>
                <a:gd name="T9" fmla="*/ 3 h 7"/>
                <a:gd name="T10" fmla="*/ 0 60000 65536"/>
                <a:gd name="T11" fmla="*/ 0 60000 65536"/>
                <a:gd name="T12" fmla="*/ 0 60000 65536"/>
                <a:gd name="T13" fmla="*/ 0 60000 65536"/>
                <a:gd name="T14" fmla="*/ 0 60000 65536"/>
                <a:gd name="T15" fmla="*/ 0 w 21"/>
                <a:gd name="T16" fmla="*/ 0 h 7"/>
                <a:gd name="T17" fmla="*/ 21 w 21"/>
                <a:gd name="T18" fmla="*/ 7 h 7"/>
              </a:gdLst>
              <a:ahLst/>
              <a:cxnLst>
                <a:cxn ang="T10">
                  <a:pos x="T0" y="T1"/>
                </a:cxn>
                <a:cxn ang="T11">
                  <a:pos x="T2" y="T3"/>
                </a:cxn>
                <a:cxn ang="T12">
                  <a:pos x="T4" y="T5"/>
                </a:cxn>
                <a:cxn ang="T13">
                  <a:pos x="T6" y="T7"/>
                </a:cxn>
                <a:cxn ang="T14">
                  <a:pos x="T8" y="T9"/>
                </a:cxn>
              </a:cxnLst>
              <a:rect l="T15" t="T16" r="T17" b="T18"/>
              <a:pathLst>
                <a:path w="21" h="7">
                  <a:moveTo>
                    <a:pt x="0" y="3"/>
                  </a:moveTo>
                  <a:lnTo>
                    <a:pt x="10" y="0"/>
                  </a:lnTo>
                  <a:lnTo>
                    <a:pt x="21" y="5"/>
                  </a:lnTo>
                  <a:lnTo>
                    <a:pt x="12" y="7"/>
                  </a:lnTo>
                  <a:lnTo>
                    <a:pt x="0" y="3"/>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4" name="Freeform 578"/>
            <p:cNvSpPr>
              <a:spLocks/>
            </p:cNvSpPr>
            <p:nvPr/>
          </p:nvSpPr>
          <p:spPr bwMode="auto">
            <a:xfrm>
              <a:off x="3518" y="2815"/>
              <a:ext cx="10" cy="7"/>
            </a:xfrm>
            <a:custGeom>
              <a:avLst/>
              <a:gdLst>
                <a:gd name="T0" fmla="*/ 10 w 10"/>
                <a:gd name="T1" fmla="*/ 0 h 7"/>
                <a:gd name="T2" fmla="*/ 0 w 10"/>
                <a:gd name="T3" fmla="*/ 2 h 7"/>
                <a:gd name="T4" fmla="*/ 0 w 10"/>
                <a:gd name="T5" fmla="*/ 7 h 7"/>
                <a:gd name="T6" fmla="*/ 10 w 10"/>
                <a:gd name="T7" fmla="*/ 4 h 7"/>
                <a:gd name="T8" fmla="*/ 10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10" y="0"/>
                  </a:moveTo>
                  <a:lnTo>
                    <a:pt x="0" y="2"/>
                  </a:lnTo>
                  <a:lnTo>
                    <a:pt x="0" y="7"/>
                  </a:lnTo>
                  <a:lnTo>
                    <a:pt x="10" y="4"/>
                  </a:lnTo>
                  <a:lnTo>
                    <a:pt x="10" y="0"/>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5" name="Freeform 579"/>
            <p:cNvSpPr>
              <a:spLocks/>
            </p:cNvSpPr>
            <p:nvPr/>
          </p:nvSpPr>
          <p:spPr bwMode="auto">
            <a:xfrm>
              <a:off x="3509" y="2732"/>
              <a:ext cx="519" cy="163"/>
            </a:xfrm>
            <a:custGeom>
              <a:avLst/>
              <a:gdLst>
                <a:gd name="T0" fmla="*/ 519 w 519"/>
                <a:gd name="T1" fmla="*/ 160 h 163"/>
                <a:gd name="T2" fmla="*/ 9 w 519"/>
                <a:gd name="T3" fmla="*/ 0 h 163"/>
                <a:gd name="T4" fmla="*/ 0 w 519"/>
                <a:gd name="T5" fmla="*/ 2 h 163"/>
                <a:gd name="T6" fmla="*/ 507 w 519"/>
                <a:gd name="T7" fmla="*/ 163 h 163"/>
                <a:gd name="T8" fmla="*/ 519 w 519"/>
                <a:gd name="T9" fmla="*/ 160 h 163"/>
                <a:gd name="T10" fmla="*/ 0 60000 65536"/>
                <a:gd name="T11" fmla="*/ 0 60000 65536"/>
                <a:gd name="T12" fmla="*/ 0 60000 65536"/>
                <a:gd name="T13" fmla="*/ 0 60000 65536"/>
                <a:gd name="T14" fmla="*/ 0 60000 65536"/>
                <a:gd name="T15" fmla="*/ 0 w 519"/>
                <a:gd name="T16" fmla="*/ 0 h 163"/>
                <a:gd name="T17" fmla="*/ 519 w 519"/>
                <a:gd name="T18" fmla="*/ 163 h 163"/>
              </a:gdLst>
              <a:ahLst/>
              <a:cxnLst>
                <a:cxn ang="T10">
                  <a:pos x="T0" y="T1"/>
                </a:cxn>
                <a:cxn ang="T11">
                  <a:pos x="T2" y="T3"/>
                </a:cxn>
                <a:cxn ang="T12">
                  <a:pos x="T4" y="T5"/>
                </a:cxn>
                <a:cxn ang="T13">
                  <a:pos x="T6" y="T7"/>
                </a:cxn>
                <a:cxn ang="T14">
                  <a:pos x="T8" y="T9"/>
                </a:cxn>
              </a:cxnLst>
              <a:rect l="T15" t="T16" r="T17" b="T18"/>
              <a:pathLst>
                <a:path w="519" h="163">
                  <a:moveTo>
                    <a:pt x="519" y="160"/>
                  </a:moveTo>
                  <a:lnTo>
                    <a:pt x="9" y="0"/>
                  </a:lnTo>
                  <a:lnTo>
                    <a:pt x="0" y="2"/>
                  </a:lnTo>
                  <a:lnTo>
                    <a:pt x="507" y="163"/>
                  </a:lnTo>
                  <a:lnTo>
                    <a:pt x="519" y="16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6" name="Freeform 580"/>
            <p:cNvSpPr>
              <a:spLocks/>
            </p:cNvSpPr>
            <p:nvPr/>
          </p:nvSpPr>
          <p:spPr bwMode="auto">
            <a:xfrm>
              <a:off x="4016" y="2892"/>
              <a:ext cx="12" cy="109"/>
            </a:xfrm>
            <a:custGeom>
              <a:avLst/>
              <a:gdLst>
                <a:gd name="T0" fmla="*/ 0 w 12"/>
                <a:gd name="T1" fmla="*/ 3 h 109"/>
                <a:gd name="T2" fmla="*/ 0 w 12"/>
                <a:gd name="T3" fmla="*/ 109 h 109"/>
                <a:gd name="T4" fmla="*/ 12 w 12"/>
                <a:gd name="T5" fmla="*/ 107 h 109"/>
                <a:gd name="T6" fmla="*/ 12 w 12"/>
                <a:gd name="T7" fmla="*/ 0 h 109"/>
                <a:gd name="T8" fmla="*/ 0 w 12"/>
                <a:gd name="T9" fmla="*/ 3 h 109"/>
                <a:gd name="T10" fmla="*/ 0 60000 65536"/>
                <a:gd name="T11" fmla="*/ 0 60000 65536"/>
                <a:gd name="T12" fmla="*/ 0 60000 65536"/>
                <a:gd name="T13" fmla="*/ 0 60000 65536"/>
                <a:gd name="T14" fmla="*/ 0 60000 65536"/>
                <a:gd name="T15" fmla="*/ 0 w 12"/>
                <a:gd name="T16" fmla="*/ 0 h 109"/>
                <a:gd name="T17" fmla="*/ 12 w 12"/>
                <a:gd name="T18" fmla="*/ 109 h 109"/>
              </a:gdLst>
              <a:ahLst/>
              <a:cxnLst>
                <a:cxn ang="T10">
                  <a:pos x="T0" y="T1"/>
                </a:cxn>
                <a:cxn ang="T11">
                  <a:pos x="T2" y="T3"/>
                </a:cxn>
                <a:cxn ang="T12">
                  <a:pos x="T4" y="T5"/>
                </a:cxn>
                <a:cxn ang="T13">
                  <a:pos x="T6" y="T7"/>
                </a:cxn>
                <a:cxn ang="T14">
                  <a:pos x="T8" y="T9"/>
                </a:cxn>
              </a:cxnLst>
              <a:rect l="T15" t="T16" r="T17" b="T18"/>
              <a:pathLst>
                <a:path w="12" h="109">
                  <a:moveTo>
                    <a:pt x="0" y="3"/>
                  </a:moveTo>
                  <a:lnTo>
                    <a:pt x="0" y="109"/>
                  </a:lnTo>
                  <a:lnTo>
                    <a:pt x="12" y="107"/>
                  </a:lnTo>
                  <a:lnTo>
                    <a:pt x="12" y="0"/>
                  </a:lnTo>
                  <a:lnTo>
                    <a:pt x="0" y="3"/>
                  </a:ln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7" name="Freeform 581"/>
            <p:cNvSpPr>
              <a:spLocks noEditPoints="1"/>
            </p:cNvSpPr>
            <p:nvPr/>
          </p:nvSpPr>
          <p:spPr bwMode="auto">
            <a:xfrm>
              <a:off x="3509" y="2734"/>
              <a:ext cx="507" cy="267"/>
            </a:xfrm>
            <a:custGeom>
              <a:avLst/>
              <a:gdLst>
                <a:gd name="T0" fmla="*/ 0 w 507"/>
                <a:gd name="T1" fmla="*/ 0 h 267"/>
                <a:gd name="T2" fmla="*/ 0 w 507"/>
                <a:gd name="T3" fmla="*/ 102 h 267"/>
                <a:gd name="T4" fmla="*/ 507 w 507"/>
                <a:gd name="T5" fmla="*/ 267 h 267"/>
                <a:gd name="T6" fmla="*/ 507 w 507"/>
                <a:gd name="T7" fmla="*/ 161 h 267"/>
                <a:gd name="T8" fmla="*/ 0 w 507"/>
                <a:gd name="T9" fmla="*/ 0 h 267"/>
                <a:gd name="T10" fmla="*/ 21 w 507"/>
                <a:gd name="T11" fmla="*/ 92 h 267"/>
                <a:gd name="T12" fmla="*/ 9 w 507"/>
                <a:gd name="T13" fmla="*/ 88 h 267"/>
                <a:gd name="T14" fmla="*/ 9 w 507"/>
                <a:gd name="T15" fmla="*/ 81 h 267"/>
                <a:gd name="T16" fmla="*/ 21 w 507"/>
                <a:gd name="T17" fmla="*/ 85 h 267"/>
                <a:gd name="T18" fmla="*/ 21 w 507"/>
                <a:gd name="T19" fmla="*/ 92 h 267"/>
                <a:gd name="T20" fmla="*/ 21 w 507"/>
                <a:gd name="T21" fmla="*/ 24 h 267"/>
                <a:gd name="T22" fmla="*/ 9 w 507"/>
                <a:gd name="T23" fmla="*/ 22 h 267"/>
                <a:gd name="T24" fmla="*/ 9 w 507"/>
                <a:gd name="T25" fmla="*/ 14 h 267"/>
                <a:gd name="T26" fmla="*/ 21 w 507"/>
                <a:gd name="T27" fmla="*/ 19 h 267"/>
                <a:gd name="T28" fmla="*/ 21 w 507"/>
                <a:gd name="T29" fmla="*/ 24 h 267"/>
                <a:gd name="T30" fmla="*/ 498 w 507"/>
                <a:gd name="T31" fmla="*/ 246 h 267"/>
                <a:gd name="T32" fmla="*/ 486 w 507"/>
                <a:gd name="T33" fmla="*/ 243 h 267"/>
                <a:gd name="T34" fmla="*/ 486 w 507"/>
                <a:gd name="T35" fmla="*/ 236 h 267"/>
                <a:gd name="T36" fmla="*/ 498 w 507"/>
                <a:gd name="T37" fmla="*/ 241 h 267"/>
                <a:gd name="T38" fmla="*/ 498 w 507"/>
                <a:gd name="T39" fmla="*/ 246 h 267"/>
                <a:gd name="T40" fmla="*/ 498 w 507"/>
                <a:gd name="T41" fmla="*/ 180 h 267"/>
                <a:gd name="T42" fmla="*/ 486 w 507"/>
                <a:gd name="T43" fmla="*/ 175 h 267"/>
                <a:gd name="T44" fmla="*/ 486 w 507"/>
                <a:gd name="T45" fmla="*/ 170 h 267"/>
                <a:gd name="T46" fmla="*/ 498 w 507"/>
                <a:gd name="T47" fmla="*/ 173 h 267"/>
                <a:gd name="T48" fmla="*/ 498 w 507"/>
                <a:gd name="T49" fmla="*/ 180 h 26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7"/>
                <a:gd name="T76" fmla="*/ 0 h 267"/>
                <a:gd name="T77" fmla="*/ 507 w 507"/>
                <a:gd name="T78" fmla="*/ 267 h 26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7" h="267">
                  <a:moveTo>
                    <a:pt x="0" y="0"/>
                  </a:moveTo>
                  <a:lnTo>
                    <a:pt x="0" y="102"/>
                  </a:lnTo>
                  <a:lnTo>
                    <a:pt x="507" y="267"/>
                  </a:lnTo>
                  <a:lnTo>
                    <a:pt x="507" y="161"/>
                  </a:lnTo>
                  <a:lnTo>
                    <a:pt x="0" y="0"/>
                  </a:lnTo>
                  <a:close/>
                  <a:moveTo>
                    <a:pt x="21" y="92"/>
                  </a:moveTo>
                  <a:lnTo>
                    <a:pt x="9" y="88"/>
                  </a:lnTo>
                  <a:lnTo>
                    <a:pt x="9" y="81"/>
                  </a:lnTo>
                  <a:lnTo>
                    <a:pt x="21" y="85"/>
                  </a:lnTo>
                  <a:lnTo>
                    <a:pt x="21" y="92"/>
                  </a:lnTo>
                  <a:close/>
                  <a:moveTo>
                    <a:pt x="21" y="24"/>
                  </a:moveTo>
                  <a:lnTo>
                    <a:pt x="9" y="22"/>
                  </a:lnTo>
                  <a:lnTo>
                    <a:pt x="9" y="14"/>
                  </a:lnTo>
                  <a:lnTo>
                    <a:pt x="21" y="19"/>
                  </a:lnTo>
                  <a:lnTo>
                    <a:pt x="21" y="24"/>
                  </a:lnTo>
                  <a:close/>
                  <a:moveTo>
                    <a:pt x="498" y="246"/>
                  </a:moveTo>
                  <a:lnTo>
                    <a:pt x="486" y="243"/>
                  </a:lnTo>
                  <a:lnTo>
                    <a:pt x="486" y="236"/>
                  </a:lnTo>
                  <a:lnTo>
                    <a:pt x="498" y="241"/>
                  </a:lnTo>
                  <a:lnTo>
                    <a:pt x="498" y="246"/>
                  </a:lnTo>
                  <a:close/>
                  <a:moveTo>
                    <a:pt x="498" y="180"/>
                  </a:moveTo>
                  <a:lnTo>
                    <a:pt x="486" y="175"/>
                  </a:lnTo>
                  <a:lnTo>
                    <a:pt x="486" y="170"/>
                  </a:lnTo>
                  <a:lnTo>
                    <a:pt x="498" y="173"/>
                  </a:lnTo>
                  <a:lnTo>
                    <a:pt x="498" y="180"/>
                  </a:lnTo>
                  <a:close/>
                </a:path>
              </a:pathLst>
            </a:custGeom>
            <a:solidFill>
              <a:srgbClr val="262837"/>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8" name="Freeform 582"/>
            <p:cNvSpPr>
              <a:spLocks/>
            </p:cNvSpPr>
            <p:nvPr/>
          </p:nvSpPr>
          <p:spPr bwMode="auto">
            <a:xfrm>
              <a:off x="3768" y="2833"/>
              <a:ext cx="197" cy="135"/>
            </a:xfrm>
            <a:custGeom>
              <a:avLst/>
              <a:gdLst>
                <a:gd name="T0" fmla="*/ 197 w 197"/>
                <a:gd name="T1" fmla="*/ 57 h 135"/>
                <a:gd name="T2" fmla="*/ 12 w 197"/>
                <a:gd name="T3" fmla="*/ 0 h 135"/>
                <a:gd name="T4" fmla="*/ 0 w 197"/>
                <a:gd name="T5" fmla="*/ 17 h 135"/>
                <a:gd name="T6" fmla="*/ 0 w 197"/>
                <a:gd name="T7" fmla="*/ 57 h 135"/>
                <a:gd name="T8" fmla="*/ 12 w 197"/>
                <a:gd name="T9" fmla="*/ 76 h 135"/>
                <a:gd name="T10" fmla="*/ 197 w 197"/>
                <a:gd name="T11" fmla="*/ 135 h 135"/>
                <a:gd name="T12" fmla="*/ 197 w 197"/>
                <a:gd name="T13" fmla="*/ 57 h 135"/>
                <a:gd name="T14" fmla="*/ 0 60000 65536"/>
                <a:gd name="T15" fmla="*/ 0 60000 65536"/>
                <a:gd name="T16" fmla="*/ 0 60000 65536"/>
                <a:gd name="T17" fmla="*/ 0 60000 65536"/>
                <a:gd name="T18" fmla="*/ 0 60000 65536"/>
                <a:gd name="T19" fmla="*/ 0 60000 65536"/>
                <a:gd name="T20" fmla="*/ 0 60000 65536"/>
                <a:gd name="T21" fmla="*/ 0 w 197"/>
                <a:gd name="T22" fmla="*/ 0 h 135"/>
                <a:gd name="T23" fmla="*/ 197 w 197"/>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5">
                  <a:moveTo>
                    <a:pt x="197" y="57"/>
                  </a:moveTo>
                  <a:lnTo>
                    <a:pt x="12" y="0"/>
                  </a:lnTo>
                  <a:lnTo>
                    <a:pt x="0" y="17"/>
                  </a:lnTo>
                  <a:lnTo>
                    <a:pt x="0" y="57"/>
                  </a:lnTo>
                  <a:lnTo>
                    <a:pt x="12" y="76"/>
                  </a:lnTo>
                  <a:lnTo>
                    <a:pt x="197" y="135"/>
                  </a:lnTo>
                  <a:lnTo>
                    <a:pt x="197" y="57"/>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19" name="Freeform 583"/>
            <p:cNvSpPr>
              <a:spLocks noEditPoints="1"/>
            </p:cNvSpPr>
            <p:nvPr/>
          </p:nvSpPr>
          <p:spPr bwMode="auto">
            <a:xfrm>
              <a:off x="3504" y="2638"/>
              <a:ext cx="914" cy="365"/>
            </a:xfrm>
            <a:custGeom>
              <a:avLst/>
              <a:gdLst>
                <a:gd name="T0" fmla="*/ 4924122 w 387"/>
                <a:gd name="T1" fmla="*/ 703560 h 155"/>
                <a:gd name="T2" fmla="*/ 2629382 w 387"/>
                <a:gd name="T3" fmla="*/ 0 h 155"/>
                <a:gd name="T4" fmla="*/ 2612559 w 387"/>
                <a:gd name="T5" fmla="*/ 0 h 155"/>
                <a:gd name="T6" fmla="*/ 292244 w 387"/>
                <a:gd name="T7" fmla="*/ 529601 h 155"/>
                <a:gd name="T8" fmla="*/ 308552 w 387"/>
                <a:gd name="T9" fmla="*/ 529601 h 155"/>
                <a:gd name="T10" fmla="*/ 90975 w 387"/>
                <a:gd name="T11" fmla="*/ 468203 h 155"/>
                <a:gd name="T12" fmla="*/ 75486 w 387"/>
                <a:gd name="T13" fmla="*/ 468203 h 155"/>
                <a:gd name="T14" fmla="*/ 11445 w 387"/>
                <a:gd name="T15" fmla="*/ 483048 h 155"/>
                <a:gd name="T16" fmla="*/ 0 w 387"/>
                <a:gd name="T17" fmla="*/ 507962 h 155"/>
                <a:gd name="T18" fmla="*/ 0 w 387"/>
                <a:gd name="T19" fmla="*/ 1037224 h 155"/>
                <a:gd name="T20" fmla="*/ 11445 w 387"/>
                <a:gd name="T21" fmla="*/ 1048888 h 155"/>
                <a:gd name="T22" fmla="*/ 2770325 w 387"/>
                <a:gd name="T23" fmla="*/ 1914920 h 155"/>
                <a:gd name="T24" fmla="*/ 2780164 w 387"/>
                <a:gd name="T25" fmla="*/ 1914920 h 155"/>
                <a:gd name="T26" fmla="*/ 2830497 w 387"/>
                <a:gd name="T27" fmla="*/ 1903324 h 155"/>
                <a:gd name="T28" fmla="*/ 2846149 w 387"/>
                <a:gd name="T29" fmla="*/ 1888479 h 155"/>
                <a:gd name="T30" fmla="*/ 2846149 w 387"/>
                <a:gd name="T31" fmla="*/ 1752410 h 155"/>
                <a:gd name="T32" fmla="*/ 2830497 w 387"/>
                <a:gd name="T33" fmla="*/ 1776763 h 155"/>
                <a:gd name="T34" fmla="*/ 4924122 w 387"/>
                <a:gd name="T35" fmla="*/ 1311421 h 155"/>
                <a:gd name="T36" fmla="*/ 4936098 w 387"/>
                <a:gd name="T37" fmla="*/ 1296077 h 155"/>
                <a:gd name="T38" fmla="*/ 4936098 w 387"/>
                <a:gd name="T39" fmla="*/ 719547 h 155"/>
                <a:gd name="T40" fmla="*/ 4924122 w 387"/>
                <a:gd name="T41" fmla="*/ 703560 h 155"/>
                <a:gd name="T42" fmla="*/ 4924122 w 387"/>
                <a:gd name="T43" fmla="*/ 1273786 h 155"/>
                <a:gd name="T44" fmla="*/ 2818733 w 387"/>
                <a:gd name="T45" fmla="*/ 1740631 h 155"/>
                <a:gd name="T46" fmla="*/ 2807288 w 387"/>
                <a:gd name="T47" fmla="*/ 1752410 h 155"/>
                <a:gd name="T48" fmla="*/ 2807288 w 387"/>
                <a:gd name="T49" fmla="*/ 1888479 h 155"/>
                <a:gd name="T50" fmla="*/ 2818733 w 387"/>
                <a:gd name="T51" fmla="*/ 1865600 h 155"/>
                <a:gd name="T52" fmla="*/ 2770325 w 387"/>
                <a:gd name="T53" fmla="*/ 1876884 h 155"/>
                <a:gd name="T54" fmla="*/ 2780164 w 387"/>
                <a:gd name="T55" fmla="*/ 1876884 h 155"/>
                <a:gd name="T56" fmla="*/ 27030 w 387"/>
                <a:gd name="T57" fmla="*/ 1010624 h 155"/>
                <a:gd name="T58" fmla="*/ 38520 w 387"/>
                <a:gd name="T59" fmla="*/ 1037224 h 155"/>
                <a:gd name="T60" fmla="*/ 38520 w 387"/>
                <a:gd name="T61" fmla="*/ 507962 h 155"/>
                <a:gd name="T62" fmla="*/ 27030 w 387"/>
                <a:gd name="T63" fmla="*/ 519181 h 155"/>
                <a:gd name="T64" fmla="*/ 90975 w 387"/>
                <a:gd name="T65" fmla="*/ 507962 h 155"/>
                <a:gd name="T66" fmla="*/ 75486 w 387"/>
                <a:gd name="T67" fmla="*/ 507962 h 155"/>
                <a:gd name="T68" fmla="*/ 292244 w 387"/>
                <a:gd name="T69" fmla="*/ 565463 h 155"/>
                <a:gd name="T70" fmla="*/ 292244 w 387"/>
                <a:gd name="T71" fmla="*/ 565463 h 155"/>
                <a:gd name="T72" fmla="*/ 2612559 w 387"/>
                <a:gd name="T73" fmla="*/ 35855 h 155"/>
                <a:gd name="T74" fmla="*/ 2612559 w 387"/>
                <a:gd name="T75" fmla="*/ 35855 h 155"/>
                <a:gd name="T76" fmla="*/ 4924122 w 387"/>
                <a:gd name="T77" fmla="*/ 739172 h 155"/>
                <a:gd name="T78" fmla="*/ 4897087 w 387"/>
                <a:gd name="T79" fmla="*/ 719547 h 155"/>
                <a:gd name="T80" fmla="*/ 4897087 w 387"/>
                <a:gd name="T81" fmla="*/ 1296077 h 155"/>
                <a:gd name="T82" fmla="*/ 4924122 w 387"/>
                <a:gd name="T83" fmla="*/ 1273786 h 1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7"/>
                <a:gd name="T127" fmla="*/ 0 h 155"/>
                <a:gd name="T128" fmla="*/ 387 w 387"/>
                <a:gd name="T129" fmla="*/ 155 h 15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7" h="155">
                  <a:moveTo>
                    <a:pt x="386" y="57"/>
                  </a:moveTo>
                  <a:cubicBezTo>
                    <a:pt x="206" y="0"/>
                    <a:pt x="206" y="0"/>
                    <a:pt x="206" y="0"/>
                  </a:cubicBezTo>
                  <a:cubicBezTo>
                    <a:pt x="205" y="0"/>
                    <a:pt x="205" y="0"/>
                    <a:pt x="205" y="0"/>
                  </a:cubicBezTo>
                  <a:cubicBezTo>
                    <a:pt x="23" y="43"/>
                    <a:pt x="23" y="43"/>
                    <a:pt x="23" y="43"/>
                  </a:cubicBezTo>
                  <a:cubicBezTo>
                    <a:pt x="24" y="43"/>
                    <a:pt x="24" y="43"/>
                    <a:pt x="24" y="43"/>
                  </a:cubicBezTo>
                  <a:cubicBezTo>
                    <a:pt x="7" y="38"/>
                    <a:pt x="7" y="38"/>
                    <a:pt x="7" y="38"/>
                  </a:cubicBezTo>
                  <a:cubicBezTo>
                    <a:pt x="6" y="38"/>
                    <a:pt x="6" y="38"/>
                    <a:pt x="6" y="38"/>
                  </a:cubicBezTo>
                  <a:cubicBezTo>
                    <a:pt x="1" y="39"/>
                    <a:pt x="1" y="39"/>
                    <a:pt x="1" y="39"/>
                  </a:cubicBezTo>
                  <a:cubicBezTo>
                    <a:pt x="1" y="39"/>
                    <a:pt x="0" y="40"/>
                    <a:pt x="0" y="41"/>
                  </a:cubicBezTo>
                  <a:cubicBezTo>
                    <a:pt x="0" y="84"/>
                    <a:pt x="0" y="84"/>
                    <a:pt x="0" y="84"/>
                  </a:cubicBezTo>
                  <a:cubicBezTo>
                    <a:pt x="0" y="84"/>
                    <a:pt x="1" y="85"/>
                    <a:pt x="1" y="85"/>
                  </a:cubicBezTo>
                  <a:cubicBezTo>
                    <a:pt x="217" y="155"/>
                    <a:pt x="217" y="155"/>
                    <a:pt x="217" y="155"/>
                  </a:cubicBezTo>
                  <a:cubicBezTo>
                    <a:pt x="218" y="155"/>
                    <a:pt x="218" y="155"/>
                    <a:pt x="218" y="155"/>
                  </a:cubicBezTo>
                  <a:cubicBezTo>
                    <a:pt x="222" y="154"/>
                    <a:pt x="222" y="154"/>
                    <a:pt x="222" y="154"/>
                  </a:cubicBezTo>
                  <a:cubicBezTo>
                    <a:pt x="223" y="154"/>
                    <a:pt x="223" y="153"/>
                    <a:pt x="223" y="153"/>
                  </a:cubicBezTo>
                  <a:cubicBezTo>
                    <a:pt x="223" y="142"/>
                    <a:pt x="223" y="142"/>
                    <a:pt x="223" y="142"/>
                  </a:cubicBezTo>
                  <a:cubicBezTo>
                    <a:pt x="223" y="143"/>
                    <a:pt x="223" y="143"/>
                    <a:pt x="222" y="144"/>
                  </a:cubicBezTo>
                  <a:cubicBezTo>
                    <a:pt x="386" y="106"/>
                    <a:pt x="386" y="106"/>
                    <a:pt x="386" y="106"/>
                  </a:cubicBezTo>
                  <a:cubicBezTo>
                    <a:pt x="387" y="106"/>
                    <a:pt x="387" y="106"/>
                    <a:pt x="387" y="105"/>
                  </a:cubicBezTo>
                  <a:cubicBezTo>
                    <a:pt x="387" y="58"/>
                    <a:pt x="387" y="58"/>
                    <a:pt x="387" y="58"/>
                  </a:cubicBezTo>
                  <a:cubicBezTo>
                    <a:pt x="387" y="58"/>
                    <a:pt x="387" y="57"/>
                    <a:pt x="386" y="57"/>
                  </a:cubicBezTo>
                  <a:close/>
                  <a:moveTo>
                    <a:pt x="386" y="103"/>
                  </a:moveTo>
                  <a:cubicBezTo>
                    <a:pt x="221" y="141"/>
                    <a:pt x="221" y="141"/>
                    <a:pt x="221" y="141"/>
                  </a:cubicBezTo>
                  <a:cubicBezTo>
                    <a:pt x="221" y="141"/>
                    <a:pt x="220" y="141"/>
                    <a:pt x="220" y="142"/>
                  </a:cubicBezTo>
                  <a:cubicBezTo>
                    <a:pt x="220" y="153"/>
                    <a:pt x="220" y="153"/>
                    <a:pt x="220" y="153"/>
                  </a:cubicBezTo>
                  <a:cubicBezTo>
                    <a:pt x="220" y="152"/>
                    <a:pt x="221" y="151"/>
                    <a:pt x="221" y="151"/>
                  </a:cubicBezTo>
                  <a:cubicBezTo>
                    <a:pt x="217" y="152"/>
                    <a:pt x="217" y="152"/>
                    <a:pt x="217" y="152"/>
                  </a:cubicBezTo>
                  <a:cubicBezTo>
                    <a:pt x="218" y="152"/>
                    <a:pt x="218" y="152"/>
                    <a:pt x="218" y="152"/>
                  </a:cubicBezTo>
                  <a:cubicBezTo>
                    <a:pt x="2" y="82"/>
                    <a:pt x="2" y="82"/>
                    <a:pt x="2" y="82"/>
                  </a:cubicBezTo>
                  <a:cubicBezTo>
                    <a:pt x="3" y="82"/>
                    <a:pt x="3" y="83"/>
                    <a:pt x="3" y="84"/>
                  </a:cubicBezTo>
                  <a:cubicBezTo>
                    <a:pt x="3" y="41"/>
                    <a:pt x="3" y="41"/>
                    <a:pt x="3" y="41"/>
                  </a:cubicBezTo>
                  <a:cubicBezTo>
                    <a:pt x="3" y="41"/>
                    <a:pt x="3" y="42"/>
                    <a:pt x="2" y="42"/>
                  </a:cubicBezTo>
                  <a:cubicBezTo>
                    <a:pt x="7" y="41"/>
                    <a:pt x="7" y="41"/>
                    <a:pt x="7" y="41"/>
                  </a:cubicBezTo>
                  <a:cubicBezTo>
                    <a:pt x="6" y="41"/>
                    <a:pt x="6" y="41"/>
                    <a:pt x="6" y="41"/>
                  </a:cubicBezTo>
                  <a:cubicBezTo>
                    <a:pt x="23" y="46"/>
                    <a:pt x="23" y="46"/>
                    <a:pt x="23" y="46"/>
                  </a:cubicBezTo>
                  <a:cubicBezTo>
                    <a:pt x="23" y="46"/>
                    <a:pt x="23" y="46"/>
                    <a:pt x="23" y="46"/>
                  </a:cubicBezTo>
                  <a:cubicBezTo>
                    <a:pt x="205" y="3"/>
                    <a:pt x="205" y="3"/>
                    <a:pt x="205" y="3"/>
                  </a:cubicBezTo>
                  <a:cubicBezTo>
                    <a:pt x="205" y="3"/>
                    <a:pt x="205" y="3"/>
                    <a:pt x="205" y="3"/>
                  </a:cubicBezTo>
                  <a:cubicBezTo>
                    <a:pt x="386" y="60"/>
                    <a:pt x="386" y="60"/>
                    <a:pt x="386" y="60"/>
                  </a:cubicBezTo>
                  <a:cubicBezTo>
                    <a:pt x="385" y="60"/>
                    <a:pt x="384" y="59"/>
                    <a:pt x="384" y="58"/>
                  </a:cubicBezTo>
                  <a:cubicBezTo>
                    <a:pt x="384" y="105"/>
                    <a:pt x="384" y="105"/>
                    <a:pt x="384" y="105"/>
                  </a:cubicBezTo>
                  <a:cubicBezTo>
                    <a:pt x="384" y="104"/>
                    <a:pt x="385" y="104"/>
                    <a:pt x="386" y="103"/>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0" name="Freeform 584"/>
            <p:cNvSpPr>
              <a:spLocks/>
            </p:cNvSpPr>
            <p:nvPr/>
          </p:nvSpPr>
          <p:spPr bwMode="auto">
            <a:xfrm>
              <a:off x="4054" y="2857"/>
              <a:ext cx="326" cy="73"/>
            </a:xfrm>
            <a:custGeom>
              <a:avLst/>
              <a:gdLst>
                <a:gd name="T0" fmla="*/ 324 w 326"/>
                <a:gd name="T1" fmla="*/ 0 h 73"/>
                <a:gd name="T2" fmla="*/ 0 w 326"/>
                <a:gd name="T3" fmla="*/ 73 h 73"/>
                <a:gd name="T4" fmla="*/ 3 w 326"/>
                <a:gd name="T5" fmla="*/ 73 h 73"/>
                <a:gd name="T6" fmla="*/ 326 w 326"/>
                <a:gd name="T7" fmla="*/ 0 h 73"/>
                <a:gd name="T8" fmla="*/ 324 w 326"/>
                <a:gd name="T9" fmla="*/ 0 h 73"/>
                <a:gd name="T10" fmla="*/ 0 60000 65536"/>
                <a:gd name="T11" fmla="*/ 0 60000 65536"/>
                <a:gd name="T12" fmla="*/ 0 60000 65536"/>
                <a:gd name="T13" fmla="*/ 0 60000 65536"/>
                <a:gd name="T14" fmla="*/ 0 60000 65536"/>
                <a:gd name="T15" fmla="*/ 0 w 326"/>
                <a:gd name="T16" fmla="*/ 0 h 73"/>
                <a:gd name="T17" fmla="*/ 326 w 326"/>
                <a:gd name="T18" fmla="*/ 73 h 73"/>
              </a:gdLst>
              <a:ahLst/>
              <a:cxnLst>
                <a:cxn ang="T10">
                  <a:pos x="T0" y="T1"/>
                </a:cxn>
                <a:cxn ang="T11">
                  <a:pos x="T2" y="T3"/>
                </a:cxn>
                <a:cxn ang="T12">
                  <a:pos x="T4" y="T5"/>
                </a:cxn>
                <a:cxn ang="T13">
                  <a:pos x="T6" y="T7"/>
                </a:cxn>
                <a:cxn ang="T14">
                  <a:pos x="T8" y="T9"/>
                </a:cxn>
              </a:cxnLst>
              <a:rect l="T15" t="T16" r="T17" b="T18"/>
              <a:pathLst>
                <a:path w="326" h="73">
                  <a:moveTo>
                    <a:pt x="324" y="0"/>
                  </a:moveTo>
                  <a:lnTo>
                    <a:pt x="0" y="73"/>
                  </a:lnTo>
                  <a:lnTo>
                    <a:pt x="3" y="73"/>
                  </a:lnTo>
                  <a:lnTo>
                    <a:pt x="326" y="0"/>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1" name="Freeform 585"/>
            <p:cNvSpPr>
              <a:spLocks/>
            </p:cNvSpPr>
            <p:nvPr/>
          </p:nvSpPr>
          <p:spPr bwMode="auto">
            <a:xfrm>
              <a:off x="4057" y="2857"/>
              <a:ext cx="323" cy="80"/>
            </a:xfrm>
            <a:custGeom>
              <a:avLst/>
              <a:gdLst>
                <a:gd name="T0" fmla="*/ 323 w 323"/>
                <a:gd name="T1" fmla="*/ 0 h 80"/>
                <a:gd name="T2" fmla="*/ 0 w 323"/>
                <a:gd name="T3" fmla="*/ 73 h 80"/>
                <a:gd name="T4" fmla="*/ 0 w 323"/>
                <a:gd name="T5" fmla="*/ 80 h 80"/>
                <a:gd name="T6" fmla="*/ 323 w 323"/>
                <a:gd name="T7" fmla="*/ 7 h 80"/>
                <a:gd name="T8" fmla="*/ 323 w 323"/>
                <a:gd name="T9" fmla="*/ 0 h 80"/>
                <a:gd name="T10" fmla="*/ 0 60000 65536"/>
                <a:gd name="T11" fmla="*/ 0 60000 65536"/>
                <a:gd name="T12" fmla="*/ 0 60000 65536"/>
                <a:gd name="T13" fmla="*/ 0 60000 65536"/>
                <a:gd name="T14" fmla="*/ 0 60000 65536"/>
                <a:gd name="T15" fmla="*/ 0 w 323"/>
                <a:gd name="T16" fmla="*/ 0 h 80"/>
                <a:gd name="T17" fmla="*/ 323 w 323"/>
                <a:gd name="T18" fmla="*/ 80 h 80"/>
              </a:gdLst>
              <a:ahLst/>
              <a:cxnLst>
                <a:cxn ang="T10">
                  <a:pos x="T0" y="T1"/>
                </a:cxn>
                <a:cxn ang="T11">
                  <a:pos x="T2" y="T3"/>
                </a:cxn>
                <a:cxn ang="T12">
                  <a:pos x="T4" y="T5"/>
                </a:cxn>
                <a:cxn ang="T13">
                  <a:pos x="T6" y="T7"/>
                </a:cxn>
                <a:cxn ang="T14">
                  <a:pos x="T8" y="T9"/>
                </a:cxn>
              </a:cxnLst>
              <a:rect l="T15" t="T16" r="T17" b="T18"/>
              <a:pathLst>
                <a:path w="323" h="80">
                  <a:moveTo>
                    <a:pt x="323" y="0"/>
                  </a:moveTo>
                  <a:lnTo>
                    <a:pt x="0" y="73"/>
                  </a:lnTo>
                  <a:lnTo>
                    <a:pt x="0" y="80"/>
                  </a:lnTo>
                  <a:lnTo>
                    <a:pt x="323" y="7"/>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2" name="Freeform 586"/>
            <p:cNvSpPr>
              <a:spLocks/>
            </p:cNvSpPr>
            <p:nvPr/>
          </p:nvSpPr>
          <p:spPr bwMode="auto">
            <a:xfrm>
              <a:off x="4054" y="2930"/>
              <a:ext cx="3" cy="7"/>
            </a:xfrm>
            <a:custGeom>
              <a:avLst/>
              <a:gdLst>
                <a:gd name="T0" fmla="*/ 0 w 3"/>
                <a:gd name="T1" fmla="*/ 0 h 7"/>
                <a:gd name="T2" fmla="*/ 0 w 3"/>
                <a:gd name="T3" fmla="*/ 5 h 7"/>
                <a:gd name="T4" fmla="*/ 3 w 3"/>
                <a:gd name="T5" fmla="*/ 7 h 7"/>
                <a:gd name="T6" fmla="*/ 3 w 3"/>
                <a:gd name="T7" fmla="*/ 0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5"/>
                  </a:lnTo>
                  <a:lnTo>
                    <a:pt x="3" y="7"/>
                  </a:lnTo>
                  <a:lnTo>
                    <a:pt x="3" y="0"/>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3" name="Freeform 587"/>
            <p:cNvSpPr>
              <a:spLocks/>
            </p:cNvSpPr>
            <p:nvPr/>
          </p:nvSpPr>
          <p:spPr bwMode="auto">
            <a:xfrm>
              <a:off x="4054" y="2829"/>
              <a:ext cx="326" cy="75"/>
            </a:xfrm>
            <a:custGeom>
              <a:avLst/>
              <a:gdLst>
                <a:gd name="T0" fmla="*/ 324 w 326"/>
                <a:gd name="T1" fmla="*/ 0 h 75"/>
                <a:gd name="T2" fmla="*/ 0 w 326"/>
                <a:gd name="T3" fmla="*/ 73 h 75"/>
                <a:gd name="T4" fmla="*/ 3 w 326"/>
                <a:gd name="T5" fmla="*/ 75 h 75"/>
                <a:gd name="T6" fmla="*/ 326 w 326"/>
                <a:gd name="T7" fmla="*/ 2 h 75"/>
                <a:gd name="T8" fmla="*/ 324 w 326"/>
                <a:gd name="T9" fmla="*/ 0 h 75"/>
                <a:gd name="T10" fmla="*/ 0 60000 65536"/>
                <a:gd name="T11" fmla="*/ 0 60000 65536"/>
                <a:gd name="T12" fmla="*/ 0 60000 65536"/>
                <a:gd name="T13" fmla="*/ 0 60000 65536"/>
                <a:gd name="T14" fmla="*/ 0 60000 65536"/>
                <a:gd name="T15" fmla="*/ 0 w 326"/>
                <a:gd name="T16" fmla="*/ 0 h 75"/>
                <a:gd name="T17" fmla="*/ 326 w 326"/>
                <a:gd name="T18" fmla="*/ 75 h 75"/>
              </a:gdLst>
              <a:ahLst/>
              <a:cxnLst>
                <a:cxn ang="T10">
                  <a:pos x="T0" y="T1"/>
                </a:cxn>
                <a:cxn ang="T11">
                  <a:pos x="T2" y="T3"/>
                </a:cxn>
                <a:cxn ang="T12">
                  <a:pos x="T4" y="T5"/>
                </a:cxn>
                <a:cxn ang="T13">
                  <a:pos x="T6" y="T7"/>
                </a:cxn>
                <a:cxn ang="T14">
                  <a:pos x="T8" y="T9"/>
                </a:cxn>
              </a:cxnLst>
              <a:rect l="T15" t="T16" r="T17" b="T18"/>
              <a:pathLst>
                <a:path w="326" h="75">
                  <a:moveTo>
                    <a:pt x="324" y="0"/>
                  </a:moveTo>
                  <a:lnTo>
                    <a:pt x="0" y="73"/>
                  </a:lnTo>
                  <a:lnTo>
                    <a:pt x="3" y="75"/>
                  </a:lnTo>
                  <a:lnTo>
                    <a:pt x="326" y="2"/>
                  </a:lnTo>
                  <a:lnTo>
                    <a:pt x="324"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4" name="Freeform 588"/>
            <p:cNvSpPr>
              <a:spLocks/>
            </p:cNvSpPr>
            <p:nvPr/>
          </p:nvSpPr>
          <p:spPr bwMode="auto">
            <a:xfrm>
              <a:off x="4057" y="2831"/>
              <a:ext cx="323" cy="78"/>
            </a:xfrm>
            <a:custGeom>
              <a:avLst/>
              <a:gdLst>
                <a:gd name="T0" fmla="*/ 323 w 323"/>
                <a:gd name="T1" fmla="*/ 0 h 78"/>
                <a:gd name="T2" fmla="*/ 0 w 323"/>
                <a:gd name="T3" fmla="*/ 73 h 78"/>
                <a:gd name="T4" fmla="*/ 0 w 323"/>
                <a:gd name="T5" fmla="*/ 78 h 78"/>
                <a:gd name="T6" fmla="*/ 323 w 323"/>
                <a:gd name="T7" fmla="*/ 5 h 78"/>
                <a:gd name="T8" fmla="*/ 323 w 323"/>
                <a:gd name="T9" fmla="*/ 0 h 78"/>
                <a:gd name="T10" fmla="*/ 0 60000 65536"/>
                <a:gd name="T11" fmla="*/ 0 60000 65536"/>
                <a:gd name="T12" fmla="*/ 0 60000 65536"/>
                <a:gd name="T13" fmla="*/ 0 60000 65536"/>
                <a:gd name="T14" fmla="*/ 0 60000 65536"/>
                <a:gd name="T15" fmla="*/ 0 w 323"/>
                <a:gd name="T16" fmla="*/ 0 h 78"/>
                <a:gd name="T17" fmla="*/ 323 w 323"/>
                <a:gd name="T18" fmla="*/ 78 h 78"/>
              </a:gdLst>
              <a:ahLst/>
              <a:cxnLst>
                <a:cxn ang="T10">
                  <a:pos x="T0" y="T1"/>
                </a:cxn>
                <a:cxn ang="T11">
                  <a:pos x="T2" y="T3"/>
                </a:cxn>
                <a:cxn ang="T12">
                  <a:pos x="T4" y="T5"/>
                </a:cxn>
                <a:cxn ang="T13">
                  <a:pos x="T6" y="T7"/>
                </a:cxn>
                <a:cxn ang="T14">
                  <a:pos x="T8" y="T9"/>
                </a:cxn>
              </a:cxnLst>
              <a:rect l="T15" t="T16" r="T17" b="T18"/>
              <a:pathLst>
                <a:path w="323" h="78">
                  <a:moveTo>
                    <a:pt x="323" y="0"/>
                  </a:moveTo>
                  <a:lnTo>
                    <a:pt x="0" y="73"/>
                  </a:lnTo>
                  <a:lnTo>
                    <a:pt x="0" y="78"/>
                  </a:lnTo>
                  <a:lnTo>
                    <a:pt x="323" y="5"/>
                  </a:lnTo>
                  <a:lnTo>
                    <a:pt x="323"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5" name="Freeform 589"/>
            <p:cNvSpPr>
              <a:spLocks/>
            </p:cNvSpPr>
            <p:nvPr/>
          </p:nvSpPr>
          <p:spPr bwMode="auto">
            <a:xfrm>
              <a:off x="4054" y="2902"/>
              <a:ext cx="3" cy="7"/>
            </a:xfrm>
            <a:custGeom>
              <a:avLst/>
              <a:gdLst>
                <a:gd name="T0" fmla="*/ 0 w 3"/>
                <a:gd name="T1" fmla="*/ 0 h 7"/>
                <a:gd name="T2" fmla="*/ 0 w 3"/>
                <a:gd name="T3" fmla="*/ 7 h 7"/>
                <a:gd name="T4" fmla="*/ 3 w 3"/>
                <a:gd name="T5" fmla="*/ 7 h 7"/>
                <a:gd name="T6" fmla="*/ 3 w 3"/>
                <a:gd name="T7" fmla="*/ 2 h 7"/>
                <a:gd name="T8" fmla="*/ 0 w 3"/>
                <a:gd name="T9" fmla="*/ 0 h 7"/>
                <a:gd name="T10" fmla="*/ 0 60000 65536"/>
                <a:gd name="T11" fmla="*/ 0 60000 65536"/>
                <a:gd name="T12" fmla="*/ 0 60000 65536"/>
                <a:gd name="T13" fmla="*/ 0 60000 65536"/>
                <a:gd name="T14" fmla="*/ 0 60000 65536"/>
                <a:gd name="T15" fmla="*/ 0 w 3"/>
                <a:gd name="T16" fmla="*/ 0 h 7"/>
                <a:gd name="T17" fmla="*/ 3 w 3"/>
                <a:gd name="T18" fmla="*/ 7 h 7"/>
              </a:gdLst>
              <a:ahLst/>
              <a:cxnLst>
                <a:cxn ang="T10">
                  <a:pos x="T0" y="T1"/>
                </a:cxn>
                <a:cxn ang="T11">
                  <a:pos x="T2" y="T3"/>
                </a:cxn>
                <a:cxn ang="T12">
                  <a:pos x="T4" y="T5"/>
                </a:cxn>
                <a:cxn ang="T13">
                  <a:pos x="T6" y="T7"/>
                </a:cxn>
                <a:cxn ang="T14">
                  <a:pos x="T8" y="T9"/>
                </a:cxn>
              </a:cxnLst>
              <a:rect l="T15" t="T16" r="T17" b="T18"/>
              <a:pathLst>
                <a:path w="3" h="7">
                  <a:moveTo>
                    <a:pt x="0" y="0"/>
                  </a:moveTo>
                  <a:lnTo>
                    <a:pt x="0" y="7"/>
                  </a:lnTo>
                  <a:lnTo>
                    <a:pt x="3" y="7"/>
                  </a:lnTo>
                  <a:lnTo>
                    <a:pt x="3" y="2"/>
                  </a:lnTo>
                  <a:lnTo>
                    <a:pt x="0" y="0"/>
                  </a:ln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6" name="Freeform 590"/>
            <p:cNvSpPr>
              <a:spLocks/>
            </p:cNvSpPr>
            <p:nvPr/>
          </p:nvSpPr>
          <p:spPr bwMode="auto">
            <a:xfrm>
              <a:off x="3884" y="2897"/>
              <a:ext cx="14" cy="17"/>
            </a:xfrm>
            <a:custGeom>
              <a:avLst/>
              <a:gdLst>
                <a:gd name="T0" fmla="*/ 57269 w 6"/>
                <a:gd name="T1" fmla="*/ 49844 h 7"/>
                <a:gd name="T2" fmla="*/ 32433 w 6"/>
                <a:gd name="T3" fmla="*/ 121050 h 7"/>
                <a:gd name="T4" fmla="*/ 0 w 6"/>
                <a:gd name="T5" fmla="*/ 70198 h 7"/>
                <a:gd name="T6" fmla="*/ 24544 w 6"/>
                <a:gd name="T7" fmla="*/ 0 h 7"/>
                <a:gd name="T8" fmla="*/ 57269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5" y="3"/>
                  </a:moveTo>
                  <a:cubicBezTo>
                    <a:pt x="6" y="5"/>
                    <a:pt x="5" y="7"/>
                    <a:pt x="3" y="7"/>
                  </a:cubicBezTo>
                  <a:cubicBezTo>
                    <a:pt x="2" y="7"/>
                    <a:pt x="0" y="6"/>
                    <a:pt x="0" y="4"/>
                  </a:cubicBezTo>
                  <a:cubicBezTo>
                    <a:pt x="0" y="2"/>
                    <a:pt x="0" y="0"/>
                    <a:pt x="2" y="0"/>
                  </a:cubicBezTo>
                  <a:cubicBezTo>
                    <a:pt x="3" y="0"/>
                    <a:pt x="5" y="1"/>
                    <a:pt x="5"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7" name="Freeform 591"/>
            <p:cNvSpPr>
              <a:spLocks noEditPoints="1"/>
            </p:cNvSpPr>
            <p:nvPr/>
          </p:nvSpPr>
          <p:spPr bwMode="auto">
            <a:xfrm>
              <a:off x="3882" y="2895"/>
              <a:ext cx="16" cy="21"/>
            </a:xfrm>
            <a:custGeom>
              <a:avLst/>
              <a:gdLst>
                <a:gd name="T0" fmla="*/ 42354 w 7"/>
                <a:gd name="T1" fmla="*/ 42952 h 9"/>
                <a:gd name="T2" fmla="*/ 42354 w 7"/>
                <a:gd name="T3" fmla="*/ 75677 h 9"/>
                <a:gd name="T4" fmla="*/ 35815 w 7"/>
                <a:gd name="T5" fmla="*/ 75677 h 9"/>
                <a:gd name="T6" fmla="*/ 18530 w 7"/>
                <a:gd name="T7" fmla="*/ 57269 h 9"/>
                <a:gd name="T8" fmla="*/ 18530 w 7"/>
                <a:gd name="T9" fmla="*/ 24544 h 9"/>
                <a:gd name="T10" fmla="*/ 27643 w 7"/>
                <a:gd name="T11" fmla="*/ 24544 h 9"/>
                <a:gd name="T12" fmla="*/ 42354 w 7"/>
                <a:gd name="T13" fmla="*/ 42952 h 9"/>
                <a:gd name="T14" fmla="*/ 27643 w 7"/>
                <a:gd name="T15" fmla="*/ 0 h 9"/>
                <a:gd name="T16" fmla="*/ 8107 w 7"/>
                <a:gd name="T17" fmla="*/ 10519 h 9"/>
                <a:gd name="T18" fmla="*/ 0 w 7"/>
                <a:gd name="T19" fmla="*/ 57269 h 9"/>
                <a:gd name="T20" fmla="*/ 35815 w 7"/>
                <a:gd name="T21" fmla="*/ 100221 h 9"/>
                <a:gd name="T22" fmla="*/ 63184 w 7"/>
                <a:gd name="T23" fmla="*/ 90410 h 9"/>
                <a:gd name="T24" fmla="*/ 63184 w 7"/>
                <a:gd name="T25" fmla="*/ 42952 h 9"/>
                <a:gd name="T26" fmla="*/ 27643 w 7"/>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
                <a:gd name="T43" fmla="*/ 0 h 9"/>
                <a:gd name="T44" fmla="*/ 7 w 7"/>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 h="9">
                  <a:moveTo>
                    <a:pt x="5" y="4"/>
                  </a:moveTo>
                  <a:cubicBezTo>
                    <a:pt x="5" y="5"/>
                    <a:pt x="5" y="6"/>
                    <a:pt x="5" y="7"/>
                  </a:cubicBezTo>
                  <a:cubicBezTo>
                    <a:pt x="4" y="7"/>
                    <a:pt x="4" y="7"/>
                    <a:pt x="4" y="7"/>
                  </a:cubicBezTo>
                  <a:cubicBezTo>
                    <a:pt x="3" y="7"/>
                    <a:pt x="2" y="6"/>
                    <a:pt x="2" y="5"/>
                  </a:cubicBezTo>
                  <a:cubicBezTo>
                    <a:pt x="2" y="4"/>
                    <a:pt x="2" y="3"/>
                    <a:pt x="2" y="2"/>
                  </a:cubicBezTo>
                  <a:cubicBezTo>
                    <a:pt x="3" y="2"/>
                    <a:pt x="3" y="2"/>
                    <a:pt x="3" y="2"/>
                  </a:cubicBezTo>
                  <a:cubicBezTo>
                    <a:pt x="4" y="2"/>
                    <a:pt x="5" y="3"/>
                    <a:pt x="5" y="4"/>
                  </a:cubicBezTo>
                  <a:close/>
                  <a:moveTo>
                    <a:pt x="3" y="0"/>
                  </a:moveTo>
                  <a:cubicBezTo>
                    <a:pt x="2" y="0"/>
                    <a:pt x="1" y="0"/>
                    <a:pt x="1" y="1"/>
                  </a:cubicBezTo>
                  <a:cubicBezTo>
                    <a:pt x="0" y="2"/>
                    <a:pt x="0" y="4"/>
                    <a:pt x="0" y="5"/>
                  </a:cubicBezTo>
                  <a:cubicBezTo>
                    <a:pt x="0" y="8"/>
                    <a:pt x="2" y="9"/>
                    <a:pt x="4" y="9"/>
                  </a:cubicBezTo>
                  <a:cubicBezTo>
                    <a:pt x="5" y="9"/>
                    <a:pt x="6" y="8"/>
                    <a:pt x="7" y="8"/>
                  </a:cubicBezTo>
                  <a:cubicBezTo>
                    <a:pt x="7" y="7"/>
                    <a:pt x="7" y="5"/>
                    <a:pt x="7" y="4"/>
                  </a:cubicBezTo>
                  <a:cubicBezTo>
                    <a:pt x="7" y="1"/>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8" name="Freeform 592"/>
            <p:cNvSpPr>
              <a:spLocks/>
            </p:cNvSpPr>
            <p:nvPr/>
          </p:nvSpPr>
          <p:spPr bwMode="auto">
            <a:xfrm>
              <a:off x="3908" y="2904"/>
              <a:ext cx="14" cy="17"/>
            </a:xfrm>
            <a:custGeom>
              <a:avLst/>
              <a:gdLst>
                <a:gd name="T0" fmla="*/ 67788 w 6"/>
                <a:gd name="T1" fmla="*/ 49844 h 7"/>
                <a:gd name="T2" fmla="*/ 42952 w 6"/>
                <a:gd name="T3" fmla="*/ 121050 h 7"/>
                <a:gd name="T4" fmla="*/ 10519 w 6"/>
                <a:gd name="T5" fmla="*/ 70198 h 7"/>
                <a:gd name="T6" fmla="*/ 32433 w 6"/>
                <a:gd name="T7" fmla="*/ 0 h 7"/>
                <a:gd name="T8" fmla="*/ 67788 w 6"/>
                <a:gd name="T9" fmla="*/ 49844 h 7"/>
                <a:gd name="T10" fmla="*/ 0 60000 65536"/>
                <a:gd name="T11" fmla="*/ 0 60000 65536"/>
                <a:gd name="T12" fmla="*/ 0 60000 65536"/>
                <a:gd name="T13" fmla="*/ 0 60000 65536"/>
                <a:gd name="T14" fmla="*/ 0 60000 65536"/>
                <a:gd name="T15" fmla="*/ 0 w 6"/>
                <a:gd name="T16" fmla="*/ 0 h 7"/>
                <a:gd name="T17" fmla="*/ 6 w 6"/>
                <a:gd name="T18" fmla="*/ 7 h 7"/>
              </a:gdLst>
              <a:ahLst/>
              <a:cxnLst>
                <a:cxn ang="T10">
                  <a:pos x="T0" y="T1"/>
                </a:cxn>
                <a:cxn ang="T11">
                  <a:pos x="T2" y="T3"/>
                </a:cxn>
                <a:cxn ang="T12">
                  <a:pos x="T4" y="T5"/>
                </a:cxn>
                <a:cxn ang="T13">
                  <a:pos x="T6" y="T7"/>
                </a:cxn>
                <a:cxn ang="T14">
                  <a:pos x="T8" y="T9"/>
                </a:cxn>
              </a:cxnLst>
              <a:rect l="T15" t="T16" r="T17" b="T18"/>
              <a:pathLst>
                <a:path w="6" h="7">
                  <a:moveTo>
                    <a:pt x="6" y="3"/>
                  </a:moveTo>
                  <a:cubicBezTo>
                    <a:pt x="6" y="5"/>
                    <a:pt x="5" y="7"/>
                    <a:pt x="4" y="7"/>
                  </a:cubicBezTo>
                  <a:cubicBezTo>
                    <a:pt x="2" y="7"/>
                    <a:pt x="1" y="6"/>
                    <a:pt x="1" y="4"/>
                  </a:cubicBezTo>
                  <a:cubicBezTo>
                    <a:pt x="0" y="2"/>
                    <a:pt x="1" y="0"/>
                    <a:pt x="3" y="0"/>
                  </a:cubicBezTo>
                  <a:cubicBezTo>
                    <a:pt x="4" y="0"/>
                    <a:pt x="5" y="1"/>
                    <a:pt x="6" y="3"/>
                  </a:cubicBezTo>
                  <a:close/>
                </a:path>
              </a:pathLst>
            </a:custGeom>
            <a:solidFill>
              <a:srgbClr val="A0CC3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29" name="Freeform 593"/>
            <p:cNvSpPr>
              <a:spLocks noEditPoints="1"/>
            </p:cNvSpPr>
            <p:nvPr/>
          </p:nvSpPr>
          <p:spPr bwMode="auto">
            <a:xfrm>
              <a:off x="3905" y="2902"/>
              <a:ext cx="19" cy="21"/>
            </a:xfrm>
            <a:custGeom>
              <a:avLst/>
              <a:gdLst>
                <a:gd name="T0" fmla="*/ 78810 w 8"/>
                <a:gd name="T1" fmla="*/ 42952 h 9"/>
                <a:gd name="T2" fmla="*/ 66942 w 8"/>
                <a:gd name="T3" fmla="*/ 75677 h 9"/>
                <a:gd name="T4" fmla="*/ 66942 w 8"/>
                <a:gd name="T5" fmla="*/ 75677 h 9"/>
                <a:gd name="T6" fmla="*/ 40567 w 8"/>
                <a:gd name="T7" fmla="*/ 57269 h 9"/>
                <a:gd name="T8" fmla="*/ 40567 w 8"/>
                <a:gd name="T9" fmla="*/ 24544 h 9"/>
                <a:gd name="T10" fmla="*/ 57591 w 8"/>
                <a:gd name="T11" fmla="*/ 24544 h 9"/>
                <a:gd name="T12" fmla="*/ 78810 w 8"/>
                <a:gd name="T13" fmla="*/ 42952 h 9"/>
                <a:gd name="T14" fmla="*/ 40567 w 8"/>
                <a:gd name="T15" fmla="*/ 0 h 9"/>
                <a:gd name="T16" fmla="*/ 11868 w 8"/>
                <a:gd name="T17" fmla="*/ 10519 h 9"/>
                <a:gd name="T18" fmla="*/ 11868 w 8"/>
                <a:gd name="T19" fmla="*/ 57269 h 9"/>
                <a:gd name="T20" fmla="*/ 66942 w 8"/>
                <a:gd name="T21" fmla="*/ 100221 h 9"/>
                <a:gd name="T22" fmla="*/ 96337 w 8"/>
                <a:gd name="T23" fmla="*/ 90410 h 9"/>
                <a:gd name="T24" fmla="*/ 108205 w 8"/>
                <a:gd name="T25" fmla="*/ 42952 h 9"/>
                <a:gd name="T26" fmla="*/ 40567 w 8"/>
                <a:gd name="T27" fmla="*/ 0 h 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9"/>
                <a:gd name="T44" fmla="*/ 8 w 8"/>
                <a:gd name="T45" fmla="*/ 9 h 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9">
                  <a:moveTo>
                    <a:pt x="6" y="4"/>
                  </a:moveTo>
                  <a:cubicBezTo>
                    <a:pt x="6" y="5"/>
                    <a:pt x="6" y="6"/>
                    <a:pt x="5" y="7"/>
                  </a:cubicBezTo>
                  <a:cubicBezTo>
                    <a:pt x="5" y="7"/>
                    <a:pt x="5" y="7"/>
                    <a:pt x="5" y="7"/>
                  </a:cubicBezTo>
                  <a:cubicBezTo>
                    <a:pt x="4" y="7"/>
                    <a:pt x="3" y="6"/>
                    <a:pt x="3" y="5"/>
                  </a:cubicBezTo>
                  <a:cubicBezTo>
                    <a:pt x="2" y="4"/>
                    <a:pt x="3" y="3"/>
                    <a:pt x="3" y="2"/>
                  </a:cubicBezTo>
                  <a:cubicBezTo>
                    <a:pt x="4" y="2"/>
                    <a:pt x="4" y="2"/>
                    <a:pt x="4" y="2"/>
                  </a:cubicBezTo>
                  <a:cubicBezTo>
                    <a:pt x="4" y="2"/>
                    <a:pt x="6" y="3"/>
                    <a:pt x="6" y="4"/>
                  </a:cubicBezTo>
                  <a:close/>
                  <a:moveTo>
                    <a:pt x="3" y="0"/>
                  </a:moveTo>
                  <a:cubicBezTo>
                    <a:pt x="3" y="0"/>
                    <a:pt x="2" y="1"/>
                    <a:pt x="1" y="1"/>
                  </a:cubicBezTo>
                  <a:cubicBezTo>
                    <a:pt x="1" y="2"/>
                    <a:pt x="0" y="4"/>
                    <a:pt x="1" y="5"/>
                  </a:cubicBezTo>
                  <a:cubicBezTo>
                    <a:pt x="1" y="8"/>
                    <a:pt x="3" y="9"/>
                    <a:pt x="5" y="9"/>
                  </a:cubicBezTo>
                  <a:cubicBezTo>
                    <a:pt x="6" y="9"/>
                    <a:pt x="7" y="9"/>
                    <a:pt x="7" y="8"/>
                  </a:cubicBezTo>
                  <a:cubicBezTo>
                    <a:pt x="8" y="7"/>
                    <a:pt x="8" y="6"/>
                    <a:pt x="8" y="4"/>
                  </a:cubicBezTo>
                  <a:cubicBezTo>
                    <a:pt x="7" y="2"/>
                    <a:pt x="5" y="0"/>
                    <a:pt x="3" y="0"/>
                  </a:cubicBezTo>
                  <a:close/>
                </a:path>
              </a:pathLst>
            </a:custGeom>
            <a:solidFill>
              <a:srgbClr val="111628"/>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30" name="Freeform 594"/>
            <p:cNvSpPr>
              <a:spLocks/>
            </p:cNvSpPr>
            <p:nvPr/>
          </p:nvSpPr>
          <p:spPr bwMode="auto">
            <a:xfrm>
              <a:off x="3565" y="2772"/>
              <a:ext cx="168" cy="109"/>
            </a:xfrm>
            <a:custGeom>
              <a:avLst/>
              <a:gdLst>
                <a:gd name="T0" fmla="*/ 0 w 168"/>
                <a:gd name="T1" fmla="*/ 0 h 109"/>
                <a:gd name="T2" fmla="*/ 0 w 168"/>
                <a:gd name="T3" fmla="*/ 54 h 109"/>
                <a:gd name="T4" fmla="*/ 168 w 168"/>
                <a:gd name="T5" fmla="*/ 109 h 109"/>
                <a:gd name="T6" fmla="*/ 168 w 168"/>
                <a:gd name="T7" fmla="*/ 52 h 109"/>
                <a:gd name="T8" fmla="*/ 0 w 168"/>
                <a:gd name="T9" fmla="*/ 0 h 109"/>
                <a:gd name="T10" fmla="*/ 0 60000 65536"/>
                <a:gd name="T11" fmla="*/ 0 60000 65536"/>
                <a:gd name="T12" fmla="*/ 0 60000 65536"/>
                <a:gd name="T13" fmla="*/ 0 60000 65536"/>
                <a:gd name="T14" fmla="*/ 0 60000 65536"/>
                <a:gd name="T15" fmla="*/ 0 w 168"/>
                <a:gd name="T16" fmla="*/ 0 h 109"/>
                <a:gd name="T17" fmla="*/ 168 w 168"/>
                <a:gd name="T18" fmla="*/ 109 h 109"/>
              </a:gdLst>
              <a:ahLst/>
              <a:cxnLst>
                <a:cxn ang="T10">
                  <a:pos x="T0" y="T1"/>
                </a:cxn>
                <a:cxn ang="T11">
                  <a:pos x="T2" y="T3"/>
                </a:cxn>
                <a:cxn ang="T12">
                  <a:pos x="T4" y="T5"/>
                </a:cxn>
                <a:cxn ang="T13">
                  <a:pos x="T6" y="T7"/>
                </a:cxn>
                <a:cxn ang="T14">
                  <a:pos x="T8" y="T9"/>
                </a:cxn>
              </a:cxnLst>
              <a:rect l="T15" t="T16" r="T17" b="T18"/>
              <a:pathLst>
                <a:path w="168" h="109">
                  <a:moveTo>
                    <a:pt x="0" y="0"/>
                  </a:moveTo>
                  <a:lnTo>
                    <a:pt x="0" y="54"/>
                  </a:lnTo>
                  <a:lnTo>
                    <a:pt x="168" y="109"/>
                  </a:lnTo>
                  <a:lnTo>
                    <a:pt x="168" y="52"/>
                  </a:lnTo>
                  <a:lnTo>
                    <a:pt x="0" y="0"/>
                  </a:lnTo>
                  <a:close/>
                </a:path>
              </a:pathLst>
            </a:custGeom>
            <a:solidFill>
              <a:srgbClr val="3874BA"/>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31" name="Freeform 595"/>
            <p:cNvSpPr>
              <a:spLocks/>
            </p:cNvSpPr>
            <p:nvPr/>
          </p:nvSpPr>
          <p:spPr bwMode="auto">
            <a:xfrm>
              <a:off x="3568" y="2777"/>
              <a:ext cx="163" cy="85"/>
            </a:xfrm>
            <a:custGeom>
              <a:avLst/>
              <a:gdLst>
                <a:gd name="T0" fmla="*/ 0 w 69"/>
                <a:gd name="T1" fmla="*/ 0 h 36"/>
                <a:gd name="T2" fmla="*/ 0 w 69"/>
                <a:gd name="T3" fmla="*/ 189399 h 36"/>
                <a:gd name="T4" fmla="*/ 432722 w 69"/>
                <a:gd name="T5" fmla="*/ 316568 h 36"/>
                <a:gd name="T6" fmla="*/ 881480 w 69"/>
                <a:gd name="T7" fmla="*/ 459000 h 36"/>
                <a:gd name="T8" fmla="*/ 881480 w 69"/>
                <a:gd name="T9" fmla="*/ 253321 h 36"/>
                <a:gd name="T10" fmla="*/ 0 w 69"/>
                <a:gd name="T11" fmla="*/ 0 h 36"/>
                <a:gd name="T12" fmla="*/ 0 60000 65536"/>
                <a:gd name="T13" fmla="*/ 0 60000 65536"/>
                <a:gd name="T14" fmla="*/ 0 60000 65536"/>
                <a:gd name="T15" fmla="*/ 0 60000 65536"/>
                <a:gd name="T16" fmla="*/ 0 60000 65536"/>
                <a:gd name="T17" fmla="*/ 0 60000 65536"/>
                <a:gd name="T18" fmla="*/ 0 w 69"/>
                <a:gd name="T19" fmla="*/ 0 h 36"/>
                <a:gd name="T20" fmla="*/ 69 w 69"/>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69" h="36">
                  <a:moveTo>
                    <a:pt x="0" y="0"/>
                  </a:moveTo>
                  <a:cubicBezTo>
                    <a:pt x="0" y="15"/>
                    <a:pt x="0" y="15"/>
                    <a:pt x="0" y="15"/>
                  </a:cubicBezTo>
                  <a:cubicBezTo>
                    <a:pt x="0" y="15"/>
                    <a:pt x="23" y="31"/>
                    <a:pt x="34" y="25"/>
                  </a:cubicBezTo>
                  <a:cubicBezTo>
                    <a:pt x="44" y="19"/>
                    <a:pt x="69" y="36"/>
                    <a:pt x="69" y="36"/>
                  </a:cubicBezTo>
                  <a:cubicBezTo>
                    <a:pt x="69" y="20"/>
                    <a:pt x="69" y="20"/>
                    <a:pt x="69" y="20"/>
                  </a:cubicBezTo>
                  <a:lnTo>
                    <a:pt x="0" y="0"/>
                  </a:lnTo>
                  <a:close/>
                </a:path>
              </a:pathLst>
            </a:custGeom>
            <a:gradFill rotWithShape="1">
              <a:gsLst>
                <a:gs pos="0">
                  <a:srgbClr val="94B4DA"/>
                </a:gs>
                <a:gs pos="100000">
                  <a:srgbClr val="3874BA"/>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32" name="Freeform 596"/>
            <p:cNvSpPr>
              <a:spLocks/>
            </p:cNvSpPr>
            <p:nvPr/>
          </p:nvSpPr>
          <p:spPr bwMode="auto">
            <a:xfrm>
              <a:off x="3565" y="2826"/>
              <a:ext cx="168" cy="55"/>
            </a:xfrm>
            <a:custGeom>
              <a:avLst/>
              <a:gdLst>
                <a:gd name="T0" fmla="*/ 0 w 168"/>
                <a:gd name="T1" fmla="*/ 0 h 55"/>
                <a:gd name="T2" fmla="*/ 0 w 168"/>
                <a:gd name="T3" fmla="*/ 0 h 55"/>
                <a:gd name="T4" fmla="*/ 168 w 168"/>
                <a:gd name="T5" fmla="*/ 55 h 55"/>
                <a:gd name="T6" fmla="*/ 168 w 168"/>
                <a:gd name="T7" fmla="*/ 55 h 55"/>
                <a:gd name="T8" fmla="*/ 0 w 168"/>
                <a:gd name="T9" fmla="*/ 0 h 55"/>
                <a:gd name="T10" fmla="*/ 0 60000 65536"/>
                <a:gd name="T11" fmla="*/ 0 60000 65536"/>
                <a:gd name="T12" fmla="*/ 0 60000 65536"/>
                <a:gd name="T13" fmla="*/ 0 60000 65536"/>
                <a:gd name="T14" fmla="*/ 0 60000 65536"/>
                <a:gd name="T15" fmla="*/ 0 w 168"/>
                <a:gd name="T16" fmla="*/ 0 h 55"/>
                <a:gd name="T17" fmla="*/ 168 w 168"/>
                <a:gd name="T18" fmla="*/ 55 h 55"/>
              </a:gdLst>
              <a:ahLst/>
              <a:cxnLst>
                <a:cxn ang="T10">
                  <a:pos x="T0" y="T1"/>
                </a:cxn>
                <a:cxn ang="T11">
                  <a:pos x="T2" y="T3"/>
                </a:cxn>
                <a:cxn ang="T12">
                  <a:pos x="T4" y="T5"/>
                </a:cxn>
                <a:cxn ang="T13">
                  <a:pos x="T6" y="T7"/>
                </a:cxn>
                <a:cxn ang="T14">
                  <a:pos x="T8" y="T9"/>
                </a:cxn>
              </a:cxnLst>
              <a:rect l="T15" t="T16" r="T17" b="T18"/>
              <a:pathLst>
                <a:path w="168" h="55">
                  <a:moveTo>
                    <a:pt x="0" y="0"/>
                  </a:moveTo>
                  <a:lnTo>
                    <a:pt x="0" y="0"/>
                  </a:lnTo>
                  <a:lnTo>
                    <a:pt x="168" y="55"/>
                  </a:lnTo>
                  <a:lnTo>
                    <a:pt x="0" y="0"/>
                  </a:lnTo>
                  <a:close/>
                </a:path>
              </a:pathLst>
            </a:custGeom>
            <a:solidFill>
              <a:srgbClr val="4B4E5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sp>
          <p:nvSpPr>
            <p:cNvPr id="4433" name="Rectangle 597"/>
            <p:cNvSpPr>
              <a:spLocks noChangeArrowheads="1"/>
            </p:cNvSpPr>
            <p:nvPr/>
          </p:nvSpPr>
          <p:spPr bwMode="auto">
            <a:xfrm>
              <a:off x="3565" y="2772"/>
              <a:ext cx="1" cy="54"/>
            </a:xfrm>
            <a:prstGeom prst="rect">
              <a:avLst/>
            </a:prstGeom>
            <a:solidFill>
              <a:srgbClr val="111628"/>
            </a:solidFill>
            <a:ln w="9525">
              <a:noFill/>
              <a:miter lim="800000"/>
              <a:headEnd/>
              <a:tailEnd/>
            </a:ln>
          </p:spPr>
          <p:txBody>
            <a:bodyPr/>
            <a:lstStyle/>
            <a:p>
              <a:pPr defTabSz="914362" fontAlgn="auto">
                <a:spcBef>
                  <a:spcPts val="0"/>
                </a:spcBef>
                <a:spcAft>
                  <a:spcPts val="0"/>
                </a:spcAft>
                <a:defRPr/>
              </a:pPr>
              <a:endParaRPr lang="en-US" kern="0" dirty="0">
                <a:solidFill>
                  <a:sysClr val="windowText" lastClr="000000"/>
                </a:solidFill>
                <a:latin typeface="Arial" pitchFamily="-110" charset="0"/>
                <a:ea typeface="ＭＳ Ｐゴシック" pitchFamily="-110" charset="-128"/>
                <a:cs typeface="ＭＳ Ｐゴシック" pitchFamily="-110" charset="-128"/>
              </a:endParaRPr>
            </a:p>
          </p:txBody>
        </p:sp>
      </p:grpSp>
      <p:sp>
        <p:nvSpPr>
          <p:cNvPr id="4434" name="Text Box 10"/>
          <p:cNvSpPr txBox="1">
            <a:spLocks noChangeArrowheads="1"/>
          </p:cNvSpPr>
          <p:nvPr/>
        </p:nvSpPr>
        <p:spPr bwMode="auto">
          <a:xfrm>
            <a:off x="720725" y="1227138"/>
            <a:ext cx="708025" cy="400050"/>
          </a:xfrm>
          <a:prstGeom prst="rect">
            <a:avLst/>
          </a:prstGeom>
          <a:noFill/>
          <a:ln w="9525">
            <a:noFill/>
            <a:miter lim="800000"/>
            <a:headEnd/>
            <a:tailEnd/>
          </a:ln>
        </p:spPr>
        <p:txBody>
          <a:bodyPr wrap="none" lIns="91388" tIns="45694" rIns="91388" bIns="45694">
            <a:spAutoFit/>
          </a:bodyPr>
          <a:lstStyle/>
          <a:p>
            <a:pPr algn="ctr" defTabSz="914362" fontAlgn="auto">
              <a:spcBef>
                <a:spcPts val="0"/>
              </a:spcBef>
              <a:spcAft>
                <a:spcPts val="0"/>
              </a:spcAft>
              <a:defRPr/>
            </a:pPr>
            <a:r>
              <a:rPr lang="en-US" altLang="zh-CN" sz="1000" kern="0" dirty="0">
                <a:solidFill>
                  <a:srgbClr val="0040A8"/>
                </a:solidFill>
                <a:cs typeface="Arial" charset="0"/>
              </a:rPr>
              <a:t>Branch</a:t>
            </a:r>
          </a:p>
          <a:p>
            <a:pPr algn="ctr" defTabSz="914362" fontAlgn="auto">
              <a:spcBef>
                <a:spcPts val="0"/>
              </a:spcBef>
              <a:spcAft>
                <a:spcPts val="0"/>
              </a:spcAft>
              <a:defRPr/>
            </a:pPr>
            <a:r>
              <a:rPr lang="en-US" altLang="zh-CN" sz="1000" kern="0" dirty="0">
                <a:solidFill>
                  <a:srgbClr val="0040A8"/>
                </a:solidFill>
                <a:cs typeface="Arial" charset="0"/>
              </a:rPr>
              <a:t>Repeater</a:t>
            </a:r>
            <a:endParaRPr lang="en-US" sz="1000" kern="0" dirty="0">
              <a:solidFill>
                <a:srgbClr val="0040A8"/>
              </a:solidFill>
              <a:cs typeface="Arial" charset="0"/>
            </a:endParaRPr>
          </a:p>
        </p:txBody>
      </p:sp>
      <p:cxnSp>
        <p:nvCxnSpPr>
          <p:cNvPr id="32896" name="Straight Connector 87"/>
          <p:cNvCxnSpPr>
            <a:cxnSpLocks noChangeShapeType="1"/>
          </p:cNvCxnSpPr>
          <p:nvPr/>
        </p:nvCxnSpPr>
        <p:spPr bwMode="auto">
          <a:xfrm>
            <a:off x="1314450" y="1101725"/>
            <a:ext cx="566738" cy="1789113"/>
          </a:xfrm>
          <a:prstGeom prst="bentConnector3">
            <a:avLst>
              <a:gd name="adj1" fmla="val 74653"/>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pic>
        <p:nvPicPr>
          <p:cNvPr id="32897" name="Picture 27" descr="cloud"/>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76238" y="3222625"/>
            <a:ext cx="7747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898" name="Group 24"/>
          <p:cNvGrpSpPr>
            <a:grpSpLocks/>
          </p:cNvGrpSpPr>
          <p:nvPr/>
        </p:nvGrpSpPr>
        <p:grpSpPr bwMode="auto">
          <a:xfrm>
            <a:off x="1428750" y="1828800"/>
            <a:ext cx="571500" cy="369888"/>
            <a:chOff x="2880" y="1930"/>
            <a:chExt cx="714" cy="461"/>
          </a:xfrm>
        </p:grpSpPr>
        <p:sp>
          <p:nvSpPr>
            <p:cNvPr id="4438" name="Freeform 25"/>
            <p:cNvSpPr>
              <a:spLocks/>
            </p:cNvSpPr>
            <p:nvPr/>
          </p:nvSpPr>
          <p:spPr bwMode="auto">
            <a:xfrm>
              <a:off x="2882" y="1936"/>
              <a:ext cx="708" cy="453"/>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4"/>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39" name="Freeform 26"/>
            <p:cNvSpPr>
              <a:spLocks/>
            </p:cNvSpPr>
            <p:nvPr/>
          </p:nvSpPr>
          <p:spPr bwMode="auto">
            <a:xfrm>
              <a:off x="2882" y="1936"/>
              <a:ext cx="708" cy="453"/>
            </a:xfrm>
            <a:custGeom>
              <a:avLst/>
              <a:gdLst>
                <a:gd name="T0" fmla="*/ 2147483647 w 300"/>
                <a:gd name="T1" fmla="*/ 2147483647 h 192"/>
                <a:gd name="T2" fmla="*/ 2147483647 w 300"/>
                <a:gd name="T3" fmla="*/ 2147483647 h 192"/>
                <a:gd name="T4" fmla="*/ 2147483647 w 300"/>
                <a:gd name="T5" fmla="*/ 2147483647 h 192"/>
                <a:gd name="T6" fmla="*/ 2147483647 w 300"/>
                <a:gd name="T7" fmla="*/ 2147483647 h 192"/>
                <a:gd name="T8" fmla="*/ 2147483647 w 300"/>
                <a:gd name="T9" fmla="*/ 2147483647 h 192"/>
                <a:gd name="T10" fmla="*/ 2147483647 w 300"/>
                <a:gd name="T11" fmla="*/ 0 h 192"/>
                <a:gd name="T12" fmla="*/ 2147483647 w 300"/>
                <a:gd name="T13" fmla="*/ 2147483647 h 192"/>
                <a:gd name="T14" fmla="*/ 2147483647 w 300"/>
                <a:gd name="T15" fmla="*/ 2147483647 h 192"/>
                <a:gd name="T16" fmla="*/ 2147483647 w 300"/>
                <a:gd name="T17" fmla="*/ 2147483647 h 192"/>
                <a:gd name="T18" fmla="*/ 2147483647 w 300"/>
                <a:gd name="T19" fmla="*/ 2147483647 h 192"/>
                <a:gd name="T20" fmla="*/ 2147483647 w 300"/>
                <a:gd name="T21" fmla="*/ 2147483647 h 192"/>
                <a:gd name="T22" fmla="*/ 0 w 300"/>
                <a:gd name="T23" fmla="*/ 2147483647 h 192"/>
                <a:gd name="T24" fmla="*/ 2147483647 w 300"/>
                <a:gd name="T25" fmla="*/ 2147483647 h 192"/>
                <a:gd name="T26" fmla="*/ 2147483647 w 300"/>
                <a:gd name="T27" fmla="*/ 2147483647 h 192"/>
                <a:gd name="T28" fmla="*/ 2147483647 w 300"/>
                <a:gd name="T29" fmla="*/ 2147483647 h 192"/>
                <a:gd name="T30" fmla="*/ 2147483647 w 300"/>
                <a:gd name="T31" fmla="*/ 2147483647 h 192"/>
                <a:gd name="T32" fmla="*/ 2147483647 w 300"/>
                <a:gd name="T33" fmla="*/ 2147483647 h 192"/>
                <a:gd name="T34" fmla="*/ 2147483647 w 300"/>
                <a:gd name="T35" fmla="*/ 2147483647 h 192"/>
                <a:gd name="T36" fmla="*/ 2147483647 w 300"/>
                <a:gd name="T37" fmla="*/ 2147483647 h 192"/>
                <a:gd name="T38" fmla="*/ 2147483647 w 300"/>
                <a:gd name="T39" fmla="*/ 2147483647 h 192"/>
                <a:gd name="T40" fmla="*/ 2147483647 w 300"/>
                <a:gd name="T41" fmla="*/ 2147483647 h 192"/>
                <a:gd name="T42" fmla="*/ 2147483647 w 300"/>
                <a:gd name="T43" fmla="*/ 2147483647 h 1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0"/>
                <a:gd name="T67" fmla="*/ 0 h 192"/>
                <a:gd name="T68" fmla="*/ 300 w 300"/>
                <a:gd name="T69" fmla="*/ 192 h 19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0" h="192">
                  <a:moveTo>
                    <a:pt x="300" y="103"/>
                  </a:moveTo>
                  <a:cubicBezTo>
                    <a:pt x="300" y="87"/>
                    <a:pt x="293" y="72"/>
                    <a:pt x="281" y="62"/>
                  </a:cubicBezTo>
                  <a:cubicBezTo>
                    <a:pt x="282" y="60"/>
                    <a:pt x="282" y="58"/>
                    <a:pt x="282" y="55"/>
                  </a:cubicBezTo>
                  <a:cubicBezTo>
                    <a:pt x="282" y="37"/>
                    <a:pt x="267" y="22"/>
                    <a:pt x="249" y="22"/>
                  </a:cubicBezTo>
                  <a:cubicBezTo>
                    <a:pt x="240" y="22"/>
                    <a:pt x="232" y="25"/>
                    <a:pt x="226" y="31"/>
                  </a:cubicBezTo>
                  <a:cubicBezTo>
                    <a:pt x="210" y="12"/>
                    <a:pt x="186" y="0"/>
                    <a:pt x="159" y="0"/>
                  </a:cubicBezTo>
                  <a:cubicBezTo>
                    <a:pt x="132" y="0"/>
                    <a:pt x="107" y="12"/>
                    <a:pt x="91" y="31"/>
                  </a:cubicBezTo>
                  <a:cubicBezTo>
                    <a:pt x="85" y="28"/>
                    <a:pt x="78" y="26"/>
                    <a:pt x="71" y="26"/>
                  </a:cubicBezTo>
                  <a:cubicBezTo>
                    <a:pt x="48" y="26"/>
                    <a:pt x="29" y="45"/>
                    <a:pt x="29" y="68"/>
                  </a:cubicBezTo>
                  <a:cubicBezTo>
                    <a:pt x="29" y="70"/>
                    <a:pt x="30" y="72"/>
                    <a:pt x="30" y="73"/>
                  </a:cubicBezTo>
                  <a:cubicBezTo>
                    <a:pt x="29" y="73"/>
                    <a:pt x="28" y="73"/>
                    <a:pt x="27" y="73"/>
                  </a:cubicBezTo>
                  <a:cubicBezTo>
                    <a:pt x="12" y="73"/>
                    <a:pt x="0" y="86"/>
                    <a:pt x="0" y="101"/>
                  </a:cubicBezTo>
                  <a:cubicBezTo>
                    <a:pt x="0" y="116"/>
                    <a:pt x="12" y="128"/>
                    <a:pt x="27" y="128"/>
                  </a:cubicBezTo>
                  <a:cubicBezTo>
                    <a:pt x="32" y="128"/>
                    <a:pt x="37" y="126"/>
                    <a:pt x="41" y="124"/>
                  </a:cubicBezTo>
                  <a:cubicBezTo>
                    <a:pt x="39" y="129"/>
                    <a:pt x="39" y="134"/>
                    <a:pt x="39" y="139"/>
                  </a:cubicBezTo>
                  <a:cubicBezTo>
                    <a:pt x="39" y="168"/>
                    <a:pt x="62" y="192"/>
                    <a:pt x="91" y="192"/>
                  </a:cubicBezTo>
                  <a:cubicBezTo>
                    <a:pt x="107" y="192"/>
                    <a:pt x="122" y="185"/>
                    <a:pt x="131" y="174"/>
                  </a:cubicBezTo>
                  <a:cubicBezTo>
                    <a:pt x="140" y="176"/>
                    <a:pt x="149" y="178"/>
                    <a:pt x="159" y="178"/>
                  </a:cubicBezTo>
                  <a:cubicBezTo>
                    <a:pt x="176" y="178"/>
                    <a:pt x="192" y="173"/>
                    <a:pt x="205" y="165"/>
                  </a:cubicBezTo>
                  <a:cubicBezTo>
                    <a:pt x="212" y="173"/>
                    <a:pt x="222" y="178"/>
                    <a:pt x="233" y="178"/>
                  </a:cubicBezTo>
                  <a:cubicBezTo>
                    <a:pt x="249" y="178"/>
                    <a:pt x="262" y="168"/>
                    <a:pt x="267" y="153"/>
                  </a:cubicBezTo>
                  <a:cubicBezTo>
                    <a:pt x="286" y="145"/>
                    <a:pt x="300" y="126"/>
                    <a:pt x="300" y="103"/>
                  </a:cubicBezTo>
                  <a:close/>
                </a:path>
              </a:pathLst>
            </a:custGeom>
            <a:solidFill>
              <a:srgbClr val="A6ACBE"/>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40" name="Freeform 27"/>
            <p:cNvSpPr>
              <a:spLocks noEditPoints="1"/>
            </p:cNvSpPr>
            <p:nvPr/>
          </p:nvSpPr>
          <p:spPr bwMode="auto">
            <a:xfrm>
              <a:off x="2880" y="1930"/>
              <a:ext cx="714" cy="461"/>
            </a:xfrm>
            <a:custGeom>
              <a:avLst/>
              <a:gdLst>
                <a:gd name="T0" fmla="*/ 2147483647 w 302"/>
                <a:gd name="T1" fmla="*/ 2147483647 h 195"/>
                <a:gd name="T2" fmla="*/ 2147483647 w 302"/>
                <a:gd name="T3" fmla="*/ 2147483647 h 195"/>
                <a:gd name="T4" fmla="*/ 2147483647 w 302"/>
                <a:gd name="T5" fmla="*/ 2147483647 h 195"/>
                <a:gd name="T6" fmla="*/ 2147483647 w 302"/>
                <a:gd name="T7" fmla="*/ 2147483647 h 195"/>
                <a:gd name="T8" fmla="*/ 2147483647 w 302"/>
                <a:gd name="T9" fmla="*/ 2147483647 h 195"/>
                <a:gd name="T10" fmla="*/ 2147483647 w 302"/>
                <a:gd name="T11" fmla="*/ 2147483647 h 195"/>
                <a:gd name="T12" fmla="*/ 2147483647 w 302"/>
                <a:gd name="T13" fmla="*/ 2147483647 h 195"/>
                <a:gd name="T14" fmla="*/ 2147483647 w 302"/>
                <a:gd name="T15" fmla="*/ 2147483647 h 195"/>
                <a:gd name="T16" fmla="*/ 0 w 302"/>
                <a:gd name="T17" fmla="*/ 2147483647 h 195"/>
                <a:gd name="T18" fmla="*/ 2147483647 w 302"/>
                <a:gd name="T19" fmla="*/ 2147483647 h 195"/>
                <a:gd name="T20" fmla="*/ 2147483647 w 302"/>
                <a:gd name="T21" fmla="*/ 2147483647 h 195"/>
                <a:gd name="T22" fmla="*/ 2147483647 w 302"/>
                <a:gd name="T23" fmla="*/ 2147483647 h 195"/>
                <a:gd name="T24" fmla="*/ 2147483647 w 302"/>
                <a:gd name="T25" fmla="*/ 2147483647 h 195"/>
                <a:gd name="T26" fmla="*/ 2147483647 w 302"/>
                <a:gd name="T27" fmla="*/ 2147483647 h 195"/>
                <a:gd name="T28" fmla="*/ 2147483647 w 302"/>
                <a:gd name="T29" fmla="*/ 2147483647 h 195"/>
                <a:gd name="T30" fmla="*/ 2147483647 w 302"/>
                <a:gd name="T31" fmla="*/ 2147483647 h 195"/>
                <a:gd name="T32" fmla="*/ 2147483647 w 302"/>
                <a:gd name="T33" fmla="*/ 2147483647 h 195"/>
                <a:gd name="T34" fmla="*/ 2147483647 w 302"/>
                <a:gd name="T35" fmla="*/ 2147483647 h 195"/>
                <a:gd name="T36" fmla="*/ 2147483647 w 302"/>
                <a:gd name="T37" fmla="*/ 2147483647 h 195"/>
                <a:gd name="T38" fmla="*/ 2147483647 w 302"/>
                <a:gd name="T39" fmla="*/ 2147483647 h 195"/>
                <a:gd name="T40" fmla="*/ 2147483647 w 302"/>
                <a:gd name="T41" fmla="*/ 2147483647 h 195"/>
                <a:gd name="T42" fmla="*/ 2147483647 w 302"/>
                <a:gd name="T43" fmla="*/ 2147483647 h 195"/>
                <a:gd name="T44" fmla="*/ 2147483647 w 302"/>
                <a:gd name="T45" fmla="*/ 2147483647 h 195"/>
                <a:gd name="T46" fmla="*/ 2147483647 w 302"/>
                <a:gd name="T47" fmla="*/ 2147483647 h 195"/>
                <a:gd name="T48" fmla="*/ 2147483647 w 302"/>
                <a:gd name="T49" fmla="*/ 2147483647 h 195"/>
                <a:gd name="T50" fmla="*/ 2147483647 w 302"/>
                <a:gd name="T51" fmla="*/ 2147483647 h 195"/>
                <a:gd name="T52" fmla="*/ 2147483647 w 302"/>
                <a:gd name="T53" fmla="*/ 2147483647 h 195"/>
                <a:gd name="T54" fmla="*/ 2147483647 w 302"/>
                <a:gd name="T55" fmla="*/ 2147483647 h 195"/>
                <a:gd name="T56" fmla="*/ 2147483647 w 302"/>
                <a:gd name="T57" fmla="*/ 2147483647 h 195"/>
                <a:gd name="T58" fmla="*/ 2147483647 w 302"/>
                <a:gd name="T59" fmla="*/ 2147483647 h 195"/>
                <a:gd name="T60" fmla="*/ 2147483647 w 302"/>
                <a:gd name="T61" fmla="*/ 2147483647 h 195"/>
                <a:gd name="T62" fmla="*/ 2147483647 w 302"/>
                <a:gd name="T63" fmla="*/ 2147483647 h 195"/>
                <a:gd name="T64" fmla="*/ 2147483647 w 302"/>
                <a:gd name="T65" fmla="*/ 2147483647 h 19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02"/>
                <a:gd name="T100" fmla="*/ 0 h 195"/>
                <a:gd name="T101" fmla="*/ 302 w 302"/>
                <a:gd name="T102" fmla="*/ 195 h 19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02" h="195">
                  <a:moveTo>
                    <a:pt x="302" y="105"/>
                  </a:moveTo>
                  <a:cubicBezTo>
                    <a:pt x="302" y="89"/>
                    <a:pt x="295" y="73"/>
                    <a:pt x="283" y="63"/>
                  </a:cubicBezTo>
                  <a:cubicBezTo>
                    <a:pt x="284" y="63"/>
                    <a:pt x="284" y="64"/>
                    <a:pt x="284" y="64"/>
                  </a:cubicBezTo>
                  <a:cubicBezTo>
                    <a:pt x="284" y="62"/>
                    <a:pt x="284" y="60"/>
                    <a:pt x="284" y="57"/>
                  </a:cubicBezTo>
                  <a:cubicBezTo>
                    <a:pt x="284" y="38"/>
                    <a:pt x="269" y="23"/>
                    <a:pt x="250" y="23"/>
                  </a:cubicBezTo>
                  <a:cubicBezTo>
                    <a:pt x="241" y="23"/>
                    <a:pt x="233" y="26"/>
                    <a:pt x="226" y="32"/>
                  </a:cubicBezTo>
                  <a:cubicBezTo>
                    <a:pt x="226" y="32"/>
                    <a:pt x="227" y="31"/>
                    <a:pt x="227" y="31"/>
                  </a:cubicBezTo>
                  <a:cubicBezTo>
                    <a:pt x="228" y="31"/>
                    <a:pt x="228" y="32"/>
                    <a:pt x="228" y="32"/>
                  </a:cubicBezTo>
                  <a:cubicBezTo>
                    <a:pt x="211" y="12"/>
                    <a:pt x="186" y="0"/>
                    <a:pt x="160" y="0"/>
                  </a:cubicBezTo>
                  <a:cubicBezTo>
                    <a:pt x="133" y="0"/>
                    <a:pt x="108" y="12"/>
                    <a:pt x="91" y="32"/>
                  </a:cubicBezTo>
                  <a:cubicBezTo>
                    <a:pt x="91" y="32"/>
                    <a:pt x="92" y="31"/>
                    <a:pt x="93" y="32"/>
                  </a:cubicBezTo>
                  <a:cubicBezTo>
                    <a:pt x="86" y="28"/>
                    <a:pt x="79" y="27"/>
                    <a:pt x="72" y="27"/>
                  </a:cubicBezTo>
                  <a:cubicBezTo>
                    <a:pt x="48" y="27"/>
                    <a:pt x="29" y="46"/>
                    <a:pt x="29" y="70"/>
                  </a:cubicBezTo>
                  <a:cubicBezTo>
                    <a:pt x="29" y="72"/>
                    <a:pt x="29" y="74"/>
                    <a:pt x="29" y="76"/>
                  </a:cubicBezTo>
                  <a:cubicBezTo>
                    <a:pt x="29" y="75"/>
                    <a:pt x="29" y="75"/>
                    <a:pt x="30" y="74"/>
                  </a:cubicBezTo>
                  <a:cubicBezTo>
                    <a:pt x="30" y="74"/>
                    <a:pt x="31" y="74"/>
                    <a:pt x="31" y="74"/>
                  </a:cubicBezTo>
                  <a:cubicBezTo>
                    <a:pt x="30" y="74"/>
                    <a:pt x="29" y="74"/>
                    <a:pt x="28" y="74"/>
                  </a:cubicBezTo>
                  <a:cubicBezTo>
                    <a:pt x="13" y="74"/>
                    <a:pt x="0" y="87"/>
                    <a:pt x="0" y="103"/>
                  </a:cubicBezTo>
                  <a:cubicBezTo>
                    <a:pt x="0" y="118"/>
                    <a:pt x="13" y="131"/>
                    <a:pt x="28" y="131"/>
                  </a:cubicBezTo>
                  <a:cubicBezTo>
                    <a:pt x="33" y="131"/>
                    <a:pt x="38" y="130"/>
                    <a:pt x="42" y="128"/>
                  </a:cubicBezTo>
                  <a:cubicBezTo>
                    <a:pt x="42" y="128"/>
                    <a:pt x="41" y="128"/>
                    <a:pt x="41" y="127"/>
                  </a:cubicBezTo>
                  <a:cubicBezTo>
                    <a:pt x="40" y="127"/>
                    <a:pt x="40" y="126"/>
                    <a:pt x="40" y="126"/>
                  </a:cubicBezTo>
                  <a:cubicBezTo>
                    <a:pt x="39" y="131"/>
                    <a:pt x="38" y="136"/>
                    <a:pt x="38" y="141"/>
                  </a:cubicBezTo>
                  <a:cubicBezTo>
                    <a:pt x="38" y="171"/>
                    <a:pt x="62" y="195"/>
                    <a:pt x="92" y="195"/>
                  </a:cubicBezTo>
                  <a:cubicBezTo>
                    <a:pt x="108" y="195"/>
                    <a:pt x="123" y="189"/>
                    <a:pt x="133" y="177"/>
                  </a:cubicBezTo>
                  <a:cubicBezTo>
                    <a:pt x="133" y="177"/>
                    <a:pt x="132" y="177"/>
                    <a:pt x="132" y="177"/>
                  </a:cubicBezTo>
                  <a:cubicBezTo>
                    <a:pt x="141" y="180"/>
                    <a:pt x="150" y="181"/>
                    <a:pt x="160" y="181"/>
                  </a:cubicBezTo>
                  <a:cubicBezTo>
                    <a:pt x="176" y="181"/>
                    <a:pt x="193" y="177"/>
                    <a:pt x="207" y="168"/>
                  </a:cubicBezTo>
                  <a:cubicBezTo>
                    <a:pt x="206" y="168"/>
                    <a:pt x="206" y="168"/>
                    <a:pt x="205" y="168"/>
                  </a:cubicBezTo>
                  <a:cubicBezTo>
                    <a:pt x="212" y="176"/>
                    <a:pt x="223" y="181"/>
                    <a:pt x="234" y="181"/>
                  </a:cubicBezTo>
                  <a:cubicBezTo>
                    <a:pt x="250" y="181"/>
                    <a:pt x="264" y="171"/>
                    <a:pt x="269" y="156"/>
                  </a:cubicBezTo>
                  <a:cubicBezTo>
                    <a:pt x="269" y="156"/>
                    <a:pt x="269" y="156"/>
                    <a:pt x="269" y="157"/>
                  </a:cubicBezTo>
                  <a:cubicBezTo>
                    <a:pt x="289" y="148"/>
                    <a:pt x="302" y="127"/>
                    <a:pt x="302" y="105"/>
                  </a:cubicBezTo>
                  <a:close/>
                  <a:moveTo>
                    <a:pt x="267" y="155"/>
                  </a:moveTo>
                  <a:cubicBezTo>
                    <a:pt x="262" y="169"/>
                    <a:pt x="249" y="178"/>
                    <a:pt x="234" y="178"/>
                  </a:cubicBezTo>
                  <a:cubicBezTo>
                    <a:pt x="224" y="178"/>
                    <a:pt x="214" y="174"/>
                    <a:pt x="207" y="166"/>
                  </a:cubicBezTo>
                  <a:cubicBezTo>
                    <a:pt x="207" y="165"/>
                    <a:pt x="206" y="165"/>
                    <a:pt x="206" y="165"/>
                  </a:cubicBezTo>
                  <a:cubicBezTo>
                    <a:pt x="192" y="174"/>
                    <a:pt x="176" y="178"/>
                    <a:pt x="160" y="178"/>
                  </a:cubicBezTo>
                  <a:cubicBezTo>
                    <a:pt x="150" y="178"/>
                    <a:pt x="141" y="177"/>
                    <a:pt x="133" y="174"/>
                  </a:cubicBezTo>
                  <a:cubicBezTo>
                    <a:pt x="132" y="174"/>
                    <a:pt x="132" y="174"/>
                    <a:pt x="131" y="175"/>
                  </a:cubicBezTo>
                  <a:cubicBezTo>
                    <a:pt x="121" y="186"/>
                    <a:pt x="107" y="192"/>
                    <a:pt x="92" y="192"/>
                  </a:cubicBezTo>
                  <a:cubicBezTo>
                    <a:pt x="64" y="192"/>
                    <a:pt x="41" y="169"/>
                    <a:pt x="41" y="141"/>
                  </a:cubicBezTo>
                  <a:cubicBezTo>
                    <a:pt x="41" y="136"/>
                    <a:pt x="42" y="131"/>
                    <a:pt x="43" y="127"/>
                  </a:cubicBezTo>
                  <a:cubicBezTo>
                    <a:pt x="43" y="126"/>
                    <a:pt x="43" y="125"/>
                    <a:pt x="43" y="125"/>
                  </a:cubicBezTo>
                  <a:cubicBezTo>
                    <a:pt x="42" y="125"/>
                    <a:pt x="42" y="125"/>
                    <a:pt x="41" y="125"/>
                  </a:cubicBezTo>
                  <a:cubicBezTo>
                    <a:pt x="37" y="127"/>
                    <a:pt x="33" y="128"/>
                    <a:pt x="28" y="128"/>
                  </a:cubicBezTo>
                  <a:cubicBezTo>
                    <a:pt x="14" y="128"/>
                    <a:pt x="3" y="117"/>
                    <a:pt x="3" y="103"/>
                  </a:cubicBezTo>
                  <a:cubicBezTo>
                    <a:pt x="3" y="88"/>
                    <a:pt x="14" y="77"/>
                    <a:pt x="28" y="77"/>
                  </a:cubicBezTo>
                  <a:cubicBezTo>
                    <a:pt x="29" y="77"/>
                    <a:pt x="30" y="77"/>
                    <a:pt x="31" y="77"/>
                  </a:cubicBezTo>
                  <a:cubicBezTo>
                    <a:pt x="31" y="77"/>
                    <a:pt x="32" y="77"/>
                    <a:pt x="32" y="77"/>
                  </a:cubicBezTo>
                  <a:cubicBezTo>
                    <a:pt x="32" y="76"/>
                    <a:pt x="32" y="76"/>
                    <a:pt x="32" y="75"/>
                  </a:cubicBezTo>
                  <a:cubicBezTo>
                    <a:pt x="32" y="73"/>
                    <a:pt x="32" y="72"/>
                    <a:pt x="32" y="70"/>
                  </a:cubicBezTo>
                  <a:cubicBezTo>
                    <a:pt x="32" y="48"/>
                    <a:pt x="50" y="30"/>
                    <a:pt x="72" y="30"/>
                  </a:cubicBezTo>
                  <a:cubicBezTo>
                    <a:pt x="79" y="30"/>
                    <a:pt x="86" y="31"/>
                    <a:pt x="91" y="34"/>
                  </a:cubicBezTo>
                  <a:cubicBezTo>
                    <a:pt x="92" y="35"/>
                    <a:pt x="93" y="35"/>
                    <a:pt x="93" y="34"/>
                  </a:cubicBezTo>
                  <a:cubicBezTo>
                    <a:pt x="110" y="15"/>
                    <a:pt x="134" y="3"/>
                    <a:pt x="160" y="3"/>
                  </a:cubicBezTo>
                  <a:cubicBezTo>
                    <a:pt x="185" y="3"/>
                    <a:pt x="209" y="15"/>
                    <a:pt x="226" y="34"/>
                  </a:cubicBezTo>
                  <a:cubicBezTo>
                    <a:pt x="226" y="34"/>
                    <a:pt x="227" y="34"/>
                    <a:pt x="227" y="34"/>
                  </a:cubicBezTo>
                  <a:cubicBezTo>
                    <a:pt x="227" y="34"/>
                    <a:pt x="228" y="34"/>
                    <a:pt x="228" y="34"/>
                  </a:cubicBezTo>
                  <a:cubicBezTo>
                    <a:pt x="234" y="29"/>
                    <a:pt x="242" y="26"/>
                    <a:pt x="250" y="26"/>
                  </a:cubicBezTo>
                  <a:cubicBezTo>
                    <a:pt x="267" y="26"/>
                    <a:pt x="281" y="40"/>
                    <a:pt x="281" y="57"/>
                  </a:cubicBezTo>
                  <a:cubicBezTo>
                    <a:pt x="281" y="59"/>
                    <a:pt x="281" y="61"/>
                    <a:pt x="281" y="64"/>
                  </a:cubicBezTo>
                  <a:cubicBezTo>
                    <a:pt x="281" y="64"/>
                    <a:pt x="281" y="65"/>
                    <a:pt x="281" y="65"/>
                  </a:cubicBezTo>
                  <a:cubicBezTo>
                    <a:pt x="293" y="75"/>
                    <a:pt x="299" y="90"/>
                    <a:pt x="299" y="105"/>
                  </a:cubicBezTo>
                  <a:cubicBezTo>
                    <a:pt x="299" y="126"/>
                    <a:pt x="287" y="145"/>
                    <a:pt x="267" y="154"/>
                  </a:cubicBezTo>
                  <a:cubicBezTo>
                    <a:pt x="267" y="154"/>
                    <a:pt x="267" y="154"/>
                    <a:pt x="267" y="155"/>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41" name="Freeform 28"/>
            <p:cNvSpPr>
              <a:spLocks/>
            </p:cNvSpPr>
            <p:nvPr/>
          </p:nvSpPr>
          <p:spPr bwMode="auto">
            <a:xfrm>
              <a:off x="2894" y="1948"/>
              <a:ext cx="686" cy="429"/>
            </a:xfrm>
            <a:custGeom>
              <a:avLst/>
              <a:gdLst>
                <a:gd name="T0" fmla="*/ 2147483647 w 290"/>
                <a:gd name="T1" fmla="*/ 2147483647 h 182"/>
                <a:gd name="T2" fmla="*/ 2147483647 w 290"/>
                <a:gd name="T3" fmla="*/ 2147483647 h 182"/>
                <a:gd name="T4" fmla="*/ 2147483647 w 290"/>
                <a:gd name="T5" fmla="*/ 2147483647 h 182"/>
                <a:gd name="T6" fmla="*/ 2147483647 w 290"/>
                <a:gd name="T7" fmla="*/ 2147483647 h 182"/>
                <a:gd name="T8" fmla="*/ 2147483647 w 290"/>
                <a:gd name="T9" fmla="*/ 2147483647 h 182"/>
                <a:gd name="T10" fmla="*/ 2147483647 w 290"/>
                <a:gd name="T11" fmla="*/ 2147483647 h 182"/>
                <a:gd name="T12" fmla="*/ 2147483647 w 290"/>
                <a:gd name="T13" fmla="*/ 2147483647 h 182"/>
                <a:gd name="T14" fmla="*/ 2147483647 w 290"/>
                <a:gd name="T15" fmla="*/ 2147483647 h 182"/>
                <a:gd name="T16" fmla="*/ 0 w 290"/>
                <a:gd name="T17" fmla="*/ 2147483647 h 182"/>
                <a:gd name="T18" fmla="*/ 2147483647 w 290"/>
                <a:gd name="T19" fmla="*/ 2147483647 h 182"/>
                <a:gd name="T20" fmla="*/ 2147483647 w 290"/>
                <a:gd name="T21" fmla="*/ 2147483647 h 182"/>
                <a:gd name="T22" fmla="*/ 2147483647 w 290"/>
                <a:gd name="T23" fmla="*/ 2147483647 h 182"/>
                <a:gd name="T24" fmla="*/ 2147483647 w 290"/>
                <a:gd name="T25" fmla="*/ 2147483647 h 182"/>
                <a:gd name="T26" fmla="*/ 2147483647 w 290"/>
                <a:gd name="T27" fmla="*/ 2147483647 h 182"/>
                <a:gd name="T28" fmla="*/ 2147483647 w 290"/>
                <a:gd name="T29" fmla="*/ 2147483647 h 182"/>
                <a:gd name="T30" fmla="*/ 2147483647 w 290"/>
                <a:gd name="T31" fmla="*/ 2147483647 h 182"/>
                <a:gd name="T32" fmla="*/ 2147483647 w 290"/>
                <a:gd name="T33" fmla="*/ 2147483647 h 182"/>
                <a:gd name="T34" fmla="*/ 2147483647 w 290"/>
                <a:gd name="T35" fmla="*/ 2147483647 h 182"/>
                <a:gd name="T36" fmla="*/ 2147483647 w 290"/>
                <a:gd name="T37" fmla="*/ 2147483647 h 182"/>
                <a:gd name="T38" fmla="*/ 2147483647 w 290"/>
                <a:gd name="T39" fmla="*/ 2147483647 h 182"/>
                <a:gd name="T40" fmla="*/ 2147483647 w 290"/>
                <a:gd name="T41" fmla="*/ 2147483647 h 182"/>
                <a:gd name="T42" fmla="*/ 2147483647 w 290"/>
                <a:gd name="T43" fmla="*/ 2147483647 h 182"/>
                <a:gd name="T44" fmla="*/ 2147483647 w 290"/>
                <a:gd name="T45" fmla="*/ 2147483647 h 182"/>
                <a:gd name="T46" fmla="*/ 2147483647 w 290"/>
                <a:gd name="T47" fmla="*/ 2147483647 h 182"/>
                <a:gd name="T48" fmla="*/ 2147483647 w 290"/>
                <a:gd name="T49" fmla="*/ 2147483647 h 182"/>
                <a:gd name="T50" fmla="*/ 2147483647 w 290"/>
                <a:gd name="T51" fmla="*/ 2147483647 h 182"/>
                <a:gd name="T52" fmla="*/ 2147483647 w 290"/>
                <a:gd name="T53" fmla="*/ 2147483647 h 182"/>
                <a:gd name="T54" fmla="*/ 2147483647 w 290"/>
                <a:gd name="T55" fmla="*/ 2147483647 h 182"/>
                <a:gd name="T56" fmla="*/ 2147483647 w 290"/>
                <a:gd name="T57" fmla="*/ 2147483647 h 182"/>
                <a:gd name="T58" fmla="*/ 2147483647 w 290"/>
                <a:gd name="T59" fmla="*/ 2147483647 h 182"/>
                <a:gd name="T60" fmla="*/ 2147483647 w 290"/>
                <a:gd name="T61" fmla="*/ 2147483647 h 182"/>
                <a:gd name="T62" fmla="*/ 2147483647 w 290"/>
                <a:gd name="T63" fmla="*/ 2147483647 h 182"/>
                <a:gd name="T64" fmla="*/ 2147483647 w 290"/>
                <a:gd name="T65" fmla="*/ 2147483647 h 182"/>
                <a:gd name="T66" fmla="*/ 2147483647 w 290"/>
                <a:gd name="T67" fmla="*/ 2147483647 h 182"/>
                <a:gd name="T68" fmla="*/ 2147483647 w 290"/>
                <a:gd name="T69" fmla="*/ 2147483647 h 182"/>
                <a:gd name="T70" fmla="*/ 2147483647 w 290"/>
                <a:gd name="T71" fmla="*/ 0 h 182"/>
                <a:gd name="T72" fmla="*/ 2147483647 w 290"/>
                <a:gd name="T73" fmla="*/ 2147483647 h 18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0"/>
                <a:gd name="T112" fmla="*/ 0 h 182"/>
                <a:gd name="T113" fmla="*/ 290 w 290"/>
                <a:gd name="T114" fmla="*/ 182 h 18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0" h="182">
                  <a:moveTo>
                    <a:pt x="90" y="29"/>
                  </a:moveTo>
                  <a:cubicBezTo>
                    <a:pt x="87" y="32"/>
                    <a:pt x="87" y="32"/>
                    <a:pt x="87" y="32"/>
                  </a:cubicBezTo>
                  <a:cubicBezTo>
                    <a:pt x="84" y="31"/>
                    <a:pt x="84" y="31"/>
                    <a:pt x="84" y="31"/>
                  </a:cubicBezTo>
                  <a:cubicBezTo>
                    <a:pt x="78" y="28"/>
                    <a:pt x="72" y="26"/>
                    <a:pt x="66" y="26"/>
                  </a:cubicBezTo>
                  <a:cubicBezTo>
                    <a:pt x="46" y="26"/>
                    <a:pt x="30" y="43"/>
                    <a:pt x="30" y="63"/>
                  </a:cubicBezTo>
                  <a:cubicBezTo>
                    <a:pt x="30" y="64"/>
                    <a:pt x="30" y="66"/>
                    <a:pt x="30" y="68"/>
                  </a:cubicBezTo>
                  <a:cubicBezTo>
                    <a:pt x="31" y="74"/>
                    <a:pt x="31" y="74"/>
                    <a:pt x="31" y="74"/>
                  </a:cubicBezTo>
                  <a:cubicBezTo>
                    <a:pt x="22" y="73"/>
                    <a:pt x="22" y="73"/>
                    <a:pt x="22" y="73"/>
                  </a:cubicBezTo>
                  <a:cubicBezTo>
                    <a:pt x="10" y="73"/>
                    <a:pt x="0" y="83"/>
                    <a:pt x="0" y="96"/>
                  </a:cubicBezTo>
                  <a:cubicBezTo>
                    <a:pt x="0" y="108"/>
                    <a:pt x="10" y="118"/>
                    <a:pt x="22" y="118"/>
                  </a:cubicBezTo>
                  <a:cubicBezTo>
                    <a:pt x="26" y="118"/>
                    <a:pt x="30" y="117"/>
                    <a:pt x="33" y="115"/>
                  </a:cubicBezTo>
                  <a:cubicBezTo>
                    <a:pt x="44" y="109"/>
                    <a:pt x="44" y="109"/>
                    <a:pt x="44" y="109"/>
                  </a:cubicBezTo>
                  <a:cubicBezTo>
                    <a:pt x="41" y="121"/>
                    <a:pt x="41" y="121"/>
                    <a:pt x="41" y="121"/>
                  </a:cubicBezTo>
                  <a:cubicBezTo>
                    <a:pt x="39" y="125"/>
                    <a:pt x="39" y="130"/>
                    <a:pt x="39" y="134"/>
                  </a:cubicBezTo>
                  <a:cubicBezTo>
                    <a:pt x="39" y="161"/>
                    <a:pt x="60" y="182"/>
                    <a:pt x="86" y="182"/>
                  </a:cubicBezTo>
                  <a:cubicBezTo>
                    <a:pt x="100" y="182"/>
                    <a:pt x="113" y="176"/>
                    <a:pt x="123" y="165"/>
                  </a:cubicBezTo>
                  <a:cubicBezTo>
                    <a:pt x="125" y="163"/>
                    <a:pt x="125" y="163"/>
                    <a:pt x="125" y="163"/>
                  </a:cubicBezTo>
                  <a:cubicBezTo>
                    <a:pt x="128" y="164"/>
                    <a:pt x="128" y="164"/>
                    <a:pt x="128" y="164"/>
                  </a:cubicBezTo>
                  <a:cubicBezTo>
                    <a:pt x="136" y="167"/>
                    <a:pt x="145" y="168"/>
                    <a:pt x="154" y="168"/>
                  </a:cubicBezTo>
                  <a:cubicBezTo>
                    <a:pt x="169" y="168"/>
                    <a:pt x="184" y="164"/>
                    <a:pt x="198" y="155"/>
                  </a:cubicBezTo>
                  <a:cubicBezTo>
                    <a:pt x="201" y="153"/>
                    <a:pt x="201" y="153"/>
                    <a:pt x="201" y="153"/>
                  </a:cubicBezTo>
                  <a:cubicBezTo>
                    <a:pt x="204" y="157"/>
                    <a:pt x="204" y="157"/>
                    <a:pt x="204" y="157"/>
                  </a:cubicBezTo>
                  <a:cubicBezTo>
                    <a:pt x="210" y="164"/>
                    <a:pt x="219" y="168"/>
                    <a:pt x="228" y="168"/>
                  </a:cubicBezTo>
                  <a:cubicBezTo>
                    <a:pt x="241" y="168"/>
                    <a:pt x="253" y="159"/>
                    <a:pt x="257" y="147"/>
                  </a:cubicBezTo>
                  <a:cubicBezTo>
                    <a:pt x="258" y="145"/>
                    <a:pt x="258" y="145"/>
                    <a:pt x="258" y="145"/>
                  </a:cubicBezTo>
                  <a:cubicBezTo>
                    <a:pt x="260" y="144"/>
                    <a:pt x="260" y="144"/>
                    <a:pt x="260" y="144"/>
                  </a:cubicBezTo>
                  <a:cubicBezTo>
                    <a:pt x="278" y="136"/>
                    <a:pt x="290" y="118"/>
                    <a:pt x="290" y="98"/>
                  </a:cubicBezTo>
                  <a:cubicBezTo>
                    <a:pt x="290" y="84"/>
                    <a:pt x="284" y="70"/>
                    <a:pt x="273" y="61"/>
                  </a:cubicBezTo>
                  <a:cubicBezTo>
                    <a:pt x="271" y="59"/>
                    <a:pt x="271" y="59"/>
                    <a:pt x="271" y="59"/>
                  </a:cubicBezTo>
                  <a:cubicBezTo>
                    <a:pt x="271" y="56"/>
                    <a:pt x="271" y="56"/>
                    <a:pt x="271" y="56"/>
                  </a:cubicBezTo>
                  <a:cubicBezTo>
                    <a:pt x="272" y="54"/>
                    <a:pt x="272" y="52"/>
                    <a:pt x="272" y="50"/>
                  </a:cubicBezTo>
                  <a:cubicBezTo>
                    <a:pt x="272" y="35"/>
                    <a:pt x="259" y="22"/>
                    <a:pt x="244" y="22"/>
                  </a:cubicBezTo>
                  <a:cubicBezTo>
                    <a:pt x="237" y="22"/>
                    <a:pt x="230" y="25"/>
                    <a:pt x="225" y="30"/>
                  </a:cubicBezTo>
                  <a:cubicBezTo>
                    <a:pt x="221" y="33"/>
                    <a:pt x="221" y="33"/>
                    <a:pt x="221" y="33"/>
                  </a:cubicBezTo>
                  <a:cubicBezTo>
                    <a:pt x="217" y="29"/>
                    <a:pt x="217" y="29"/>
                    <a:pt x="217" y="29"/>
                  </a:cubicBezTo>
                  <a:cubicBezTo>
                    <a:pt x="201" y="11"/>
                    <a:pt x="178" y="0"/>
                    <a:pt x="154" y="0"/>
                  </a:cubicBezTo>
                  <a:cubicBezTo>
                    <a:pt x="129" y="0"/>
                    <a:pt x="106" y="11"/>
                    <a:pt x="90" y="29"/>
                  </a:cubicBezTo>
                  <a:close/>
                </a:path>
              </a:pathLst>
            </a:custGeom>
            <a:gradFill rotWithShape="1">
              <a:gsLst>
                <a:gs pos="0">
                  <a:srgbClr val="DEE0E7"/>
                </a:gs>
                <a:gs pos="100000">
                  <a:srgbClr val="A6ACBE"/>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sp>
        <p:nvSpPr>
          <p:cNvPr id="32899" name="Text Box 10"/>
          <p:cNvSpPr txBox="1">
            <a:spLocks noChangeArrowheads="1"/>
          </p:cNvSpPr>
          <p:nvPr/>
        </p:nvSpPr>
        <p:spPr bwMode="auto">
          <a:xfrm>
            <a:off x="466725" y="3246438"/>
            <a:ext cx="569913"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互联网</a:t>
            </a:r>
            <a:endParaRPr lang="en-US" sz="1000">
              <a:solidFill>
                <a:srgbClr val="000000"/>
              </a:solidFill>
            </a:endParaRPr>
          </a:p>
        </p:txBody>
      </p:sp>
      <p:sp>
        <p:nvSpPr>
          <p:cNvPr id="32900" name="Text Box 10"/>
          <p:cNvSpPr txBox="1">
            <a:spLocks noChangeArrowheads="1"/>
          </p:cNvSpPr>
          <p:nvPr/>
        </p:nvSpPr>
        <p:spPr bwMode="auto">
          <a:xfrm>
            <a:off x="1447800" y="1900238"/>
            <a:ext cx="569913"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0000"/>
                </a:solidFill>
              </a:rPr>
              <a:t>广域网</a:t>
            </a:r>
            <a:endParaRPr lang="en-US" sz="1000">
              <a:solidFill>
                <a:srgbClr val="000000"/>
              </a:solidFill>
            </a:endParaRPr>
          </a:p>
        </p:txBody>
      </p:sp>
      <p:sp>
        <p:nvSpPr>
          <p:cNvPr id="32901" name="Text Box 10"/>
          <p:cNvSpPr txBox="1">
            <a:spLocks noChangeArrowheads="1"/>
          </p:cNvSpPr>
          <p:nvPr/>
        </p:nvSpPr>
        <p:spPr bwMode="auto">
          <a:xfrm>
            <a:off x="95250" y="4175125"/>
            <a:ext cx="10826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t>远程和移动用户</a:t>
            </a:r>
            <a:endParaRPr lang="en-US" sz="1000"/>
          </a:p>
        </p:txBody>
      </p:sp>
      <p:sp>
        <p:nvSpPr>
          <p:cNvPr id="4445" name="Oval 4444"/>
          <p:cNvSpPr>
            <a:spLocks noChangeArrowheads="1"/>
          </p:cNvSpPr>
          <p:nvPr/>
        </p:nvSpPr>
        <p:spPr bwMode="auto">
          <a:xfrm>
            <a:off x="5510213" y="3698875"/>
            <a:ext cx="1285875" cy="500063"/>
          </a:xfrm>
          <a:prstGeom prst="ellipse">
            <a:avLst/>
          </a:prstGeom>
          <a:gradFill rotWithShape="1">
            <a:gsLst>
              <a:gs pos="1000">
                <a:srgbClr val="FFFFFF"/>
              </a:gs>
              <a:gs pos="100000">
                <a:srgbClr val="0040A8">
                  <a:lumMod val="60000"/>
                  <a:lumOff val="40000"/>
                </a:srgbClr>
              </a:gs>
            </a:gsLst>
            <a:lin ang="5400000" scaled="1"/>
          </a:gradFill>
          <a:ln w="9525" algn="ctr">
            <a:solidFill>
              <a:srgbClr val="CE8E00">
                <a:lumMod val="85000"/>
              </a:srgbClr>
            </a:solidFill>
            <a:round/>
            <a:headEnd/>
            <a:tailEnd/>
          </a:ln>
        </p:spPr>
        <p:txBody>
          <a:bodyPr wrap="none" lIns="91388" tIns="45694" rIns="91388" bIns="45694" anchor="ct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46" name="Cube 4445"/>
          <p:cNvSpPr/>
          <p:nvPr/>
        </p:nvSpPr>
        <p:spPr bwMode="auto">
          <a:xfrm>
            <a:off x="5715000" y="3805238"/>
            <a:ext cx="928688" cy="158750"/>
          </a:xfrm>
          <a:prstGeom prst="cube">
            <a:avLst/>
          </a:prstGeom>
          <a:gradFill rotWithShape="1">
            <a:gsLst>
              <a:gs pos="0">
                <a:srgbClr val="0175B0">
                  <a:tint val="50000"/>
                  <a:satMod val="300000"/>
                </a:srgbClr>
              </a:gs>
              <a:gs pos="35000">
                <a:srgbClr val="0175B0">
                  <a:tint val="37000"/>
                  <a:satMod val="300000"/>
                </a:srgbClr>
              </a:gs>
              <a:gs pos="100000">
                <a:srgbClr val="0175B0">
                  <a:tint val="15000"/>
                  <a:satMod val="350000"/>
                </a:srgbClr>
              </a:gs>
            </a:gsLst>
            <a:lin ang="16200000" scaled="1"/>
          </a:gradFill>
          <a:ln w="9525" cap="flat" cmpd="sng" algn="ctr">
            <a:noFill/>
            <a:prstDash val="solid"/>
          </a:ln>
          <a:effectLst/>
        </p:spPr>
        <p:txBody>
          <a:bodyPr lIns="91436" tIns="45718" rIns="91436" bIns="45718" anchor="ctr"/>
          <a:lstStyle/>
          <a:p>
            <a:pPr algn="ctr" defTabSz="914362" fontAlgn="auto">
              <a:spcBef>
                <a:spcPts val="0"/>
              </a:spcBef>
              <a:spcAft>
                <a:spcPts val="0"/>
              </a:spcAft>
              <a:defRPr/>
            </a:pPr>
            <a:r>
              <a:rPr lang="en-US" altLang="zh-CN" sz="1000" kern="0" dirty="0">
                <a:solidFill>
                  <a:srgbClr val="000000"/>
                </a:solidFill>
                <a:latin typeface="Arial"/>
              </a:rPr>
              <a:t>Hypervisor</a:t>
            </a:r>
            <a:endParaRPr lang="en-US" sz="1000" kern="0" dirty="0">
              <a:solidFill>
                <a:srgbClr val="000000"/>
              </a:solidFill>
              <a:latin typeface="Arial"/>
            </a:endParaRPr>
          </a:p>
        </p:txBody>
      </p:sp>
      <p:sp>
        <p:nvSpPr>
          <p:cNvPr id="32904" name="Text Box 10"/>
          <p:cNvSpPr txBox="1">
            <a:spLocks noChangeArrowheads="1"/>
          </p:cNvSpPr>
          <p:nvPr/>
        </p:nvSpPr>
        <p:spPr bwMode="auto">
          <a:xfrm>
            <a:off x="5838825" y="3937000"/>
            <a:ext cx="6985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8" tIns="45694" rIns="91388" bIns="456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r>
              <a:rPr lang="zh-CN" altLang="en-US" sz="1000">
                <a:solidFill>
                  <a:srgbClr val="0040A8"/>
                </a:solidFill>
              </a:rPr>
              <a:t>单点登录</a:t>
            </a:r>
            <a:endParaRPr lang="en-US" sz="1000">
              <a:solidFill>
                <a:srgbClr val="0040A8"/>
              </a:solidFill>
            </a:endParaRPr>
          </a:p>
        </p:txBody>
      </p:sp>
      <p:grpSp>
        <p:nvGrpSpPr>
          <p:cNvPr id="32905" name="Group 360"/>
          <p:cNvGrpSpPr>
            <a:grpSpLocks/>
          </p:cNvGrpSpPr>
          <p:nvPr/>
        </p:nvGrpSpPr>
        <p:grpSpPr bwMode="auto">
          <a:xfrm>
            <a:off x="5867400" y="3452813"/>
            <a:ext cx="293688" cy="428625"/>
            <a:chOff x="2450" y="2494"/>
            <a:chExt cx="496" cy="652"/>
          </a:xfrm>
        </p:grpSpPr>
        <p:sp>
          <p:nvSpPr>
            <p:cNvPr id="4449"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0"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1"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2"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3"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4"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5"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6"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57"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grpSp>
        <p:nvGrpSpPr>
          <p:cNvPr id="32906" name="Group 360"/>
          <p:cNvGrpSpPr>
            <a:grpSpLocks/>
          </p:cNvGrpSpPr>
          <p:nvPr/>
        </p:nvGrpSpPr>
        <p:grpSpPr bwMode="auto">
          <a:xfrm>
            <a:off x="6232525" y="3452813"/>
            <a:ext cx="293688" cy="428625"/>
            <a:chOff x="2450" y="2494"/>
            <a:chExt cx="496" cy="652"/>
          </a:xfrm>
        </p:grpSpPr>
        <p:sp>
          <p:nvSpPr>
            <p:cNvPr id="4459" name="Freeform 361"/>
            <p:cNvSpPr>
              <a:spLocks/>
            </p:cNvSpPr>
            <p:nvPr/>
          </p:nvSpPr>
          <p:spPr bwMode="auto">
            <a:xfrm>
              <a:off x="2455" y="2562"/>
              <a:ext cx="223" cy="580"/>
            </a:xfrm>
            <a:custGeom>
              <a:avLst/>
              <a:gdLst>
                <a:gd name="T0" fmla="*/ 0 w 222"/>
                <a:gd name="T1" fmla="*/ 0 h 579"/>
                <a:gd name="T2" fmla="*/ 0 w 222"/>
                <a:gd name="T3" fmla="*/ 510 h 579"/>
                <a:gd name="T4" fmla="*/ 222 w 222"/>
                <a:gd name="T5" fmla="*/ 579 h 579"/>
                <a:gd name="T6" fmla="*/ 222 w 222"/>
                <a:gd name="T7" fmla="*/ 66 h 579"/>
                <a:gd name="T8" fmla="*/ 0 w 222"/>
                <a:gd name="T9" fmla="*/ 0 h 579"/>
                <a:gd name="T10" fmla="*/ 0 60000 65536"/>
                <a:gd name="T11" fmla="*/ 0 60000 65536"/>
                <a:gd name="T12" fmla="*/ 0 60000 65536"/>
                <a:gd name="T13" fmla="*/ 0 60000 65536"/>
                <a:gd name="T14" fmla="*/ 0 60000 65536"/>
                <a:gd name="T15" fmla="*/ 0 w 222"/>
                <a:gd name="T16" fmla="*/ 0 h 579"/>
                <a:gd name="T17" fmla="*/ 222 w 222"/>
                <a:gd name="T18" fmla="*/ 579 h 579"/>
              </a:gdLst>
              <a:ahLst/>
              <a:cxnLst>
                <a:cxn ang="T10">
                  <a:pos x="T0" y="T1"/>
                </a:cxn>
                <a:cxn ang="T11">
                  <a:pos x="T2" y="T3"/>
                </a:cxn>
                <a:cxn ang="T12">
                  <a:pos x="T4" y="T5"/>
                </a:cxn>
                <a:cxn ang="T13">
                  <a:pos x="T6" y="T7"/>
                </a:cxn>
                <a:cxn ang="T14">
                  <a:pos x="T8" y="T9"/>
                </a:cxn>
              </a:cxnLst>
              <a:rect l="T15" t="T16" r="T17" b="T18"/>
              <a:pathLst>
                <a:path w="222" h="579">
                  <a:moveTo>
                    <a:pt x="0" y="0"/>
                  </a:moveTo>
                  <a:lnTo>
                    <a:pt x="0" y="510"/>
                  </a:lnTo>
                  <a:lnTo>
                    <a:pt x="222" y="579"/>
                  </a:lnTo>
                  <a:lnTo>
                    <a:pt x="222" y="66"/>
                  </a:lnTo>
                  <a:lnTo>
                    <a:pt x="0" y="0"/>
                  </a:lnTo>
                  <a:close/>
                </a:path>
              </a:pathLst>
            </a:custGeom>
            <a:solidFill>
              <a:srgbClr val="646C8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0" name="Freeform 362"/>
            <p:cNvSpPr>
              <a:spLocks/>
            </p:cNvSpPr>
            <p:nvPr/>
          </p:nvSpPr>
          <p:spPr bwMode="auto">
            <a:xfrm>
              <a:off x="2466" y="2588"/>
              <a:ext cx="201" cy="529"/>
            </a:xfrm>
            <a:custGeom>
              <a:avLst/>
              <a:gdLst>
                <a:gd name="T0" fmla="*/ 0 w 203"/>
                <a:gd name="T1" fmla="*/ 0 h 529"/>
                <a:gd name="T2" fmla="*/ 0 w 203"/>
                <a:gd name="T3" fmla="*/ 466 h 529"/>
                <a:gd name="T4" fmla="*/ 200 w 203"/>
                <a:gd name="T5" fmla="*/ 529 h 529"/>
                <a:gd name="T6" fmla="*/ 203 w 203"/>
                <a:gd name="T7" fmla="*/ 59 h 529"/>
                <a:gd name="T8" fmla="*/ 0 w 203"/>
                <a:gd name="T9" fmla="*/ 0 h 529"/>
                <a:gd name="T10" fmla="*/ 0 60000 65536"/>
                <a:gd name="T11" fmla="*/ 0 60000 65536"/>
                <a:gd name="T12" fmla="*/ 0 60000 65536"/>
                <a:gd name="T13" fmla="*/ 0 60000 65536"/>
                <a:gd name="T14" fmla="*/ 0 60000 65536"/>
                <a:gd name="T15" fmla="*/ 0 w 203"/>
                <a:gd name="T16" fmla="*/ 0 h 529"/>
                <a:gd name="T17" fmla="*/ 203 w 203"/>
                <a:gd name="T18" fmla="*/ 529 h 529"/>
              </a:gdLst>
              <a:ahLst/>
              <a:cxnLst>
                <a:cxn ang="T10">
                  <a:pos x="T0" y="T1"/>
                </a:cxn>
                <a:cxn ang="T11">
                  <a:pos x="T2" y="T3"/>
                </a:cxn>
                <a:cxn ang="T12">
                  <a:pos x="T4" y="T5"/>
                </a:cxn>
                <a:cxn ang="T13">
                  <a:pos x="T6" y="T7"/>
                </a:cxn>
                <a:cxn ang="T14">
                  <a:pos x="T8" y="T9"/>
                </a:cxn>
              </a:cxnLst>
              <a:rect l="T15" t="T16" r="T17" b="T18"/>
              <a:pathLst>
                <a:path w="203" h="529">
                  <a:moveTo>
                    <a:pt x="0" y="0"/>
                  </a:moveTo>
                  <a:lnTo>
                    <a:pt x="0" y="466"/>
                  </a:lnTo>
                  <a:lnTo>
                    <a:pt x="200" y="529"/>
                  </a:lnTo>
                  <a:lnTo>
                    <a:pt x="203" y="59"/>
                  </a:lnTo>
                  <a:lnTo>
                    <a:pt x="0" y="0"/>
                  </a:lnTo>
                  <a:close/>
                </a:path>
              </a:pathLst>
            </a:custGeom>
            <a:gradFill rotWithShape="1">
              <a:gsLst>
                <a:gs pos="0">
                  <a:srgbClr val="A6ACBE"/>
                </a:gs>
                <a:gs pos="100000">
                  <a:srgbClr val="B4B9C8"/>
                </a:gs>
              </a:gsLst>
              <a:lin ang="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1" name="Freeform 363"/>
            <p:cNvSpPr>
              <a:spLocks/>
            </p:cNvSpPr>
            <p:nvPr/>
          </p:nvSpPr>
          <p:spPr bwMode="auto">
            <a:xfrm>
              <a:off x="2501" y="3030"/>
              <a:ext cx="110" cy="46"/>
            </a:xfrm>
            <a:custGeom>
              <a:avLst/>
              <a:gdLst>
                <a:gd name="T0" fmla="*/ 0 w 109"/>
                <a:gd name="T1" fmla="*/ 0 h 47"/>
                <a:gd name="T2" fmla="*/ 0 w 109"/>
                <a:gd name="T3" fmla="*/ 14 h 47"/>
                <a:gd name="T4" fmla="*/ 107 w 109"/>
                <a:gd name="T5" fmla="*/ 47 h 47"/>
                <a:gd name="T6" fmla="*/ 109 w 109"/>
                <a:gd name="T7" fmla="*/ 31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1"/>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2" name="Freeform 364"/>
            <p:cNvSpPr>
              <a:spLocks/>
            </p:cNvSpPr>
            <p:nvPr/>
          </p:nvSpPr>
          <p:spPr bwMode="auto">
            <a:xfrm>
              <a:off x="2501" y="3028"/>
              <a:ext cx="110" cy="48"/>
            </a:xfrm>
            <a:custGeom>
              <a:avLst/>
              <a:gdLst>
                <a:gd name="T0" fmla="*/ 0 w 109"/>
                <a:gd name="T1" fmla="*/ 0 h 47"/>
                <a:gd name="T2" fmla="*/ 0 w 109"/>
                <a:gd name="T3" fmla="*/ 14 h 47"/>
                <a:gd name="T4" fmla="*/ 107 w 109"/>
                <a:gd name="T5" fmla="*/ 47 h 47"/>
                <a:gd name="T6" fmla="*/ 109 w 109"/>
                <a:gd name="T7" fmla="*/ 30 h 47"/>
                <a:gd name="T8" fmla="*/ 0 w 109"/>
                <a:gd name="T9" fmla="*/ 0 h 47"/>
                <a:gd name="T10" fmla="*/ 0 60000 65536"/>
                <a:gd name="T11" fmla="*/ 0 60000 65536"/>
                <a:gd name="T12" fmla="*/ 0 60000 65536"/>
                <a:gd name="T13" fmla="*/ 0 60000 65536"/>
                <a:gd name="T14" fmla="*/ 0 60000 65536"/>
                <a:gd name="T15" fmla="*/ 0 w 109"/>
                <a:gd name="T16" fmla="*/ 0 h 47"/>
                <a:gd name="T17" fmla="*/ 109 w 109"/>
                <a:gd name="T18" fmla="*/ 47 h 47"/>
              </a:gdLst>
              <a:ahLst/>
              <a:cxnLst>
                <a:cxn ang="T10">
                  <a:pos x="T0" y="T1"/>
                </a:cxn>
                <a:cxn ang="T11">
                  <a:pos x="T2" y="T3"/>
                </a:cxn>
                <a:cxn ang="T12">
                  <a:pos x="T4" y="T5"/>
                </a:cxn>
                <a:cxn ang="T13">
                  <a:pos x="T6" y="T7"/>
                </a:cxn>
                <a:cxn ang="T14">
                  <a:pos x="T8" y="T9"/>
                </a:cxn>
              </a:cxnLst>
              <a:rect l="T15" t="T16" r="T17" b="T18"/>
              <a:pathLst>
                <a:path w="109" h="47">
                  <a:moveTo>
                    <a:pt x="0" y="0"/>
                  </a:moveTo>
                  <a:lnTo>
                    <a:pt x="0" y="14"/>
                  </a:lnTo>
                  <a:lnTo>
                    <a:pt x="107" y="47"/>
                  </a:lnTo>
                  <a:lnTo>
                    <a:pt x="109" y="3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3" name="Freeform 365"/>
            <p:cNvSpPr>
              <a:spLocks/>
            </p:cNvSpPr>
            <p:nvPr/>
          </p:nvSpPr>
          <p:spPr bwMode="auto">
            <a:xfrm>
              <a:off x="2678" y="2564"/>
              <a:ext cx="265" cy="577"/>
            </a:xfrm>
            <a:custGeom>
              <a:avLst/>
              <a:gdLst>
                <a:gd name="T0" fmla="*/ 0 w 265"/>
                <a:gd name="T1" fmla="*/ 63 h 576"/>
                <a:gd name="T2" fmla="*/ 0 w 265"/>
                <a:gd name="T3" fmla="*/ 576 h 576"/>
                <a:gd name="T4" fmla="*/ 265 w 265"/>
                <a:gd name="T5" fmla="*/ 512 h 576"/>
                <a:gd name="T6" fmla="*/ 265 w 265"/>
                <a:gd name="T7" fmla="*/ 0 h 576"/>
                <a:gd name="T8" fmla="*/ 0 w 265"/>
                <a:gd name="T9" fmla="*/ 63 h 576"/>
                <a:gd name="T10" fmla="*/ 0 60000 65536"/>
                <a:gd name="T11" fmla="*/ 0 60000 65536"/>
                <a:gd name="T12" fmla="*/ 0 60000 65536"/>
                <a:gd name="T13" fmla="*/ 0 60000 65536"/>
                <a:gd name="T14" fmla="*/ 0 60000 65536"/>
                <a:gd name="T15" fmla="*/ 0 w 265"/>
                <a:gd name="T16" fmla="*/ 0 h 576"/>
                <a:gd name="T17" fmla="*/ 265 w 265"/>
                <a:gd name="T18" fmla="*/ 576 h 576"/>
              </a:gdLst>
              <a:ahLst/>
              <a:cxnLst>
                <a:cxn ang="T10">
                  <a:pos x="T0" y="T1"/>
                </a:cxn>
                <a:cxn ang="T11">
                  <a:pos x="T2" y="T3"/>
                </a:cxn>
                <a:cxn ang="T12">
                  <a:pos x="T4" y="T5"/>
                </a:cxn>
                <a:cxn ang="T13">
                  <a:pos x="T6" y="T7"/>
                </a:cxn>
                <a:cxn ang="T14">
                  <a:pos x="T8" y="T9"/>
                </a:cxn>
              </a:cxnLst>
              <a:rect l="T15" t="T16" r="T17" b="T18"/>
              <a:pathLst>
                <a:path w="265" h="576">
                  <a:moveTo>
                    <a:pt x="0" y="63"/>
                  </a:moveTo>
                  <a:lnTo>
                    <a:pt x="0" y="576"/>
                  </a:lnTo>
                  <a:lnTo>
                    <a:pt x="265" y="512"/>
                  </a:lnTo>
                  <a:lnTo>
                    <a:pt x="265" y="0"/>
                  </a:lnTo>
                  <a:lnTo>
                    <a:pt x="0" y="63"/>
                  </a:lnTo>
                  <a:close/>
                </a:path>
              </a:pathLst>
            </a:custGeom>
            <a:gradFill rotWithShape="1">
              <a:gsLst>
                <a:gs pos="0">
                  <a:srgbClr val="565B66"/>
                </a:gs>
                <a:gs pos="100000">
                  <a:srgbClr val="363B49"/>
                </a:gs>
              </a:gsLst>
              <a:lin ang="5400000" scaled="1"/>
            </a:gra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4" name="Freeform 366"/>
            <p:cNvSpPr>
              <a:spLocks/>
            </p:cNvSpPr>
            <p:nvPr/>
          </p:nvSpPr>
          <p:spPr bwMode="auto">
            <a:xfrm>
              <a:off x="2455" y="2496"/>
              <a:ext cx="488" cy="130"/>
            </a:xfrm>
            <a:custGeom>
              <a:avLst/>
              <a:gdLst>
                <a:gd name="T0" fmla="*/ 0 w 487"/>
                <a:gd name="T1" fmla="*/ 66 h 132"/>
                <a:gd name="T2" fmla="*/ 265 w 487"/>
                <a:gd name="T3" fmla="*/ 0 h 132"/>
                <a:gd name="T4" fmla="*/ 487 w 487"/>
                <a:gd name="T5" fmla="*/ 69 h 132"/>
                <a:gd name="T6" fmla="*/ 225 w 487"/>
                <a:gd name="T7" fmla="*/ 132 h 132"/>
                <a:gd name="T8" fmla="*/ 0 w 487"/>
                <a:gd name="T9" fmla="*/ 66 h 132"/>
                <a:gd name="T10" fmla="*/ 0 60000 65536"/>
                <a:gd name="T11" fmla="*/ 0 60000 65536"/>
                <a:gd name="T12" fmla="*/ 0 60000 65536"/>
                <a:gd name="T13" fmla="*/ 0 60000 65536"/>
                <a:gd name="T14" fmla="*/ 0 60000 65536"/>
                <a:gd name="T15" fmla="*/ 0 w 487"/>
                <a:gd name="T16" fmla="*/ 0 h 132"/>
                <a:gd name="T17" fmla="*/ 487 w 487"/>
                <a:gd name="T18" fmla="*/ 132 h 132"/>
              </a:gdLst>
              <a:ahLst/>
              <a:cxnLst>
                <a:cxn ang="T10">
                  <a:pos x="T0" y="T1"/>
                </a:cxn>
                <a:cxn ang="T11">
                  <a:pos x="T2" y="T3"/>
                </a:cxn>
                <a:cxn ang="T12">
                  <a:pos x="T4" y="T5"/>
                </a:cxn>
                <a:cxn ang="T13">
                  <a:pos x="T6" y="T7"/>
                </a:cxn>
                <a:cxn ang="T14">
                  <a:pos x="T8" y="T9"/>
                </a:cxn>
              </a:cxnLst>
              <a:rect l="T15" t="T16" r="T17" b="T18"/>
              <a:pathLst>
                <a:path w="487" h="132">
                  <a:moveTo>
                    <a:pt x="0" y="66"/>
                  </a:moveTo>
                  <a:lnTo>
                    <a:pt x="265" y="0"/>
                  </a:lnTo>
                  <a:lnTo>
                    <a:pt x="487" y="69"/>
                  </a:lnTo>
                  <a:lnTo>
                    <a:pt x="225" y="132"/>
                  </a:lnTo>
                  <a:lnTo>
                    <a:pt x="0" y="66"/>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5" name="Freeform 367"/>
            <p:cNvSpPr>
              <a:spLocks/>
            </p:cNvSpPr>
            <p:nvPr/>
          </p:nvSpPr>
          <p:spPr bwMode="auto">
            <a:xfrm>
              <a:off x="2479" y="2632"/>
              <a:ext cx="169" cy="65"/>
            </a:xfrm>
            <a:custGeom>
              <a:avLst/>
              <a:gdLst>
                <a:gd name="T0" fmla="*/ 0 w 170"/>
                <a:gd name="T1" fmla="*/ 0 h 66"/>
                <a:gd name="T2" fmla="*/ 0 w 170"/>
                <a:gd name="T3" fmla="*/ 14 h 66"/>
                <a:gd name="T4" fmla="*/ 170 w 170"/>
                <a:gd name="T5" fmla="*/ 66 h 66"/>
                <a:gd name="T6" fmla="*/ 170 w 170"/>
                <a:gd name="T7" fmla="*/ 49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4"/>
                  </a:lnTo>
                  <a:lnTo>
                    <a:pt x="170" y="66"/>
                  </a:lnTo>
                  <a:lnTo>
                    <a:pt x="170" y="49"/>
                  </a:lnTo>
                  <a:lnTo>
                    <a:pt x="0" y="0"/>
                  </a:lnTo>
                  <a:close/>
                </a:path>
              </a:pathLst>
            </a:custGeom>
            <a:solidFill>
              <a:srgbClr val="DFE0E5"/>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6" name="Freeform 368"/>
            <p:cNvSpPr>
              <a:spLocks/>
            </p:cNvSpPr>
            <p:nvPr/>
          </p:nvSpPr>
          <p:spPr bwMode="auto">
            <a:xfrm>
              <a:off x="2479" y="2627"/>
              <a:ext cx="169" cy="68"/>
            </a:xfrm>
            <a:custGeom>
              <a:avLst/>
              <a:gdLst>
                <a:gd name="T0" fmla="*/ 0 w 170"/>
                <a:gd name="T1" fmla="*/ 0 h 66"/>
                <a:gd name="T2" fmla="*/ 0 w 170"/>
                <a:gd name="T3" fmla="*/ 15 h 66"/>
                <a:gd name="T4" fmla="*/ 170 w 170"/>
                <a:gd name="T5" fmla="*/ 66 h 66"/>
                <a:gd name="T6" fmla="*/ 170 w 170"/>
                <a:gd name="T7" fmla="*/ 50 h 66"/>
                <a:gd name="T8" fmla="*/ 0 w 170"/>
                <a:gd name="T9" fmla="*/ 0 h 66"/>
                <a:gd name="T10" fmla="*/ 0 60000 65536"/>
                <a:gd name="T11" fmla="*/ 0 60000 65536"/>
                <a:gd name="T12" fmla="*/ 0 60000 65536"/>
                <a:gd name="T13" fmla="*/ 0 60000 65536"/>
                <a:gd name="T14" fmla="*/ 0 60000 65536"/>
                <a:gd name="T15" fmla="*/ 0 w 170"/>
                <a:gd name="T16" fmla="*/ 0 h 66"/>
                <a:gd name="T17" fmla="*/ 170 w 170"/>
                <a:gd name="T18" fmla="*/ 66 h 66"/>
              </a:gdLst>
              <a:ahLst/>
              <a:cxnLst>
                <a:cxn ang="T10">
                  <a:pos x="T0" y="T1"/>
                </a:cxn>
                <a:cxn ang="T11">
                  <a:pos x="T2" y="T3"/>
                </a:cxn>
                <a:cxn ang="T12">
                  <a:pos x="T4" y="T5"/>
                </a:cxn>
                <a:cxn ang="T13">
                  <a:pos x="T6" y="T7"/>
                </a:cxn>
                <a:cxn ang="T14">
                  <a:pos x="T8" y="T9"/>
                </a:cxn>
              </a:cxnLst>
              <a:rect l="T15" t="T16" r="T17" b="T18"/>
              <a:pathLst>
                <a:path w="170" h="66">
                  <a:moveTo>
                    <a:pt x="0" y="0"/>
                  </a:moveTo>
                  <a:lnTo>
                    <a:pt x="0" y="15"/>
                  </a:lnTo>
                  <a:lnTo>
                    <a:pt x="170" y="66"/>
                  </a:lnTo>
                  <a:lnTo>
                    <a:pt x="170" y="50"/>
                  </a:lnTo>
                  <a:lnTo>
                    <a:pt x="0" y="0"/>
                  </a:lnTo>
                  <a:close/>
                </a:path>
              </a:pathLst>
            </a:custGeom>
            <a:solidFill>
              <a:srgbClr val="363B49"/>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sp>
          <p:nvSpPr>
            <p:cNvPr id="4467" name="Freeform 369"/>
            <p:cNvSpPr>
              <a:spLocks noEditPoints="1"/>
            </p:cNvSpPr>
            <p:nvPr/>
          </p:nvSpPr>
          <p:spPr bwMode="auto">
            <a:xfrm>
              <a:off x="2450" y="2494"/>
              <a:ext cx="496" cy="652"/>
            </a:xfrm>
            <a:custGeom>
              <a:avLst/>
              <a:gdLst>
                <a:gd name="T0" fmla="*/ 2147483647 w 210"/>
                <a:gd name="T1" fmla="*/ 2147483647 h 276"/>
                <a:gd name="T2" fmla="*/ 2147483647 w 210"/>
                <a:gd name="T3" fmla="*/ 2147483647 h 276"/>
                <a:gd name="T4" fmla="*/ 2147483647 w 210"/>
                <a:gd name="T5" fmla="*/ 2147483647 h 276"/>
                <a:gd name="T6" fmla="*/ 2147483647 w 210"/>
                <a:gd name="T7" fmla="*/ 2147483647 h 276"/>
                <a:gd name="T8" fmla="*/ 2147483647 w 210"/>
                <a:gd name="T9" fmla="*/ 2147483647 h 276"/>
                <a:gd name="T10" fmla="*/ 2147483647 w 210"/>
                <a:gd name="T11" fmla="*/ 2147483647 h 276"/>
                <a:gd name="T12" fmla="*/ 2147483647 w 210"/>
                <a:gd name="T13" fmla="*/ 2147483647 h 276"/>
                <a:gd name="T14" fmla="*/ 2147483647 w 210"/>
                <a:gd name="T15" fmla="*/ 2147483647 h 276"/>
                <a:gd name="T16" fmla="*/ 2147483647 w 210"/>
                <a:gd name="T17" fmla="*/ 2147483647 h 276"/>
                <a:gd name="T18" fmla="*/ 2147483647 w 210"/>
                <a:gd name="T19" fmla="*/ 2147483647 h 276"/>
                <a:gd name="T20" fmla="*/ 2147483647 w 210"/>
                <a:gd name="T21" fmla="*/ 2147483647 h 276"/>
                <a:gd name="T22" fmla="*/ 2147483647 w 210"/>
                <a:gd name="T23" fmla="*/ 2147483647 h 276"/>
                <a:gd name="T24" fmla="*/ 2147483647 w 210"/>
                <a:gd name="T25" fmla="*/ 2147483647 h 276"/>
                <a:gd name="T26" fmla="*/ 2147483647 w 210"/>
                <a:gd name="T27" fmla="*/ 2147483647 h 276"/>
                <a:gd name="T28" fmla="*/ 2147483647 w 210"/>
                <a:gd name="T29" fmla="*/ 2147483647 h 276"/>
                <a:gd name="T30" fmla="*/ 2147483647 w 210"/>
                <a:gd name="T31" fmla="*/ 2147483647 h 276"/>
                <a:gd name="T32" fmla="*/ 2147483647 w 210"/>
                <a:gd name="T33" fmla="*/ 2147483647 h 276"/>
                <a:gd name="T34" fmla="*/ 2147483647 w 210"/>
                <a:gd name="T35" fmla="*/ 2147483647 h 276"/>
                <a:gd name="T36" fmla="*/ 2147483647 w 210"/>
                <a:gd name="T37" fmla="*/ 2147483647 h 276"/>
                <a:gd name="T38" fmla="*/ 2147483647 w 210"/>
                <a:gd name="T39" fmla="*/ 2147483647 h 276"/>
                <a:gd name="T40" fmla="*/ 2147483647 w 210"/>
                <a:gd name="T41" fmla="*/ 0 h 276"/>
                <a:gd name="T42" fmla="*/ 2147483647 w 210"/>
                <a:gd name="T43" fmla="*/ 0 h 276"/>
                <a:gd name="T44" fmla="*/ 2147483647 w 210"/>
                <a:gd name="T45" fmla="*/ 2147483647 h 276"/>
                <a:gd name="T46" fmla="*/ 0 w 210"/>
                <a:gd name="T47" fmla="*/ 2147483647 h 276"/>
                <a:gd name="T48" fmla="*/ 0 w 210"/>
                <a:gd name="T49" fmla="*/ 2147483647 h 276"/>
                <a:gd name="T50" fmla="*/ 2147483647 w 210"/>
                <a:gd name="T51" fmla="*/ 2147483647 h 2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0"/>
                <a:gd name="T79" fmla="*/ 0 h 276"/>
                <a:gd name="T80" fmla="*/ 210 w 210"/>
                <a:gd name="T81" fmla="*/ 276 h 2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0" h="276">
                  <a:moveTo>
                    <a:pt x="2" y="30"/>
                  </a:moveTo>
                  <a:cubicBezTo>
                    <a:pt x="114" y="3"/>
                    <a:pt x="114" y="3"/>
                    <a:pt x="114" y="3"/>
                  </a:cubicBezTo>
                  <a:cubicBezTo>
                    <a:pt x="114" y="3"/>
                    <a:pt x="113" y="3"/>
                    <a:pt x="113" y="3"/>
                  </a:cubicBezTo>
                  <a:cubicBezTo>
                    <a:pt x="208" y="32"/>
                    <a:pt x="208" y="32"/>
                    <a:pt x="208" y="32"/>
                  </a:cubicBezTo>
                  <a:cubicBezTo>
                    <a:pt x="207" y="31"/>
                    <a:pt x="207" y="31"/>
                    <a:pt x="207" y="30"/>
                  </a:cubicBezTo>
                  <a:cubicBezTo>
                    <a:pt x="207" y="247"/>
                    <a:pt x="207" y="247"/>
                    <a:pt x="207" y="247"/>
                  </a:cubicBezTo>
                  <a:cubicBezTo>
                    <a:pt x="207" y="246"/>
                    <a:pt x="207" y="246"/>
                    <a:pt x="208" y="246"/>
                  </a:cubicBezTo>
                  <a:cubicBezTo>
                    <a:pt x="96" y="273"/>
                    <a:pt x="96" y="273"/>
                    <a:pt x="96" y="273"/>
                  </a:cubicBezTo>
                  <a:cubicBezTo>
                    <a:pt x="96" y="273"/>
                    <a:pt x="96" y="273"/>
                    <a:pt x="97" y="273"/>
                  </a:cubicBezTo>
                  <a:cubicBezTo>
                    <a:pt x="2" y="243"/>
                    <a:pt x="2" y="243"/>
                    <a:pt x="2" y="243"/>
                  </a:cubicBezTo>
                  <a:cubicBezTo>
                    <a:pt x="3" y="243"/>
                    <a:pt x="3" y="244"/>
                    <a:pt x="3" y="245"/>
                  </a:cubicBezTo>
                  <a:cubicBezTo>
                    <a:pt x="3" y="29"/>
                    <a:pt x="3" y="29"/>
                    <a:pt x="3" y="29"/>
                  </a:cubicBezTo>
                  <a:cubicBezTo>
                    <a:pt x="3" y="29"/>
                    <a:pt x="3" y="30"/>
                    <a:pt x="2" y="30"/>
                  </a:cubicBezTo>
                  <a:close/>
                  <a:moveTo>
                    <a:pt x="1" y="246"/>
                  </a:moveTo>
                  <a:cubicBezTo>
                    <a:pt x="96" y="276"/>
                    <a:pt x="96" y="276"/>
                    <a:pt x="96" y="276"/>
                  </a:cubicBezTo>
                  <a:cubicBezTo>
                    <a:pt x="96" y="276"/>
                    <a:pt x="96" y="276"/>
                    <a:pt x="97" y="276"/>
                  </a:cubicBezTo>
                  <a:cubicBezTo>
                    <a:pt x="208" y="248"/>
                    <a:pt x="208" y="248"/>
                    <a:pt x="208" y="248"/>
                  </a:cubicBezTo>
                  <a:cubicBezTo>
                    <a:pt x="209" y="248"/>
                    <a:pt x="210" y="248"/>
                    <a:pt x="210" y="247"/>
                  </a:cubicBezTo>
                  <a:cubicBezTo>
                    <a:pt x="210" y="30"/>
                    <a:pt x="210" y="30"/>
                    <a:pt x="210" y="30"/>
                  </a:cubicBezTo>
                  <a:cubicBezTo>
                    <a:pt x="210" y="29"/>
                    <a:pt x="209" y="29"/>
                    <a:pt x="208" y="29"/>
                  </a:cubicBezTo>
                  <a:cubicBezTo>
                    <a:pt x="114" y="0"/>
                    <a:pt x="114" y="0"/>
                    <a:pt x="114" y="0"/>
                  </a:cubicBezTo>
                  <a:cubicBezTo>
                    <a:pt x="114" y="0"/>
                    <a:pt x="114" y="0"/>
                    <a:pt x="113" y="0"/>
                  </a:cubicBezTo>
                  <a:cubicBezTo>
                    <a:pt x="1" y="27"/>
                    <a:pt x="1" y="27"/>
                    <a:pt x="1" y="27"/>
                  </a:cubicBezTo>
                  <a:cubicBezTo>
                    <a:pt x="0" y="27"/>
                    <a:pt x="0" y="28"/>
                    <a:pt x="0" y="29"/>
                  </a:cubicBezTo>
                  <a:cubicBezTo>
                    <a:pt x="0" y="245"/>
                    <a:pt x="0" y="245"/>
                    <a:pt x="0" y="245"/>
                  </a:cubicBezTo>
                  <a:cubicBezTo>
                    <a:pt x="0" y="245"/>
                    <a:pt x="1" y="246"/>
                    <a:pt x="1" y="246"/>
                  </a:cubicBezTo>
                  <a:close/>
                </a:path>
              </a:pathLst>
            </a:custGeom>
            <a:solidFill>
              <a:srgbClr val="231F20"/>
            </a:solidFill>
            <a:ln w="9525">
              <a:noFill/>
              <a:round/>
              <a:headEnd/>
              <a:tailEnd/>
            </a:ln>
          </p:spPr>
          <p:txBody>
            <a:bodyPr/>
            <a:lstStyle/>
            <a:p>
              <a:pPr defTabSz="914362" fontAlgn="auto">
                <a:spcBef>
                  <a:spcPts val="0"/>
                </a:spcBef>
                <a:spcAft>
                  <a:spcPts val="0"/>
                </a:spcAft>
                <a:defRPr/>
              </a:pPr>
              <a:endParaRPr lang="en-US" kern="0" dirty="0">
                <a:solidFill>
                  <a:sysClr val="windowText" lastClr="000000"/>
                </a:solidFill>
                <a:latin typeface="Arial" charset="0"/>
                <a:cs typeface="Arial" charset="0"/>
              </a:endParaRPr>
            </a:p>
          </p:txBody>
        </p:sp>
      </p:grpSp>
      <p:pic>
        <p:nvPicPr>
          <p:cNvPr id="32907" name="Picture 288" descr="Provisioning Services.pn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5438775" y="4627563"/>
            <a:ext cx="3778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08" name="Picture 6" descr="C:\Documents and Settings\T_SHAKYMAE\My Documents\All Projects\Pineapple v2\pineapple product icons PPt\product icons\XenDesktop.pn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438775" y="2182813"/>
            <a:ext cx="373063"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09" name="Picture 2"/>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438775" y="2760663"/>
            <a:ext cx="365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0" name="Picture 5" descr="C:\Documents and Settings\T_SHAKYMAE\My Documents\All Projects\Pineapple v2\pineapple product icons PPt\product icons\Program Neighborhood Agent.pn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1079500" y="984250"/>
            <a:ext cx="234950"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1" name="Picture 5" descr="C:\Documents and Settings\T_SHAKYMAE\My Documents\All Projects\Pineapple v2\pineapple product icons PPt\product icons\Program Neighborhood Agent.png"/>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1079500" y="1841500"/>
            <a:ext cx="234950"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2" name="Picture 5" descr="C:\Documents and Settings\T_SHAKYMAE\My Documents\All Projects\Pineapple v2\pineapple product icons PPt\product icons\Program Neighborhood Agent.pn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1428750" y="2698750"/>
            <a:ext cx="21431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3" name="Picture 14" descr="Single Sign-on.png"/>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5438775" y="3627438"/>
            <a:ext cx="357188"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4" name="Picture 25" descr="DesktopServer_icon"/>
          <p:cNvPicPr>
            <a:picLocks noChangeAspect="1" noChangeArrowheads="1"/>
          </p:cNvPicPr>
          <p:nvPr/>
        </p:nvPicPr>
        <p:blipFill>
          <a:blip r:embed="rId25">
            <a:lum bright="-6000" contrast="6000"/>
            <a:extLst>
              <a:ext uri="{28A0092B-C50C-407E-A947-70E740481C1C}">
                <a14:useLocalDpi xmlns:a14="http://schemas.microsoft.com/office/drawing/2010/main" val="0"/>
              </a:ext>
            </a:extLst>
          </a:blip>
          <a:srcRect/>
          <a:stretch>
            <a:fillRect/>
          </a:stretch>
        </p:blipFill>
        <p:spPr bwMode="auto">
          <a:xfrm>
            <a:off x="4929188" y="3121025"/>
            <a:ext cx="261937"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5" name="Picture 43" descr="Accelerator_active"/>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214563" y="2698750"/>
            <a:ext cx="209550" cy="22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916" name="Picture 12" descr="Firewall-(no-flame)"/>
          <p:cNvPicPr>
            <a:picLocks noChangeAspect="1" noChangeArrowheads="1"/>
          </p:cNvPicPr>
          <p:nvPr/>
        </p:nvPicPr>
        <p:blipFill>
          <a:blip r:embed="rId4" cstate="print">
            <a:extLst>
              <a:ext uri="{28A0092B-C50C-407E-A947-70E740481C1C}">
                <a14:useLocalDpi xmlns:a14="http://schemas.microsoft.com/office/drawing/2010/main" val="0"/>
              </a:ext>
            </a:extLst>
          </a:blip>
          <a:srcRect l="21950" t="10400" r="22743" b="23734"/>
          <a:stretch>
            <a:fillRect/>
          </a:stretch>
        </p:blipFill>
        <p:spPr bwMode="auto">
          <a:xfrm>
            <a:off x="7358063" y="2413000"/>
            <a:ext cx="28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917" name="Straight Connector 208"/>
          <p:cNvCxnSpPr>
            <a:cxnSpLocks noChangeShapeType="1"/>
          </p:cNvCxnSpPr>
          <p:nvPr/>
        </p:nvCxnSpPr>
        <p:spPr bwMode="auto">
          <a:xfrm rot="10800000" flipV="1">
            <a:off x="7286625" y="2627313"/>
            <a:ext cx="71438" cy="214312"/>
          </a:xfrm>
          <a:prstGeom prst="bentConnector3">
            <a:avLst>
              <a:gd name="adj1" fmla="val 50000"/>
            </a:avLst>
          </a:prstGeom>
          <a:noFill/>
          <a:ln w="9525" algn="ctr">
            <a:solidFill>
              <a:srgbClr val="0074B0"/>
            </a:solidFill>
            <a:miter lim="800000"/>
            <a:headEnd/>
            <a:tailEnd/>
          </a:ln>
          <a:extLst>
            <a:ext uri="{909E8E84-426E-40DD-AFC4-6F175D3DCCD1}">
              <a14:hiddenFill xmlns:a14="http://schemas.microsoft.com/office/drawing/2010/main">
                <a:noFill/>
              </a14:hiddenFill>
            </a:ext>
          </a:extLst>
        </p:spPr>
      </p:cxn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p:txBody>
          <a:bodyPr/>
          <a:lstStyle/>
          <a:p>
            <a:pPr defTabSz="909638"/>
            <a:r>
              <a:rPr lang="zh-CN" altLang="en-US" smtClean="0">
                <a:ea typeface="宋体" pitchFamily="2" charset="-122"/>
              </a:rPr>
              <a:t>桌面虚拟化和应用虚拟化</a:t>
            </a:r>
            <a:endParaRPr smtClean="0">
              <a:ea typeface="宋体" pitchFamily="2" charset="-122"/>
            </a:endParaRPr>
          </a:p>
        </p:txBody>
      </p:sp>
      <p:pic>
        <p:nvPicPr>
          <p:cNvPr id="33795" name="Picture 6" descr="托管VDI Ico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0913" y="2741613"/>
            <a:ext cx="86360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10" descr="按需应用 Icon">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2813050"/>
            <a:ext cx="811213"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Box 12"/>
          <p:cNvSpPr txBox="1">
            <a:spLocks noChangeArrowheads="1"/>
          </p:cNvSpPr>
          <p:nvPr/>
        </p:nvSpPr>
        <p:spPr bwMode="auto">
          <a:xfrm>
            <a:off x="4611688" y="3921125"/>
            <a:ext cx="11604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eaLnBrk="1" hangingPunct="1"/>
            <a:r>
              <a:rPr lang="zh-CN" altLang="en-US">
                <a:solidFill>
                  <a:srgbClr val="000000"/>
                </a:solidFill>
              </a:rPr>
              <a:t>桌面虚拟化</a:t>
            </a:r>
            <a:endParaRPr lang="en-US" altLang="zh-CN">
              <a:solidFill>
                <a:srgbClr val="000000"/>
              </a:solidFill>
            </a:endParaRPr>
          </a:p>
          <a:p>
            <a:pPr algn="ctr" eaLnBrk="1" hangingPunct="1"/>
            <a:r>
              <a:rPr lang="en-US" altLang="zh-CN">
                <a:solidFill>
                  <a:srgbClr val="000000"/>
                </a:solidFill>
              </a:rPr>
              <a:t>XenDesktop</a:t>
            </a:r>
            <a:endParaRPr lang="en-US">
              <a:solidFill>
                <a:srgbClr val="000000"/>
              </a:solidFill>
            </a:endParaRPr>
          </a:p>
        </p:txBody>
      </p:sp>
      <p:sp>
        <p:nvSpPr>
          <p:cNvPr id="33798" name="TextBox 14"/>
          <p:cNvSpPr txBox="1">
            <a:spLocks noChangeArrowheads="1"/>
          </p:cNvSpPr>
          <p:nvPr/>
        </p:nvSpPr>
        <p:spPr bwMode="auto">
          <a:xfrm>
            <a:off x="322263" y="3937000"/>
            <a:ext cx="10826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eaLnBrk="1" hangingPunct="1"/>
            <a:r>
              <a:rPr lang="zh-CN" altLang="en-US">
                <a:solidFill>
                  <a:srgbClr val="000000"/>
                </a:solidFill>
              </a:rPr>
              <a:t>应用虚拟化</a:t>
            </a:r>
            <a:endParaRPr lang="en-US" altLang="zh-CN">
              <a:solidFill>
                <a:srgbClr val="000000"/>
              </a:solidFill>
            </a:endParaRPr>
          </a:p>
          <a:p>
            <a:pPr algn="ctr" eaLnBrk="1" hangingPunct="1"/>
            <a:r>
              <a:rPr lang="en-US" altLang="zh-CN">
                <a:solidFill>
                  <a:srgbClr val="000000"/>
                </a:solidFill>
              </a:rPr>
              <a:t>XenApp</a:t>
            </a:r>
            <a:endParaRPr lang="en-US">
              <a:solidFill>
                <a:srgbClr val="000000"/>
              </a:solidFill>
            </a:endParaRPr>
          </a:p>
        </p:txBody>
      </p:sp>
      <p:pic>
        <p:nvPicPr>
          <p:cNvPr id="33799"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2338" y="1058863"/>
            <a:ext cx="4232275" cy="1584325"/>
          </a:xfrm>
          <a:prstGeom prst="rect">
            <a:avLst/>
          </a:prstGeom>
          <a:noFill/>
          <a:ln>
            <a:noFill/>
          </a:ln>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sp>
        <p:nvSpPr>
          <p:cNvPr id="33800" name="Rectangle 16"/>
          <p:cNvSpPr>
            <a:spLocks noChangeArrowheads="1"/>
          </p:cNvSpPr>
          <p:nvPr/>
        </p:nvSpPr>
        <p:spPr bwMode="auto">
          <a:xfrm>
            <a:off x="5734050" y="2820988"/>
            <a:ext cx="31130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p>
            <a:r>
              <a:rPr lang="zh-CN" altLang="en-US"/>
              <a:t>托管</a:t>
            </a:r>
            <a:r>
              <a:rPr lang="en-US" altLang="zh-CN"/>
              <a:t>VDI</a:t>
            </a:r>
            <a:r>
              <a:rPr lang="zh-CN" altLang="en-US"/>
              <a:t>桌面可带来个性化</a:t>
            </a:r>
            <a:r>
              <a:rPr lang="en-US" altLang="zh-CN"/>
              <a:t>Windows®</a:t>
            </a:r>
            <a:r>
              <a:rPr lang="zh-CN" altLang="en-US"/>
              <a:t>桌面体验。这种体验可通过任何网络安全地交付给任何设备，这种模式通常是办公室工作者和开发人员所需要的。这种方法结合了集中化管理的优势和全面的用户个性化功能。</a:t>
            </a:r>
            <a:endParaRPr lang="en-US"/>
          </a:p>
        </p:txBody>
      </p:sp>
      <p:pic>
        <p:nvPicPr>
          <p:cNvPr id="33801" name="Picture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2263" y="1055688"/>
            <a:ext cx="4230687" cy="1584325"/>
          </a:xfrm>
          <a:prstGeom prst="rect">
            <a:avLst/>
          </a:prstGeom>
          <a:noFill/>
          <a:ln>
            <a:noFill/>
          </a:ln>
          <a:extLst>
            <a:ext uri="{909E8E84-426E-40DD-AFC4-6F175D3DCCD1}">
              <a14:hiddenFill xmlns:a14="http://schemas.microsoft.com/office/drawing/2010/main">
                <a:gradFill rotWithShape="1">
                  <a:gsLst>
                    <a:gs pos="0">
                      <a:srgbClr val="A4E1EA"/>
                    </a:gs>
                    <a:gs pos="35001">
                      <a:srgbClr val="C0E9EF"/>
                    </a:gs>
                    <a:gs pos="100000">
                      <a:srgbClr val="E7F7FA"/>
                    </a:gs>
                  </a:gsLst>
                  <a:lin ang="16200000" scaled="1"/>
                </a:gradFill>
              </a14:hiddenFill>
            </a:ext>
            <a:ext uri="{91240B29-F687-4F45-9708-019B960494DF}">
              <a14:hiddenLine xmlns:a14="http://schemas.microsoft.com/office/drawing/2010/main" w="9525" algn="ctr">
                <a:solidFill>
                  <a:srgbClr val="008B95"/>
                </a:solidFill>
                <a:miter lim="800000"/>
                <a:headEnd/>
                <a:tailEnd/>
              </a14:hiddenLine>
            </a:ext>
          </a:extLst>
        </p:spPr>
      </p:pic>
      <p:sp>
        <p:nvSpPr>
          <p:cNvPr id="33802" name="Rectangle 18"/>
          <p:cNvSpPr>
            <a:spLocks noChangeArrowheads="1"/>
          </p:cNvSpPr>
          <p:nvPr/>
        </p:nvSpPr>
        <p:spPr bwMode="auto">
          <a:xfrm>
            <a:off x="1431925" y="2768600"/>
            <a:ext cx="32115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p>
            <a:r>
              <a:rPr lang="zh-CN" altLang="en-US"/>
              <a:t>允许将任何</a:t>
            </a:r>
            <a:r>
              <a:rPr lang="en-US" altLang="zh-CN"/>
              <a:t>Windows®</a:t>
            </a:r>
            <a:r>
              <a:rPr lang="zh-CN" altLang="en-US"/>
              <a:t>应用集中到数据中心进行管理，托管在多用户终端服务器或虚拟机中，作为一项服务即时交付到物理和虚拟桌面。由于针对各种用户设备、网络和场所进行了优化，这些应用可以通过高速协议交付使用。</a:t>
            </a:r>
            <a:endParaRPr lang="en-US"/>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defTabSz="909638"/>
            <a:r>
              <a:rPr lang="zh-CN" altLang="en-US" smtClean="0">
                <a:ea typeface="宋体" pitchFamily="2" charset="-122"/>
              </a:rPr>
              <a:t>应用和桌面虚拟化的选择</a:t>
            </a:r>
            <a:endParaRPr smtClean="0">
              <a:ea typeface="宋体" pitchFamily="2" charset="-122"/>
            </a:endParaRPr>
          </a:p>
        </p:txBody>
      </p:sp>
      <p:sp>
        <p:nvSpPr>
          <p:cNvPr id="34819" name="Content Placeholder 2"/>
          <p:cNvSpPr>
            <a:spLocks noGrp="1"/>
          </p:cNvSpPr>
          <p:nvPr>
            <p:ph sz="half" idx="2"/>
          </p:nvPr>
        </p:nvSpPr>
        <p:spPr bwMode="auto">
          <a:xfrm>
            <a:off x="720725" y="1314450"/>
            <a:ext cx="3354388" cy="377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 anchorCtr="0" compatLnSpc="1">
            <a:prstTxWarp prst="textNoShape">
              <a:avLst/>
            </a:prstTxWarp>
          </a:bodyPr>
          <a:lstStyle/>
          <a:p>
            <a:pPr>
              <a:spcBef>
                <a:spcPct val="0"/>
              </a:spcBef>
              <a:spcAft>
                <a:spcPct val="0"/>
              </a:spcAft>
            </a:pPr>
            <a:r>
              <a:rPr lang="zh-CN" altLang="en-US" sz="1800" smtClean="0">
                <a:ea typeface="宋体" pitchFamily="2" charset="-122"/>
                <a:cs typeface="Arial" pitchFamily="34" charset="0"/>
              </a:rPr>
              <a:t>应用虚拟化</a:t>
            </a:r>
            <a:endParaRPr altLang="zh-CN" sz="1800" smtClean="0">
              <a:ea typeface="宋体" pitchFamily="2" charset="-122"/>
              <a:cs typeface="Arial" pitchFamily="34" charset="0"/>
            </a:endParaRPr>
          </a:p>
          <a:p>
            <a:pPr>
              <a:spcBef>
                <a:spcPct val="0"/>
              </a:spcBef>
              <a:spcAft>
                <a:spcPct val="0"/>
              </a:spcAft>
            </a:pPr>
            <a:r>
              <a:rPr sz="1800" smtClean="0">
                <a:ea typeface="宋体" pitchFamily="2" charset="-122"/>
                <a:cs typeface="Arial" pitchFamily="34" charset="0"/>
              </a:rPr>
              <a:t>XenApp</a:t>
            </a:r>
          </a:p>
        </p:txBody>
      </p:sp>
      <p:sp>
        <p:nvSpPr>
          <p:cNvPr id="4" name="Content Placeholder 3"/>
          <p:cNvSpPr>
            <a:spLocks noGrp="1"/>
          </p:cNvSpPr>
          <p:nvPr>
            <p:ph sz="half" idx="11"/>
          </p:nvPr>
        </p:nvSpPr>
        <p:spPr>
          <a:xfrm>
            <a:off x="5029200" y="1314450"/>
            <a:ext cx="3354388" cy="377825"/>
          </a:xfrm>
        </p:spPr>
        <p:txBody>
          <a:bodyPr vert="horz" wrap="square" numCol="1" anchor="ctr" anchorCtr="0" compatLnSpc="1">
            <a:prstTxWarp prst="textNoShape">
              <a:avLst/>
            </a:prstTxWarp>
            <a:noAutofit/>
          </a:bodyPr>
          <a:lstStyle/>
          <a:p>
            <a:pPr>
              <a:spcBef>
                <a:spcPct val="0"/>
              </a:spcBef>
              <a:spcAft>
                <a:spcPct val="0"/>
              </a:spcAft>
            </a:pPr>
            <a:r>
              <a:rPr lang="zh-CN" altLang="en-US" sz="1800" smtClean="0">
                <a:ea typeface="宋体" pitchFamily="2" charset="-122"/>
              </a:rPr>
              <a:t>桌面虚拟化</a:t>
            </a:r>
            <a:endParaRPr altLang="zh-CN" sz="1800" smtClean="0">
              <a:ea typeface="宋体" pitchFamily="2" charset="-122"/>
            </a:endParaRPr>
          </a:p>
          <a:p>
            <a:pPr>
              <a:spcBef>
                <a:spcPct val="0"/>
              </a:spcBef>
              <a:spcAft>
                <a:spcPct val="0"/>
              </a:spcAft>
            </a:pPr>
            <a:r>
              <a:rPr sz="1800" smtClean="0"/>
              <a:t>XenDesktop</a:t>
            </a:r>
          </a:p>
        </p:txBody>
      </p:sp>
      <p:sp>
        <p:nvSpPr>
          <p:cNvPr id="110597" name="Content Placeholder 4"/>
          <p:cNvSpPr>
            <a:spLocks noGrp="1"/>
          </p:cNvSpPr>
          <p:nvPr>
            <p:ph sz="half" idx="12"/>
          </p:nvPr>
        </p:nvSpPr>
        <p:spPr bwMode="auto">
          <a:xfrm>
            <a:off x="684213" y="1857375"/>
            <a:ext cx="3455987" cy="3778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marL="171450" indent="-171450" defTabSz="685800">
              <a:buFontTx/>
              <a:buChar char="•"/>
            </a:pPr>
            <a:r>
              <a:rPr lang="zh-CN" altLang="en-US" sz="1600" smtClean="0">
                <a:ea typeface="宋体" pitchFamily="2" charset="-122"/>
              </a:rPr>
              <a:t>多用户并发访问服务器</a:t>
            </a:r>
            <a:endParaRPr altLang="zh-CN" sz="1600" smtClean="0">
              <a:ea typeface="宋体" pitchFamily="2" charset="-122"/>
            </a:endParaRPr>
          </a:p>
          <a:p>
            <a:pPr marL="171450" indent="-171450" defTabSz="685800">
              <a:buFontTx/>
              <a:buChar char="•"/>
            </a:pPr>
            <a:r>
              <a:rPr lang="zh-CN" altLang="en-US" sz="1600" smtClean="0">
                <a:ea typeface="宋体" pitchFamily="2" charset="-122"/>
              </a:rPr>
              <a:t>用户仅访问使用所需应用，无需关心运行环境及安装配置</a:t>
            </a:r>
            <a:endParaRPr altLang="zh-CN" sz="1600" smtClean="0">
              <a:ea typeface="宋体" pitchFamily="2" charset="-122"/>
            </a:endParaRPr>
          </a:p>
          <a:p>
            <a:pPr marL="171450" indent="-171450" defTabSz="685800">
              <a:buFontTx/>
              <a:buChar char="•"/>
            </a:pPr>
            <a:r>
              <a:rPr lang="zh-CN" altLang="en-US" sz="1600" smtClean="0">
                <a:ea typeface="宋体" pitchFamily="2" charset="-122"/>
              </a:rPr>
              <a:t>计算资源多用户共享</a:t>
            </a:r>
            <a:endParaRPr sz="1600" smtClean="0"/>
          </a:p>
          <a:p>
            <a:pPr marL="171450" indent="-171450" defTabSz="685800">
              <a:buFontTx/>
              <a:buChar char="•"/>
            </a:pPr>
            <a:r>
              <a:rPr lang="zh-CN" altLang="en-US" sz="1600" smtClean="0">
                <a:ea typeface="宋体" pitchFamily="2" charset="-122"/>
              </a:rPr>
              <a:t>服务器存储资源需求少</a:t>
            </a:r>
            <a:endParaRPr altLang="zh-CN" sz="1600" smtClean="0">
              <a:ea typeface="宋体" pitchFamily="2" charset="-122"/>
            </a:endParaRPr>
          </a:p>
          <a:p>
            <a:pPr marL="171450" indent="-171450" defTabSz="685800">
              <a:buFontTx/>
              <a:buChar char="•"/>
            </a:pPr>
            <a:r>
              <a:rPr lang="zh-CN" altLang="en-US" sz="1600" smtClean="0">
                <a:ea typeface="宋体" pitchFamily="2" charset="-122"/>
              </a:rPr>
              <a:t>适用于任务型、对性能要求低的应用用户</a:t>
            </a:r>
            <a:endParaRPr altLang="zh-CN" sz="1600" smtClean="0">
              <a:ea typeface="宋体" pitchFamily="2" charset="-122"/>
            </a:endParaRPr>
          </a:p>
        </p:txBody>
      </p:sp>
      <p:sp>
        <p:nvSpPr>
          <p:cNvPr id="110598" name="Content Placeholder 5"/>
          <p:cNvSpPr>
            <a:spLocks noGrp="1"/>
          </p:cNvSpPr>
          <p:nvPr>
            <p:ph sz="half" idx="13"/>
          </p:nvPr>
        </p:nvSpPr>
        <p:spPr bwMode="auto">
          <a:xfrm>
            <a:off x="4932363" y="1851025"/>
            <a:ext cx="3527425" cy="25812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marL="171450" indent="-171450" defTabSz="685800">
              <a:buFontTx/>
              <a:buChar char="•"/>
            </a:pPr>
            <a:r>
              <a:rPr lang="zh-CN" altLang="en-US" sz="1600" smtClean="0">
                <a:ea typeface="宋体" pitchFamily="2" charset="-122"/>
              </a:rPr>
              <a:t>单用户独享桌面</a:t>
            </a:r>
            <a:endParaRPr altLang="zh-CN" sz="1600" smtClean="0">
              <a:ea typeface="宋体" pitchFamily="2" charset="-122"/>
            </a:endParaRPr>
          </a:p>
          <a:p>
            <a:pPr marL="171450" indent="-171450" defTabSz="685800">
              <a:buFontTx/>
              <a:buChar char="•"/>
            </a:pPr>
            <a:r>
              <a:rPr lang="zh-CN" altLang="en-US" sz="1600" smtClean="0">
                <a:ea typeface="宋体" pitchFamily="2" charset="-122"/>
              </a:rPr>
              <a:t>用户拥有完整的桌面体验，可进行桌面的配置管理和应用的安装配置</a:t>
            </a:r>
            <a:endParaRPr altLang="zh-CN" sz="1600" smtClean="0">
              <a:ea typeface="宋体" pitchFamily="2" charset="-122"/>
            </a:endParaRPr>
          </a:p>
          <a:p>
            <a:pPr marL="171450" indent="-171450" defTabSz="685800">
              <a:buFontTx/>
              <a:buChar char="•"/>
            </a:pPr>
            <a:r>
              <a:rPr lang="zh-CN" altLang="en-US" sz="1600" smtClean="0">
                <a:ea typeface="宋体" pitchFamily="2" charset="-122"/>
              </a:rPr>
              <a:t>计算资源独占，性能得到保障</a:t>
            </a:r>
            <a:endParaRPr altLang="zh-CN" sz="1600" smtClean="0">
              <a:ea typeface="宋体" pitchFamily="2" charset="-122"/>
            </a:endParaRPr>
          </a:p>
          <a:p>
            <a:pPr marL="171450" indent="-171450" defTabSz="685800">
              <a:buFontTx/>
              <a:buChar char="•"/>
            </a:pPr>
            <a:r>
              <a:rPr lang="zh-CN" altLang="en-US" sz="1600" smtClean="0">
                <a:ea typeface="宋体" pitchFamily="2" charset="-122"/>
              </a:rPr>
              <a:t>服务器存储资源需求多</a:t>
            </a:r>
            <a:endParaRPr altLang="zh-CN" sz="1400" smtClean="0">
              <a:ea typeface="宋体" pitchFamily="2" charset="-122"/>
            </a:endParaRPr>
          </a:p>
          <a:p>
            <a:pPr marL="171450" indent="-171450" defTabSz="685800">
              <a:buFontTx/>
              <a:buChar char="•"/>
            </a:pPr>
            <a:r>
              <a:rPr lang="zh-CN" altLang="en-US" sz="1600" smtClean="0">
                <a:ea typeface="宋体" pitchFamily="2" charset="-122"/>
              </a:rPr>
              <a:t>适用于有个性化需求、对性能要求高的桌面用户</a:t>
            </a:r>
            <a:endParaRPr sz="1600" smtClean="0">
              <a:ea typeface="宋体" pitchFamily="2" charset="-122"/>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defTabSz="909638"/>
            <a:r>
              <a:rPr lang="zh-CN" altLang="en-US" smtClean="0">
                <a:ea typeface="宋体" pitchFamily="2" charset="-122"/>
              </a:rPr>
              <a:t>虚拟桌面置备机制的选择</a:t>
            </a:r>
            <a:endParaRPr smtClean="0">
              <a:ea typeface="宋体" pitchFamily="2" charset="-122"/>
            </a:endParaRPr>
          </a:p>
        </p:txBody>
      </p:sp>
      <p:sp>
        <p:nvSpPr>
          <p:cNvPr id="3" name="Content Placeholder 2"/>
          <p:cNvSpPr>
            <a:spLocks noGrp="1"/>
          </p:cNvSpPr>
          <p:nvPr>
            <p:ph sz="half" idx="2"/>
          </p:nvPr>
        </p:nvSpPr>
        <p:spPr>
          <a:xfrm>
            <a:off x="720725" y="1314450"/>
            <a:ext cx="3354388" cy="377825"/>
          </a:xfrm>
        </p:spPr>
        <p:txBody>
          <a:bodyPr anchor="ctr">
            <a:noAutofit/>
          </a:bodyPr>
          <a:lstStyle/>
          <a:p>
            <a:pPr>
              <a:spcBef>
                <a:spcPts val="0"/>
              </a:spcBef>
              <a:spcAft>
                <a:spcPts val="0"/>
              </a:spcAft>
              <a:defRPr/>
            </a:pPr>
            <a:r>
              <a:rPr sz="2000" dirty="0" smtClean="0"/>
              <a:t>Machine Creation Services</a:t>
            </a:r>
          </a:p>
          <a:p>
            <a:pPr>
              <a:lnSpc>
                <a:spcPct val="100000"/>
              </a:lnSpc>
              <a:spcBef>
                <a:spcPts val="0"/>
              </a:spcBef>
              <a:spcAft>
                <a:spcPts val="0"/>
              </a:spcAft>
              <a:defRPr/>
            </a:pPr>
            <a:r>
              <a:rPr altLang="zh-CN" sz="2000" dirty="0" smtClean="0"/>
              <a:t>MCS</a:t>
            </a:r>
            <a:endParaRPr sz="2000" dirty="0"/>
          </a:p>
        </p:txBody>
      </p:sp>
      <p:sp>
        <p:nvSpPr>
          <p:cNvPr id="4" name="Content Placeholder 3"/>
          <p:cNvSpPr>
            <a:spLocks noGrp="1"/>
          </p:cNvSpPr>
          <p:nvPr>
            <p:ph sz="half" idx="11"/>
          </p:nvPr>
        </p:nvSpPr>
        <p:spPr>
          <a:xfrm>
            <a:off x="5029200" y="1314450"/>
            <a:ext cx="3354388" cy="377825"/>
          </a:xfrm>
        </p:spPr>
        <p:txBody>
          <a:bodyPr anchor="ctr">
            <a:noAutofit/>
          </a:bodyPr>
          <a:lstStyle/>
          <a:p>
            <a:pPr>
              <a:spcBef>
                <a:spcPts val="0"/>
              </a:spcBef>
              <a:spcAft>
                <a:spcPts val="0"/>
              </a:spcAft>
              <a:defRPr/>
            </a:pPr>
            <a:r>
              <a:rPr sz="2000" smtClean="0"/>
              <a:t>Citrix Provisioning Services</a:t>
            </a:r>
          </a:p>
          <a:p>
            <a:pPr>
              <a:spcBef>
                <a:spcPts val="0"/>
              </a:spcBef>
              <a:spcAft>
                <a:spcPts val="0"/>
              </a:spcAft>
              <a:defRPr/>
            </a:pPr>
            <a:r>
              <a:rPr altLang="zh-CN" sz="2000"/>
              <a:t>PVS</a:t>
            </a:r>
            <a:endParaRPr sz="2000"/>
          </a:p>
        </p:txBody>
      </p:sp>
      <p:sp>
        <p:nvSpPr>
          <p:cNvPr id="108549" name="Content Placeholder 4"/>
          <p:cNvSpPr>
            <a:spLocks noGrp="1"/>
          </p:cNvSpPr>
          <p:nvPr>
            <p:ph sz="half" idx="12"/>
          </p:nvPr>
        </p:nvSpPr>
        <p:spPr bwMode="auto">
          <a:xfrm>
            <a:off x="684213" y="1857375"/>
            <a:ext cx="3455987" cy="3778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marL="171450" indent="-171450" defTabSz="685800">
              <a:buFontTx/>
              <a:buChar char="•"/>
              <a:defRPr/>
            </a:pPr>
            <a:r>
              <a:rPr lang="zh-CN" altLang="en-US" sz="1600">
                <a:ea typeface="宋体" pitchFamily="2" charset="-122"/>
              </a:rPr>
              <a:t>安装部署过程简单</a:t>
            </a:r>
            <a:r>
              <a:rPr sz="1600"/>
              <a:t> </a:t>
            </a:r>
          </a:p>
          <a:p>
            <a:pPr marL="171450" indent="-171450" defTabSz="685800">
              <a:buFontTx/>
              <a:buChar char="•"/>
              <a:defRPr/>
            </a:pPr>
            <a:r>
              <a:rPr altLang="zh-CN" sz="1600">
                <a:ea typeface="宋体" pitchFamily="2" charset="-122"/>
              </a:rPr>
              <a:t>Hypervisor</a:t>
            </a:r>
            <a:r>
              <a:rPr lang="zh-CN" altLang="en-US" sz="1600">
                <a:ea typeface="宋体" pitchFamily="2" charset="-122"/>
              </a:rPr>
              <a:t>完成，无需额外系统和网络支撑</a:t>
            </a:r>
            <a:endParaRPr sz="1600"/>
          </a:p>
          <a:p>
            <a:pPr marL="171450" indent="-171450" defTabSz="685800">
              <a:buFontTx/>
              <a:buChar char="•"/>
              <a:defRPr/>
            </a:pPr>
            <a:r>
              <a:rPr lang="zh-CN" altLang="en-US" sz="1600">
                <a:ea typeface="宋体" pitchFamily="2" charset="-122"/>
              </a:rPr>
              <a:t>对</a:t>
            </a:r>
            <a:r>
              <a:rPr altLang="zh-CN" sz="1600">
                <a:ea typeface="宋体" pitchFamily="2" charset="-122"/>
              </a:rPr>
              <a:t>1</a:t>
            </a:r>
            <a:r>
              <a:rPr lang="zh-CN" altLang="en-US" sz="1600">
                <a:ea typeface="宋体" pitchFamily="2" charset="-122"/>
              </a:rPr>
              <a:t>对</a:t>
            </a:r>
            <a:r>
              <a:rPr altLang="zh-CN" sz="1600">
                <a:ea typeface="宋体" pitchFamily="2" charset="-122"/>
              </a:rPr>
              <a:t>1</a:t>
            </a:r>
            <a:r>
              <a:rPr lang="zh-CN" altLang="en-US" sz="1600">
                <a:ea typeface="宋体" pitchFamily="2" charset="-122"/>
              </a:rPr>
              <a:t>虚拟桌面优化存储，仍需考虑大规模部署时中心存储的</a:t>
            </a:r>
            <a:r>
              <a:rPr altLang="zh-CN" sz="1600">
                <a:ea typeface="宋体" pitchFamily="2" charset="-122"/>
              </a:rPr>
              <a:t>IOPS</a:t>
            </a:r>
          </a:p>
          <a:p>
            <a:pPr marL="171450" indent="-171450" defTabSz="685800">
              <a:buFontTx/>
              <a:buChar char="•"/>
              <a:defRPr/>
            </a:pPr>
            <a:r>
              <a:rPr lang="zh-CN" altLang="en-US" sz="1600">
                <a:ea typeface="宋体" pitchFamily="2" charset="-122"/>
              </a:rPr>
              <a:t>支持私用</a:t>
            </a:r>
            <a:r>
              <a:rPr altLang="zh-CN" sz="1600">
                <a:ea typeface="宋体" pitchFamily="2" charset="-122"/>
              </a:rPr>
              <a:t>/</a:t>
            </a:r>
            <a:r>
              <a:rPr lang="zh-CN" altLang="en-US" sz="1600">
                <a:ea typeface="宋体" pitchFamily="2" charset="-122"/>
              </a:rPr>
              <a:t>共享桌面</a:t>
            </a:r>
            <a:endParaRPr altLang="zh-CN" sz="1600">
              <a:ea typeface="宋体" pitchFamily="2" charset="-122"/>
            </a:endParaRPr>
          </a:p>
          <a:p>
            <a:pPr marL="171450" indent="-171450" defTabSz="685800">
              <a:buFontTx/>
              <a:buChar char="•"/>
              <a:defRPr/>
            </a:pPr>
            <a:r>
              <a:rPr lang="zh-CN" altLang="en-US" sz="1600">
                <a:ea typeface="宋体" pitchFamily="2" charset="-122"/>
              </a:rPr>
              <a:t>共享桌面用户配置</a:t>
            </a:r>
            <a:r>
              <a:rPr altLang="zh-CN" sz="1600">
                <a:ea typeface="宋体" pitchFamily="2" charset="-122"/>
              </a:rPr>
              <a:t>/</a:t>
            </a:r>
            <a:r>
              <a:rPr lang="zh-CN" altLang="en-US" sz="1600">
                <a:ea typeface="宋体" pitchFamily="2" charset="-122"/>
              </a:rPr>
              <a:t>数据文件装载至桌面</a:t>
            </a:r>
            <a:endParaRPr altLang="zh-CN" sz="1600">
              <a:ea typeface="宋体" pitchFamily="2" charset="-122"/>
            </a:endParaRPr>
          </a:p>
        </p:txBody>
      </p:sp>
      <p:sp>
        <p:nvSpPr>
          <p:cNvPr id="108550" name="Content Placeholder 5"/>
          <p:cNvSpPr>
            <a:spLocks noGrp="1"/>
          </p:cNvSpPr>
          <p:nvPr>
            <p:ph sz="half" idx="13"/>
          </p:nvPr>
        </p:nvSpPr>
        <p:spPr bwMode="auto">
          <a:xfrm>
            <a:off x="4932363" y="1851025"/>
            <a:ext cx="3527425" cy="25812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marL="171450" indent="-171450" defTabSz="685800">
              <a:buFontTx/>
              <a:buChar char="•"/>
              <a:defRPr/>
            </a:pPr>
            <a:r>
              <a:rPr lang="zh-CN" altLang="en-US" sz="1600">
                <a:ea typeface="宋体" pitchFamily="2" charset="-122"/>
              </a:rPr>
              <a:t>额外的</a:t>
            </a:r>
            <a:r>
              <a:rPr altLang="zh-CN" sz="1600">
                <a:ea typeface="宋体" pitchFamily="2" charset="-122"/>
              </a:rPr>
              <a:t>PVS</a:t>
            </a:r>
            <a:r>
              <a:rPr lang="zh-CN" altLang="en-US" sz="1600">
                <a:ea typeface="宋体" pitchFamily="2" charset="-122"/>
              </a:rPr>
              <a:t>服务器</a:t>
            </a:r>
            <a:endParaRPr altLang="zh-CN" sz="1600">
              <a:ea typeface="宋体" pitchFamily="2" charset="-122"/>
            </a:endParaRPr>
          </a:p>
          <a:p>
            <a:pPr marL="171450" indent="-171450" defTabSz="685800">
              <a:buFontTx/>
              <a:buChar char="•"/>
              <a:defRPr/>
            </a:pPr>
            <a:r>
              <a:rPr lang="zh-CN" altLang="en-US" sz="1600">
                <a:ea typeface="宋体" pitchFamily="2" charset="-122"/>
              </a:rPr>
              <a:t>镜像通过网络流传输</a:t>
            </a:r>
            <a:endParaRPr sz="1600"/>
          </a:p>
          <a:p>
            <a:pPr marL="171450" indent="-171450" defTabSz="685800">
              <a:buFontTx/>
              <a:buChar char="•"/>
              <a:defRPr/>
            </a:pPr>
            <a:r>
              <a:rPr sz="1600"/>
              <a:t> </a:t>
            </a:r>
            <a:r>
              <a:rPr lang="zh-CN" altLang="en-US" sz="1600">
                <a:ea typeface="宋体" pitchFamily="2" charset="-122"/>
              </a:rPr>
              <a:t>减少大规模部署时的中心存储的</a:t>
            </a:r>
            <a:r>
              <a:rPr altLang="zh-CN" sz="1600">
                <a:ea typeface="宋体" pitchFamily="2" charset="-122"/>
              </a:rPr>
              <a:t>IOPS</a:t>
            </a:r>
            <a:endParaRPr sz="1600"/>
          </a:p>
          <a:p>
            <a:pPr marL="171450" indent="-171450" defTabSz="685800">
              <a:buFontTx/>
              <a:buChar char="•"/>
              <a:defRPr/>
            </a:pPr>
            <a:r>
              <a:rPr lang="zh-CN" altLang="en-US" sz="1600">
                <a:ea typeface="宋体" pitchFamily="2" charset="-122"/>
              </a:rPr>
              <a:t>单一镜像适于多种标准共享桌面</a:t>
            </a:r>
            <a:endParaRPr altLang="zh-CN" sz="1600">
              <a:ea typeface="宋体" pitchFamily="2" charset="-122"/>
            </a:endParaRPr>
          </a:p>
          <a:p>
            <a:pPr marL="254000" lvl="1" indent="0" defTabSz="685800">
              <a:defRPr/>
            </a:pPr>
            <a:r>
              <a:rPr lang="zh-CN" altLang="en-US" sz="1400" smtClean="0">
                <a:solidFill>
                  <a:schemeClr val="tx1"/>
                </a:solidFill>
                <a:ea typeface="宋体" pitchFamily="2" charset="-122"/>
              </a:rPr>
              <a:t>虚拟桌面、物理机、瘦客户机、服务器</a:t>
            </a:r>
            <a:endParaRPr altLang="zh-CN" sz="1400" smtClean="0">
              <a:solidFill>
                <a:schemeClr val="tx1"/>
              </a:solidFill>
              <a:ea typeface="宋体" pitchFamily="2" charset="-122"/>
            </a:endParaRPr>
          </a:p>
          <a:p>
            <a:pPr marL="254000" lvl="1" indent="0" defTabSz="685800" eaLnBrk="1" hangingPunct="1">
              <a:spcBef>
                <a:spcPts val="975"/>
              </a:spcBef>
              <a:buClr>
                <a:srgbClr val="4D4F53"/>
              </a:buClr>
              <a:buFontTx/>
              <a:buChar char="•"/>
              <a:defRPr/>
            </a:pPr>
            <a:r>
              <a:rPr lang="zh-CN" altLang="en-US" sz="1600" smtClean="0">
                <a:solidFill>
                  <a:schemeClr val="tx1"/>
                </a:solidFill>
                <a:ea typeface="宋体" pitchFamily="2" charset="-122"/>
              </a:rPr>
              <a:t>共享桌面用户配置</a:t>
            </a:r>
            <a:r>
              <a:rPr altLang="zh-CN" sz="1600" smtClean="0">
                <a:solidFill>
                  <a:schemeClr val="tx1"/>
                </a:solidFill>
                <a:ea typeface="宋体" pitchFamily="2" charset="-122"/>
              </a:rPr>
              <a:t>/</a:t>
            </a:r>
            <a:r>
              <a:rPr lang="zh-CN" altLang="en-US" sz="1600" smtClean="0">
                <a:solidFill>
                  <a:schemeClr val="tx1"/>
                </a:solidFill>
                <a:ea typeface="宋体" pitchFamily="2" charset="-122"/>
              </a:rPr>
              <a:t>数据文件装载至桌面</a:t>
            </a:r>
            <a:endParaRPr altLang="zh-CN" sz="1600" smtClean="0">
              <a:solidFill>
                <a:schemeClr val="tx1"/>
              </a:solidFill>
              <a:ea typeface="宋体" pitchFamily="2" charset="-122"/>
            </a:endParaRPr>
          </a:p>
          <a:p>
            <a:pPr marL="254000" lvl="1" indent="0" defTabSz="685800">
              <a:defRPr/>
            </a:pPr>
            <a:endParaRPr sz="1400" smtClean="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Rounded Rectangle 163"/>
          <p:cNvSpPr>
            <a:spLocks noChangeArrowheads="1"/>
          </p:cNvSpPr>
          <p:nvPr/>
        </p:nvSpPr>
        <p:spPr bwMode="auto">
          <a:xfrm>
            <a:off x="233363" y="1417638"/>
            <a:ext cx="6573837" cy="1028700"/>
          </a:xfrm>
          <a:prstGeom prst="roundRect">
            <a:avLst>
              <a:gd name="adj" fmla="val 9167"/>
            </a:avLst>
          </a:prstGeom>
          <a:gradFill>
            <a:gsLst>
              <a:gs pos="0">
                <a:schemeClr val="bg1">
                  <a:lumMod val="65000"/>
                </a:schemeClr>
              </a:gs>
              <a:gs pos="50000">
                <a:srgbClr val="6B6B6B"/>
              </a:gs>
              <a:gs pos="51000">
                <a:srgbClr val="494949"/>
              </a:gs>
              <a:gs pos="100000">
                <a:srgbClr val="5A5A5A"/>
              </a:gs>
            </a:gsLst>
            <a:lin ang="5400000" scaled="0"/>
          </a:gradFill>
          <a:ln w="25400">
            <a:noFill/>
            <a:headEnd type="none" w="med" len="med"/>
            <a:tailEnd type="none" w="med" len="med"/>
          </a:ln>
          <a:effectLst>
            <a:outerShdw blurRad="50800" dist="508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68583" tIns="34292" rIns="0" bIns="0" anchor="b"/>
          <a:lstStyle/>
          <a:p>
            <a:pPr algn="r" defTabSz="725128" eaLnBrk="1" hangingPunct="1">
              <a:defRPr/>
            </a:pPr>
            <a:r>
              <a:rPr lang="en-US" sz="900" b="1" dirty="0">
                <a:solidFill>
                  <a:srgbClr val="FFFFFF"/>
                </a:solidFill>
                <a:effectLst>
                  <a:outerShdw blurRad="38100" dist="38100" dir="2700000" algn="tl">
                    <a:srgbClr val="000000">
                      <a:alpha val="43137"/>
                    </a:srgbClr>
                  </a:outerShdw>
                </a:effectLst>
                <a:cs typeface="Arial" charset="0"/>
                <a:sym typeface="Gill Sans"/>
              </a:rPr>
              <a:t>hypervisor</a:t>
            </a:r>
          </a:p>
        </p:txBody>
      </p:sp>
      <p:grpSp>
        <p:nvGrpSpPr>
          <p:cNvPr id="2" name="Group 373"/>
          <p:cNvGrpSpPr/>
          <p:nvPr/>
        </p:nvGrpSpPr>
        <p:grpSpPr>
          <a:xfrm>
            <a:off x="1327133" y="1575686"/>
            <a:ext cx="559412" cy="661403"/>
            <a:chOff x="3086028" y="3429000"/>
            <a:chExt cx="339054" cy="400974"/>
          </a:xfrm>
          <a:noFill/>
        </p:grpSpPr>
        <p:sp>
          <p:nvSpPr>
            <p:cNvPr id="375"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76"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grpSp>
        <p:nvGrpSpPr>
          <p:cNvPr id="3" name="Group 376"/>
          <p:cNvGrpSpPr/>
          <p:nvPr/>
        </p:nvGrpSpPr>
        <p:grpSpPr>
          <a:xfrm>
            <a:off x="2285111" y="1575686"/>
            <a:ext cx="559412" cy="661403"/>
            <a:chOff x="3086028" y="3429000"/>
            <a:chExt cx="339054" cy="400974"/>
          </a:xfrm>
          <a:noFill/>
        </p:grpSpPr>
        <p:sp>
          <p:nvSpPr>
            <p:cNvPr id="378"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79"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grpSp>
        <p:nvGrpSpPr>
          <p:cNvPr id="4" name="Group 379"/>
          <p:cNvGrpSpPr/>
          <p:nvPr/>
        </p:nvGrpSpPr>
        <p:grpSpPr>
          <a:xfrm>
            <a:off x="3243088" y="1575686"/>
            <a:ext cx="559412" cy="661403"/>
            <a:chOff x="3086028" y="3429000"/>
            <a:chExt cx="339054" cy="400974"/>
          </a:xfrm>
          <a:noFill/>
        </p:grpSpPr>
        <p:sp>
          <p:nvSpPr>
            <p:cNvPr id="381"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82"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grpSp>
        <p:nvGrpSpPr>
          <p:cNvPr id="5" name="Group 382"/>
          <p:cNvGrpSpPr/>
          <p:nvPr/>
        </p:nvGrpSpPr>
        <p:grpSpPr>
          <a:xfrm>
            <a:off x="4201066" y="1575686"/>
            <a:ext cx="559412" cy="661403"/>
            <a:chOff x="3086028" y="3429000"/>
            <a:chExt cx="339054" cy="400974"/>
          </a:xfrm>
          <a:noFill/>
        </p:grpSpPr>
        <p:sp>
          <p:nvSpPr>
            <p:cNvPr id="384"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85"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grpSp>
        <p:nvGrpSpPr>
          <p:cNvPr id="6" name="Group 385"/>
          <p:cNvGrpSpPr/>
          <p:nvPr/>
        </p:nvGrpSpPr>
        <p:grpSpPr>
          <a:xfrm>
            <a:off x="5159044" y="1575686"/>
            <a:ext cx="559412" cy="661403"/>
            <a:chOff x="3086028" y="3429000"/>
            <a:chExt cx="339054" cy="400974"/>
          </a:xfrm>
          <a:noFill/>
        </p:grpSpPr>
        <p:sp>
          <p:nvSpPr>
            <p:cNvPr id="387"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88"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grpSp>
        <p:nvGrpSpPr>
          <p:cNvPr id="7" name="Group 388"/>
          <p:cNvGrpSpPr/>
          <p:nvPr/>
        </p:nvGrpSpPr>
        <p:grpSpPr>
          <a:xfrm>
            <a:off x="6117022" y="1575686"/>
            <a:ext cx="559412" cy="661403"/>
            <a:chOff x="3086028" y="3429000"/>
            <a:chExt cx="339054" cy="400974"/>
          </a:xfrm>
          <a:noFill/>
        </p:grpSpPr>
        <p:sp>
          <p:nvSpPr>
            <p:cNvPr id="390" name="Rounded Rectangle 163"/>
            <p:cNvSpPr>
              <a:spLocks noChangeArrowheads="1"/>
            </p:cNvSpPr>
            <p:nvPr/>
          </p:nvSpPr>
          <p:spPr bwMode="auto">
            <a:xfrm flipH="1">
              <a:off x="3089545" y="3429000"/>
              <a:ext cx="335537" cy="400974"/>
            </a:xfrm>
            <a:prstGeom prst="roundRect">
              <a:avLst>
                <a:gd name="adj" fmla="val 9167"/>
              </a:avLst>
            </a:prstGeom>
            <a:grpFill/>
            <a:ln w="25400" cap="flat" cmpd="sng" algn="ctr">
              <a:solidFill>
                <a:srgbClr val="FFFFF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dirty="0">
                <a:solidFill>
                  <a:sysClr val="windowText" lastClr="000000"/>
                </a:solidFill>
                <a:effectLst>
                  <a:outerShdw blurRad="38100" dist="38100" dir="2700000" algn="tl">
                    <a:srgbClr val="000000">
                      <a:alpha val="43137"/>
                    </a:srgbClr>
                  </a:outerShdw>
                </a:effectLst>
                <a:latin typeface="Calibri" pitchFamily="34" charset="0"/>
                <a:ea typeface="+mn-ea"/>
                <a:cs typeface="Arial" charset="0"/>
                <a:sym typeface="Gill Sans"/>
              </a:endParaRPr>
            </a:p>
          </p:txBody>
        </p:sp>
        <p:sp>
          <p:nvSpPr>
            <p:cNvPr id="391" name="Rounded Rectangle 163"/>
            <p:cNvSpPr>
              <a:spLocks noChangeArrowheads="1"/>
            </p:cNvSpPr>
            <p:nvPr/>
          </p:nvSpPr>
          <p:spPr bwMode="auto">
            <a:xfrm flipH="1">
              <a:off x="3086028" y="3429000"/>
              <a:ext cx="335537" cy="400974"/>
            </a:xfrm>
            <a:prstGeom prst="roundRect">
              <a:avLst>
                <a:gd name="adj" fmla="val 9167"/>
              </a:avLst>
            </a:prstGeom>
            <a:grpFill/>
            <a:ln w="25400" cap="flat" cmpd="sng" algn="ctr">
              <a:solidFill>
                <a:srgbClr val="BFBFBF"/>
              </a:solidFill>
              <a:prstDash val="sysDash"/>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2400" dirty="0">
                <a:solidFill>
                  <a:sysClr val="windowText" lastClr="000000"/>
                </a:solidFill>
                <a:effectLst>
                  <a:outerShdw blurRad="38100" dist="38100" dir="2700000" algn="tl">
                    <a:srgbClr val="000000">
                      <a:alpha val="43137"/>
                    </a:srgbClr>
                  </a:outerShdw>
                </a:effectLst>
                <a:latin typeface="Arial Black" pitchFamily="34" charset="0"/>
                <a:ea typeface="+mn-ea"/>
                <a:cs typeface="Arial" charset="0"/>
                <a:sym typeface="Gill Sans"/>
              </a:endParaRPr>
            </a:p>
          </p:txBody>
        </p:sp>
      </p:grpSp>
      <p:sp>
        <p:nvSpPr>
          <p:cNvPr id="392" name="Rounded Rectangle 163"/>
          <p:cNvSpPr>
            <a:spLocks noChangeArrowheads="1"/>
          </p:cNvSpPr>
          <p:nvPr/>
        </p:nvSpPr>
        <p:spPr bwMode="auto">
          <a:xfrm>
            <a:off x="233363" y="4056063"/>
            <a:ext cx="6573837" cy="957262"/>
          </a:xfrm>
          <a:prstGeom prst="roundRect">
            <a:avLst>
              <a:gd name="adj" fmla="val 9167"/>
            </a:avLst>
          </a:prstGeom>
          <a:gradFill rotWithShape="1">
            <a:gsLst>
              <a:gs pos="0">
                <a:srgbClr val="FFFFFF">
                  <a:lumMod val="65000"/>
                </a:srgbClr>
              </a:gs>
              <a:gs pos="50000">
                <a:srgbClr val="333333"/>
              </a:gs>
              <a:gs pos="51000">
                <a:srgbClr val="333333"/>
              </a:gs>
              <a:gs pos="100000">
                <a:srgbClr val="000000"/>
              </a:gs>
            </a:gsLst>
            <a:lin ang="5400000" scaled="0"/>
          </a:gradFill>
          <a:ln w="25400"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lIns="0" tIns="0" rIns="0" bIns="0" anchor="b"/>
          <a:lstStyle/>
          <a:p>
            <a:pPr algn="r" defTabSz="725128" eaLnBrk="1" hangingPunct="1">
              <a:lnSpc>
                <a:spcPct val="80000"/>
              </a:lnSpc>
              <a:defRPr/>
            </a:pPr>
            <a:r>
              <a:rPr lang="zh-CN" altLang="en-US" sz="1100" b="1" kern="0" dirty="0">
                <a:solidFill>
                  <a:srgbClr val="FFFFFF"/>
                </a:solidFill>
                <a:latin typeface="Calibri" pitchFamily="34" charset="0"/>
                <a:ea typeface="+mn-ea"/>
                <a:cs typeface="Calibri" pitchFamily="34" charset="0"/>
                <a:sym typeface="Gill Sans"/>
              </a:rPr>
              <a:t>存储</a:t>
            </a:r>
            <a:endParaRPr lang="en-US" b="1" dirty="0">
              <a:solidFill>
                <a:srgbClr val="FFFFFF"/>
              </a:solidFill>
              <a:effectLst>
                <a:outerShdw blurRad="38100" dist="38100" dir="2700000" algn="tl">
                  <a:srgbClr val="000000">
                    <a:alpha val="43137"/>
                  </a:srgbClr>
                </a:outerShdw>
              </a:effectLst>
              <a:latin typeface="Calibri" pitchFamily="34" charset="0"/>
              <a:ea typeface="+mn-ea"/>
              <a:cs typeface="Calibri" pitchFamily="34" charset="0"/>
              <a:sym typeface="Gill Sans"/>
            </a:endParaRPr>
          </a:p>
        </p:txBody>
      </p:sp>
      <p:sp>
        <p:nvSpPr>
          <p:cNvPr id="393" name="Can 392"/>
          <p:cNvSpPr/>
          <p:nvPr/>
        </p:nvSpPr>
        <p:spPr bwMode="auto">
          <a:xfrm>
            <a:off x="361213" y="4161432"/>
            <a:ext cx="586322" cy="628650"/>
          </a:xfrm>
          <a:prstGeom prst="can">
            <a:avLst/>
          </a:prstGeom>
          <a:solidFill>
            <a:srgbClr val="004364"/>
          </a:solidFill>
          <a:ln w="12700" cap="flat" cmpd="sng" algn="ctr">
            <a:solidFill>
              <a:srgbClr val="00293E"/>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r>
              <a:rPr lang="en-US" sz="2100" kern="0" dirty="0">
                <a:ln w="3175" cmpd="sng">
                  <a:solidFill>
                    <a:srgbClr val="00293E"/>
                  </a:solidFill>
                  <a:prstDash val="solid"/>
                </a:ln>
                <a:solidFill>
                  <a:srgbClr val="FFFFFF"/>
                </a:solidFill>
                <a:effectLst>
                  <a:outerShdw blurRad="63500" dir="3600000" algn="tl" rotWithShape="0">
                    <a:srgbClr val="000000">
                      <a:alpha val="70000"/>
                    </a:srgbClr>
                  </a:outerShdw>
                </a:effectLst>
                <a:latin typeface="Arial Black" pitchFamily="34" charset="0"/>
                <a:ea typeface="+mn-ea"/>
                <a:cs typeface="Arial" charset="0"/>
                <a:sym typeface="Gill Sans"/>
              </a:rPr>
              <a:t>A</a:t>
            </a:r>
          </a:p>
          <a:p>
            <a:pPr algn="ctr" defTabSz="725128" eaLnBrk="1" fontAlgn="auto" hangingPunct="1">
              <a:spcBef>
                <a:spcPts val="0"/>
              </a:spcBef>
              <a:spcAft>
                <a:spcPts val="0"/>
              </a:spcAft>
              <a:defRPr/>
            </a:pPr>
            <a:endParaRPr lang="en-US" sz="2100" kern="0" dirty="0">
              <a:ln w="3175" cmpd="sng">
                <a:solidFill>
                  <a:srgbClr val="00293E"/>
                </a:solidFill>
                <a:prstDash val="solid"/>
              </a:ln>
              <a:solidFill>
                <a:srgbClr val="FFFFFF"/>
              </a:solidFill>
              <a:effectLst>
                <a:outerShdw blurRad="63500" dir="3600000" algn="tl" rotWithShape="0">
                  <a:srgbClr val="000000">
                    <a:alpha val="70000"/>
                  </a:srgbClr>
                </a:outerShdw>
              </a:effectLst>
              <a:latin typeface="Calibri" pitchFamily="34" charset="0"/>
              <a:ea typeface="+mn-ea"/>
              <a:cs typeface="Calibri" pitchFamily="34" charset="0"/>
            </a:endParaRPr>
          </a:p>
        </p:txBody>
      </p:sp>
      <p:sp>
        <p:nvSpPr>
          <p:cNvPr id="36875" name="TextBox 393"/>
          <p:cNvSpPr txBox="1">
            <a:spLocks noChangeArrowheads="1"/>
          </p:cNvSpPr>
          <p:nvPr/>
        </p:nvSpPr>
        <p:spPr bwMode="auto">
          <a:xfrm>
            <a:off x="249238" y="2214563"/>
            <a:ext cx="809625"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2" rIns="68583" bIns="34292">
            <a:spAutoFit/>
          </a:bodyPr>
          <a:lstStyle>
            <a:lvl1pPr defTabSz="685800">
              <a:defRPr sz="1400">
                <a:solidFill>
                  <a:srgbClr val="3E4554"/>
                </a:solidFill>
                <a:latin typeface="Arial" pitchFamily="34" charset="0"/>
                <a:ea typeface="宋体" pitchFamily="2" charset="-122"/>
              </a:defRPr>
            </a:lvl1pPr>
            <a:lvl2pPr marL="742950" indent="-285750" defTabSz="685800">
              <a:defRPr sz="1400">
                <a:solidFill>
                  <a:srgbClr val="3E4554"/>
                </a:solidFill>
                <a:latin typeface="Arial" pitchFamily="34" charset="0"/>
                <a:ea typeface="宋体" pitchFamily="2" charset="-122"/>
              </a:defRPr>
            </a:lvl2pPr>
            <a:lvl3pPr marL="1143000" indent="-228600" defTabSz="685800">
              <a:defRPr sz="1400">
                <a:solidFill>
                  <a:srgbClr val="3E4554"/>
                </a:solidFill>
                <a:latin typeface="Arial" pitchFamily="34" charset="0"/>
                <a:ea typeface="宋体" pitchFamily="2" charset="-122"/>
              </a:defRPr>
            </a:lvl3pPr>
            <a:lvl4pPr marL="1600200" indent="-228600" defTabSz="685800">
              <a:defRPr sz="1400">
                <a:solidFill>
                  <a:srgbClr val="3E4554"/>
                </a:solidFill>
                <a:latin typeface="Arial" pitchFamily="34" charset="0"/>
                <a:ea typeface="宋体" pitchFamily="2" charset="-122"/>
              </a:defRPr>
            </a:lvl4pPr>
            <a:lvl5pPr marL="2057400" indent="-228600" defTabSz="685800">
              <a:defRPr sz="1400">
                <a:solidFill>
                  <a:srgbClr val="3E4554"/>
                </a:solidFill>
                <a:latin typeface="Arial" pitchFamily="34" charset="0"/>
                <a:ea typeface="宋体" pitchFamily="2" charset="-122"/>
              </a:defRPr>
            </a:lvl5pPr>
            <a:lvl6pPr marL="25146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eaLnBrk="1" hangingPunct="1"/>
            <a:r>
              <a:rPr lang="en-US" sz="1100" b="1">
                <a:solidFill>
                  <a:srgbClr val="FFFFFF"/>
                </a:solidFill>
                <a:latin typeface="Calibri" pitchFamily="34" charset="0"/>
                <a:cs typeface="Calibri" pitchFamily="34" charset="0"/>
              </a:rPr>
              <a:t>Master VM</a:t>
            </a:r>
          </a:p>
        </p:txBody>
      </p:sp>
      <p:sp>
        <p:nvSpPr>
          <p:cNvPr id="395" name="TextBox 394"/>
          <p:cNvSpPr txBox="1">
            <a:spLocks noChangeArrowheads="1"/>
          </p:cNvSpPr>
          <p:nvPr/>
        </p:nvSpPr>
        <p:spPr bwMode="auto">
          <a:xfrm>
            <a:off x="179388" y="4781550"/>
            <a:ext cx="94932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3" tIns="34292" rIns="68583" bIns="34292">
            <a:spAutoFit/>
          </a:bodyPr>
          <a:lstStyle>
            <a:lvl1pPr defTabSz="685800">
              <a:defRPr sz="1400">
                <a:solidFill>
                  <a:srgbClr val="3E4554"/>
                </a:solidFill>
                <a:latin typeface="Arial" pitchFamily="34" charset="0"/>
                <a:ea typeface="宋体" pitchFamily="2" charset="-122"/>
              </a:defRPr>
            </a:lvl1pPr>
            <a:lvl2pPr marL="742950" indent="-285750" defTabSz="685800">
              <a:defRPr sz="1400">
                <a:solidFill>
                  <a:srgbClr val="3E4554"/>
                </a:solidFill>
                <a:latin typeface="Arial" pitchFamily="34" charset="0"/>
                <a:ea typeface="宋体" pitchFamily="2" charset="-122"/>
              </a:defRPr>
            </a:lvl2pPr>
            <a:lvl3pPr marL="1143000" indent="-228600" defTabSz="685800">
              <a:defRPr sz="1400">
                <a:solidFill>
                  <a:srgbClr val="3E4554"/>
                </a:solidFill>
                <a:latin typeface="Arial" pitchFamily="34" charset="0"/>
                <a:ea typeface="宋体" pitchFamily="2" charset="-122"/>
              </a:defRPr>
            </a:lvl3pPr>
            <a:lvl4pPr marL="1600200" indent="-228600" defTabSz="685800">
              <a:defRPr sz="1400">
                <a:solidFill>
                  <a:srgbClr val="3E4554"/>
                </a:solidFill>
                <a:latin typeface="Arial" pitchFamily="34" charset="0"/>
                <a:ea typeface="宋体" pitchFamily="2" charset="-122"/>
              </a:defRPr>
            </a:lvl4pPr>
            <a:lvl5pPr marL="2057400" indent="-228600" defTabSz="685800">
              <a:defRPr sz="1400">
                <a:solidFill>
                  <a:srgbClr val="3E4554"/>
                </a:solidFill>
                <a:latin typeface="Arial" pitchFamily="34" charset="0"/>
                <a:ea typeface="宋体" pitchFamily="2" charset="-122"/>
              </a:defRPr>
            </a:lvl5pPr>
            <a:lvl6pPr marL="25146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eaLnBrk="1" hangingPunct="1"/>
            <a:r>
              <a:rPr lang="zh-CN" altLang="en-US" sz="1100" b="1">
                <a:solidFill>
                  <a:srgbClr val="FFFFFF"/>
                </a:solidFill>
                <a:latin typeface="Calibri" pitchFamily="34" charset="0"/>
                <a:cs typeface="Calibri" pitchFamily="34" charset="0"/>
              </a:rPr>
              <a:t>主镜像</a:t>
            </a:r>
            <a:endParaRPr lang="en-US" sz="1100" b="1">
              <a:solidFill>
                <a:srgbClr val="FFFFFF"/>
              </a:solidFill>
              <a:latin typeface="Calibri" pitchFamily="34" charset="0"/>
              <a:cs typeface="Calibri" pitchFamily="34" charset="0"/>
            </a:endParaRPr>
          </a:p>
        </p:txBody>
      </p:sp>
      <p:grpSp>
        <p:nvGrpSpPr>
          <p:cNvPr id="36877" name="Group 395"/>
          <p:cNvGrpSpPr>
            <a:grpSpLocks/>
          </p:cNvGrpSpPr>
          <p:nvPr/>
        </p:nvGrpSpPr>
        <p:grpSpPr bwMode="auto">
          <a:xfrm>
            <a:off x="374650" y="1568450"/>
            <a:ext cx="558800" cy="661988"/>
            <a:chOff x="3086028" y="3429000"/>
            <a:chExt cx="339054" cy="400974"/>
          </a:xfrm>
        </p:grpSpPr>
        <p:sp>
          <p:nvSpPr>
            <p:cNvPr id="397" name="Rounded Rectangle 163"/>
            <p:cNvSpPr>
              <a:spLocks noChangeArrowheads="1"/>
            </p:cNvSpPr>
            <p:nvPr/>
          </p:nvSpPr>
          <p:spPr bwMode="auto">
            <a:xfrm flipH="1">
              <a:off x="3089881" y="3429000"/>
              <a:ext cx="335201"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398"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1" name="Group 398"/>
          <p:cNvGrpSpPr>
            <a:grpSpLocks/>
          </p:cNvGrpSpPr>
          <p:nvPr/>
        </p:nvGrpSpPr>
        <p:grpSpPr bwMode="auto">
          <a:xfrm>
            <a:off x="1327150" y="1574800"/>
            <a:ext cx="558800" cy="661988"/>
            <a:chOff x="3086028" y="3429000"/>
            <a:chExt cx="339054" cy="400974"/>
          </a:xfrm>
        </p:grpSpPr>
        <p:sp>
          <p:nvSpPr>
            <p:cNvPr id="400" name="Rounded Rectangle 163"/>
            <p:cNvSpPr>
              <a:spLocks noChangeArrowheads="1"/>
            </p:cNvSpPr>
            <p:nvPr/>
          </p:nvSpPr>
          <p:spPr bwMode="auto">
            <a:xfrm flipH="1">
              <a:off x="3089881" y="3429000"/>
              <a:ext cx="335201"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01"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2" name="Group 401"/>
          <p:cNvGrpSpPr>
            <a:grpSpLocks/>
          </p:cNvGrpSpPr>
          <p:nvPr/>
        </p:nvGrpSpPr>
        <p:grpSpPr bwMode="auto">
          <a:xfrm>
            <a:off x="2289175" y="1574800"/>
            <a:ext cx="560388" cy="661988"/>
            <a:chOff x="3086028" y="3429000"/>
            <a:chExt cx="339054" cy="400974"/>
          </a:xfrm>
        </p:grpSpPr>
        <p:sp>
          <p:nvSpPr>
            <p:cNvPr id="403" name="Rounded Rectangle 163"/>
            <p:cNvSpPr>
              <a:spLocks noChangeArrowheads="1"/>
            </p:cNvSpPr>
            <p:nvPr/>
          </p:nvSpPr>
          <p:spPr bwMode="auto">
            <a:xfrm flipH="1">
              <a:off x="3089870" y="3429000"/>
              <a:ext cx="335212"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04"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3" name="Group 404"/>
          <p:cNvGrpSpPr>
            <a:grpSpLocks/>
          </p:cNvGrpSpPr>
          <p:nvPr/>
        </p:nvGrpSpPr>
        <p:grpSpPr bwMode="auto">
          <a:xfrm>
            <a:off x="3248025" y="1574800"/>
            <a:ext cx="558800" cy="661988"/>
            <a:chOff x="3086028" y="3429000"/>
            <a:chExt cx="339054" cy="400974"/>
          </a:xfrm>
        </p:grpSpPr>
        <p:sp>
          <p:nvSpPr>
            <p:cNvPr id="406" name="Rounded Rectangle 163"/>
            <p:cNvSpPr>
              <a:spLocks noChangeArrowheads="1"/>
            </p:cNvSpPr>
            <p:nvPr/>
          </p:nvSpPr>
          <p:spPr bwMode="auto">
            <a:xfrm flipH="1">
              <a:off x="3089881" y="3429000"/>
              <a:ext cx="335201"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07"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4" name="Group 407"/>
          <p:cNvGrpSpPr>
            <a:grpSpLocks/>
          </p:cNvGrpSpPr>
          <p:nvPr/>
        </p:nvGrpSpPr>
        <p:grpSpPr bwMode="auto">
          <a:xfrm>
            <a:off x="4205288" y="1574800"/>
            <a:ext cx="560387" cy="661988"/>
            <a:chOff x="3086028" y="3429000"/>
            <a:chExt cx="339054" cy="400974"/>
          </a:xfrm>
        </p:grpSpPr>
        <p:sp>
          <p:nvSpPr>
            <p:cNvPr id="409" name="Rounded Rectangle 163"/>
            <p:cNvSpPr>
              <a:spLocks noChangeArrowheads="1"/>
            </p:cNvSpPr>
            <p:nvPr/>
          </p:nvSpPr>
          <p:spPr bwMode="auto">
            <a:xfrm flipH="1">
              <a:off x="3089870" y="3429000"/>
              <a:ext cx="335212"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solidFill>
                <a:srgbClr val="FFFFF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10"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5" name="Group 410"/>
          <p:cNvGrpSpPr>
            <a:grpSpLocks/>
          </p:cNvGrpSpPr>
          <p:nvPr/>
        </p:nvGrpSpPr>
        <p:grpSpPr bwMode="auto">
          <a:xfrm>
            <a:off x="5164138" y="1574800"/>
            <a:ext cx="558800" cy="661988"/>
            <a:chOff x="3086028" y="3429000"/>
            <a:chExt cx="339054" cy="400974"/>
          </a:xfrm>
        </p:grpSpPr>
        <p:sp>
          <p:nvSpPr>
            <p:cNvPr id="412" name="Rounded Rectangle 163"/>
            <p:cNvSpPr>
              <a:spLocks noChangeArrowheads="1"/>
            </p:cNvSpPr>
            <p:nvPr/>
          </p:nvSpPr>
          <p:spPr bwMode="auto">
            <a:xfrm flipH="1">
              <a:off x="3089881" y="3429000"/>
              <a:ext cx="335201"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13"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grpSp>
        <p:nvGrpSpPr>
          <p:cNvPr id="16" name="Group 413"/>
          <p:cNvGrpSpPr>
            <a:grpSpLocks/>
          </p:cNvGrpSpPr>
          <p:nvPr/>
        </p:nvGrpSpPr>
        <p:grpSpPr bwMode="auto">
          <a:xfrm>
            <a:off x="6121400" y="1574800"/>
            <a:ext cx="560388" cy="661988"/>
            <a:chOff x="3086028" y="3429000"/>
            <a:chExt cx="339054" cy="400974"/>
          </a:xfrm>
        </p:grpSpPr>
        <p:sp>
          <p:nvSpPr>
            <p:cNvPr id="415" name="Rounded Rectangle 163"/>
            <p:cNvSpPr>
              <a:spLocks noChangeArrowheads="1"/>
            </p:cNvSpPr>
            <p:nvPr/>
          </p:nvSpPr>
          <p:spPr bwMode="auto">
            <a:xfrm flipH="1">
              <a:off x="3089870" y="3429000"/>
              <a:ext cx="335212" cy="400974"/>
            </a:xfrm>
            <a:prstGeom prst="roundRect">
              <a:avLst>
                <a:gd name="adj" fmla="val 9167"/>
              </a:avLst>
            </a:prstGeom>
            <a:gradFill flip="none" rotWithShape="1">
              <a:gsLst>
                <a:gs pos="0">
                  <a:srgbClr val="FFFFFF">
                    <a:lumMod val="75000"/>
                    <a:shade val="30000"/>
                    <a:satMod val="115000"/>
                  </a:srgbClr>
                </a:gs>
                <a:gs pos="50000">
                  <a:srgbClr val="FFFFFF">
                    <a:lumMod val="75000"/>
                    <a:shade val="67500"/>
                    <a:satMod val="115000"/>
                  </a:srgbClr>
                </a:gs>
                <a:gs pos="100000">
                  <a:srgbClr val="FFFFFF">
                    <a:lumMod val="75000"/>
                    <a:shade val="100000"/>
                    <a:satMod val="115000"/>
                  </a:srgbClr>
                </a:gs>
              </a:gsLst>
              <a:lin ang="16200000" scaled="1"/>
              <a:tileRect/>
            </a:gra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endParaRPr lang="en-US" sz="12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Calibri" pitchFamily="34" charset="0"/>
                <a:ea typeface="+mn-ea"/>
                <a:cs typeface="Arial" charset="0"/>
                <a:sym typeface="Gill Sans"/>
              </a:endParaRPr>
            </a:p>
          </p:txBody>
        </p:sp>
        <p:sp>
          <p:nvSpPr>
            <p:cNvPr id="416" name="Rounded Rectangle 163"/>
            <p:cNvSpPr>
              <a:spLocks noChangeArrowheads="1"/>
            </p:cNvSpPr>
            <p:nvPr/>
          </p:nvSpPr>
          <p:spPr bwMode="auto">
            <a:xfrm flipH="1">
              <a:off x="3086028" y="3429000"/>
              <a:ext cx="335537" cy="400974"/>
            </a:xfrm>
            <a:prstGeom prst="roundRect">
              <a:avLst>
                <a:gd name="adj" fmla="val 9167"/>
              </a:avLst>
            </a:prstGeom>
            <a:noFill/>
            <a:ln w="25400" cap="flat" cmpd="sng" algn="ctr">
              <a:solidFill>
                <a:srgbClr val="BFBFBF"/>
              </a:solidFill>
              <a:prstDash val="solid"/>
              <a:headEnd type="none" w="med" len="med"/>
              <a:tailEnd type="none" w="med" len="med"/>
            </a:ln>
            <a:effectLst>
              <a:outerShdw blurRad="50800" dist="25400" dir="5400000" algn="t" rotWithShape="0">
                <a:prstClr val="black">
                  <a:alpha val="30000"/>
                </a:prstClr>
              </a:outerShdw>
            </a:effectLst>
          </p:spPr>
          <p:txBody>
            <a:bodyPr wrap="none" anchor="ctr"/>
            <a:lstStyle/>
            <a:p>
              <a:pPr algn="ctr" defTabSz="725128" eaLnBrk="1" hangingPunct="1">
                <a:defRPr/>
              </a:pPr>
              <a:r>
                <a:rPr lang="en-US" sz="2400" b="1" dirty="0">
                  <a:ln w="12700">
                    <a:solidFill>
                      <a:srgbClr val="00293E"/>
                    </a:solidFill>
                    <a:prstDash val="solid"/>
                  </a:ln>
                  <a:solidFill>
                    <a:srgbClr val="FFFFFF"/>
                  </a:solidFill>
                  <a:effectLst>
                    <a:outerShdw blurRad="41275" dist="20320" dir="1800000" algn="tl" rotWithShape="0">
                      <a:srgbClr val="000000">
                        <a:alpha val="40000"/>
                      </a:srgbClr>
                    </a:outerShdw>
                  </a:effectLst>
                  <a:latin typeface="Arial Black" pitchFamily="34" charset="0"/>
                  <a:ea typeface="+mn-ea"/>
                  <a:cs typeface="Arial" charset="0"/>
                  <a:sym typeface="Gill Sans"/>
                </a:rPr>
                <a:t>A</a:t>
              </a:r>
            </a:p>
          </p:txBody>
        </p:sp>
      </p:grpSp>
      <p:sp>
        <p:nvSpPr>
          <p:cNvPr id="417" name="Can 416"/>
          <p:cNvSpPr/>
          <p:nvPr/>
        </p:nvSpPr>
        <p:spPr bwMode="auto">
          <a:xfrm>
            <a:off x="1319213" y="4160838"/>
            <a:ext cx="585787"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18" name="Can 417"/>
          <p:cNvSpPr/>
          <p:nvPr/>
        </p:nvSpPr>
        <p:spPr bwMode="auto">
          <a:xfrm>
            <a:off x="2274888" y="4160838"/>
            <a:ext cx="585787"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19" name="Can 418"/>
          <p:cNvSpPr/>
          <p:nvPr/>
        </p:nvSpPr>
        <p:spPr bwMode="auto">
          <a:xfrm>
            <a:off x="3228975" y="4160838"/>
            <a:ext cx="587375"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20" name="Can 419"/>
          <p:cNvSpPr/>
          <p:nvPr/>
        </p:nvSpPr>
        <p:spPr bwMode="auto">
          <a:xfrm>
            <a:off x="4184650" y="4160838"/>
            <a:ext cx="585788"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21" name="Can 420"/>
          <p:cNvSpPr/>
          <p:nvPr/>
        </p:nvSpPr>
        <p:spPr bwMode="auto">
          <a:xfrm>
            <a:off x="5140325" y="4160838"/>
            <a:ext cx="585788"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22" name="Can 421"/>
          <p:cNvSpPr/>
          <p:nvPr/>
        </p:nvSpPr>
        <p:spPr bwMode="auto">
          <a:xfrm>
            <a:off x="6094413" y="4160838"/>
            <a:ext cx="587375" cy="628650"/>
          </a:xfrm>
          <a:prstGeom prst="can">
            <a:avLst/>
          </a:prstGeom>
          <a:noFill/>
          <a:ln w="12700" cap="flat" cmpd="sng" algn="ctr">
            <a:solidFill>
              <a:schemeClr val="bg1">
                <a:lumMod val="75000"/>
              </a:schemeClr>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23" name="Can 422"/>
          <p:cNvSpPr/>
          <p:nvPr/>
        </p:nvSpPr>
        <p:spPr bwMode="auto">
          <a:xfrm>
            <a:off x="3498850" y="5257800"/>
            <a:ext cx="587375" cy="628650"/>
          </a:xfrm>
          <a:prstGeom prst="can">
            <a:avLst/>
          </a:prstGeom>
          <a:solidFill>
            <a:srgbClr val="007934"/>
          </a:soli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46" name="TextBox 445"/>
          <p:cNvSpPr txBox="1">
            <a:spLocks noChangeArrowheads="1"/>
          </p:cNvSpPr>
          <p:nvPr/>
        </p:nvSpPr>
        <p:spPr bwMode="auto">
          <a:xfrm>
            <a:off x="7837488" y="4578350"/>
            <a:ext cx="754062"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2" rIns="68583" bIns="34292">
            <a:spAutoFit/>
          </a:bodyPr>
          <a:lstStyle>
            <a:lvl1pPr defTabSz="685800">
              <a:defRPr sz="1400">
                <a:solidFill>
                  <a:srgbClr val="3E4554"/>
                </a:solidFill>
                <a:latin typeface="Arial" pitchFamily="34" charset="0"/>
                <a:ea typeface="宋体" pitchFamily="2" charset="-122"/>
              </a:defRPr>
            </a:lvl1pPr>
            <a:lvl2pPr marL="742950" indent="-285750" defTabSz="685800">
              <a:defRPr sz="1400">
                <a:solidFill>
                  <a:srgbClr val="3E4554"/>
                </a:solidFill>
                <a:latin typeface="Arial" pitchFamily="34" charset="0"/>
                <a:ea typeface="宋体" pitchFamily="2" charset="-122"/>
              </a:defRPr>
            </a:lvl2pPr>
            <a:lvl3pPr marL="1143000" indent="-228600" defTabSz="685800">
              <a:defRPr sz="1400">
                <a:solidFill>
                  <a:srgbClr val="3E4554"/>
                </a:solidFill>
                <a:latin typeface="Arial" pitchFamily="34" charset="0"/>
                <a:ea typeface="宋体" pitchFamily="2" charset="-122"/>
              </a:defRPr>
            </a:lvl3pPr>
            <a:lvl4pPr marL="1600200" indent="-228600" defTabSz="685800">
              <a:defRPr sz="1400">
                <a:solidFill>
                  <a:srgbClr val="3E4554"/>
                </a:solidFill>
                <a:latin typeface="Arial" pitchFamily="34" charset="0"/>
                <a:ea typeface="宋体" pitchFamily="2" charset="-122"/>
              </a:defRPr>
            </a:lvl4pPr>
            <a:lvl5pPr marL="2057400" indent="-228600" defTabSz="685800">
              <a:defRPr sz="1400">
                <a:solidFill>
                  <a:srgbClr val="3E4554"/>
                </a:solidFill>
                <a:latin typeface="Arial" pitchFamily="34" charset="0"/>
                <a:ea typeface="宋体" pitchFamily="2" charset="-122"/>
              </a:defRPr>
            </a:lvl5pPr>
            <a:lvl6pPr marL="25146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9pPr>
          </a:lstStyle>
          <a:p>
            <a:pPr eaLnBrk="1" hangingPunct="1"/>
            <a:r>
              <a:rPr lang="zh-CN" altLang="en-US" sz="1200">
                <a:latin typeface="Calibri" pitchFamily="34" charset="0"/>
                <a:cs typeface="Calibri" pitchFamily="34" charset="0"/>
              </a:rPr>
              <a:t>标识磁盘</a:t>
            </a:r>
            <a:endParaRPr lang="en-US" sz="1200">
              <a:latin typeface="Calibri" pitchFamily="34" charset="0"/>
              <a:cs typeface="Calibri" pitchFamily="34" charset="0"/>
            </a:endParaRPr>
          </a:p>
        </p:txBody>
      </p:sp>
      <p:sp>
        <p:nvSpPr>
          <p:cNvPr id="468" name="TextBox 467"/>
          <p:cNvSpPr txBox="1">
            <a:spLocks noChangeArrowheads="1"/>
          </p:cNvSpPr>
          <p:nvPr/>
        </p:nvSpPr>
        <p:spPr bwMode="auto">
          <a:xfrm>
            <a:off x="7837488" y="4405313"/>
            <a:ext cx="754062"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2" rIns="68583" bIns="34292">
            <a:spAutoFit/>
          </a:bodyPr>
          <a:lstStyle>
            <a:lvl1pPr defTabSz="685800">
              <a:defRPr sz="1400">
                <a:solidFill>
                  <a:srgbClr val="3E4554"/>
                </a:solidFill>
                <a:latin typeface="Arial" pitchFamily="34" charset="0"/>
                <a:ea typeface="宋体" pitchFamily="2" charset="-122"/>
              </a:defRPr>
            </a:lvl1pPr>
            <a:lvl2pPr marL="742950" indent="-285750" defTabSz="685800">
              <a:defRPr sz="1400">
                <a:solidFill>
                  <a:srgbClr val="3E4554"/>
                </a:solidFill>
                <a:latin typeface="Arial" pitchFamily="34" charset="0"/>
                <a:ea typeface="宋体" pitchFamily="2" charset="-122"/>
              </a:defRPr>
            </a:lvl2pPr>
            <a:lvl3pPr marL="1143000" indent="-228600" defTabSz="685800">
              <a:defRPr sz="1400">
                <a:solidFill>
                  <a:srgbClr val="3E4554"/>
                </a:solidFill>
                <a:latin typeface="Arial" pitchFamily="34" charset="0"/>
                <a:ea typeface="宋体" pitchFamily="2" charset="-122"/>
              </a:defRPr>
            </a:lvl3pPr>
            <a:lvl4pPr marL="1600200" indent="-228600" defTabSz="685800">
              <a:defRPr sz="1400">
                <a:solidFill>
                  <a:srgbClr val="3E4554"/>
                </a:solidFill>
                <a:latin typeface="Arial" pitchFamily="34" charset="0"/>
                <a:ea typeface="宋体" pitchFamily="2" charset="-122"/>
              </a:defRPr>
            </a:lvl4pPr>
            <a:lvl5pPr marL="2057400" indent="-228600" defTabSz="685800">
              <a:defRPr sz="1400">
                <a:solidFill>
                  <a:srgbClr val="3E4554"/>
                </a:solidFill>
                <a:latin typeface="Arial" pitchFamily="34" charset="0"/>
                <a:ea typeface="宋体" pitchFamily="2" charset="-122"/>
              </a:defRPr>
            </a:lvl5pPr>
            <a:lvl6pPr marL="25146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685800" eaLnBrk="0" fontAlgn="base" hangingPunct="0">
              <a:spcBef>
                <a:spcPct val="0"/>
              </a:spcBef>
              <a:spcAft>
                <a:spcPct val="0"/>
              </a:spcAft>
              <a:defRPr sz="1400">
                <a:solidFill>
                  <a:srgbClr val="3E4554"/>
                </a:solidFill>
                <a:latin typeface="Arial" pitchFamily="34" charset="0"/>
                <a:ea typeface="宋体" pitchFamily="2" charset="-122"/>
              </a:defRPr>
            </a:lvl9pPr>
          </a:lstStyle>
          <a:p>
            <a:pPr eaLnBrk="1" hangingPunct="1"/>
            <a:r>
              <a:rPr lang="zh-CN" altLang="en-US" sz="1200">
                <a:latin typeface="Calibri" pitchFamily="34" charset="0"/>
                <a:cs typeface="Calibri" pitchFamily="34" charset="0"/>
              </a:rPr>
              <a:t>差异磁盘</a:t>
            </a:r>
            <a:endParaRPr lang="en-US" sz="1200">
              <a:latin typeface="Calibri" pitchFamily="34" charset="0"/>
              <a:cs typeface="Calibri" pitchFamily="34" charset="0"/>
            </a:endParaRPr>
          </a:p>
        </p:txBody>
      </p:sp>
      <p:cxnSp>
        <p:nvCxnSpPr>
          <p:cNvPr id="469" name="Straight Arrow Connector 468"/>
          <p:cNvCxnSpPr>
            <a:cxnSpLocks noChangeShapeType="1"/>
            <a:stCxn id="393" idx="1"/>
            <a:endCxn id="398" idx="2"/>
          </p:cNvCxnSpPr>
          <p:nvPr/>
        </p:nvCxnSpPr>
        <p:spPr bwMode="auto">
          <a:xfrm flipH="1" flipV="1">
            <a:off x="650875" y="2230438"/>
            <a:ext cx="3175" cy="1930400"/>
          </a:xfrm>
          <a:prstGeom prst="straightConnector1">
            <a:avLst/>
          </a:prstGeom>
          <a:noFill/>
          <a:ln w="38100" algn="ctr">
            <a:solidFill>
              <a:srgbClr val="005986"/>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70" name="Straight Arrow Connector 469"/>
          <p:cNvCxnSpPr>
            <a:cxnSpLocks noChangeShapeType="1"/>
            <a:stCxn id="393" idx="1"/>
            <a:endCxn id="401" idx="2"/>
          </p:cNvCxnSpPr>
          <p:nvPr/>
        </p:nvCxnSpPr>
        <p:spPr bwMode="auto">
          <a:xfrm flipV="1">
            <a:off x="654050" y="2236788"/>
            <a:ext cx="949325"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1" name="Straight Arrow Connector 470"/>
          <p:cNvCxnSpPr>
            <a:cxnSpLocks noChangeShapeType="1"/>
            <a:endCxn id="404" idx="2"/>
          </p:cNvCxnSpPr>
          <p:nvPr/>
        </p:nvCxnSpPr>
        <p:spPr bwMode="auto">
          <a:xfrm flipV="1">
            <a:off x="657225" y="2236788"/>
            <a:ext cx="1909763"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2" name="Straight Arrow Connector 471"/>
          <p:cNvCxnSpPr>
            <a:cxnSpLocks noChangeShapeType="1"/>
            <a:stCxn id="393" idx="1"/>
            <a:endCxn id="407" idx="2"/>
          </p:cNvCxnSpPr>
          <p:nvPr/>
        </p:nvCxnSpPr>
        <p:spPr bwMode="auto">
          <a:xfrm flipV="1">
            <a:off x="654050" y="2236788"/>
            <a:ext cx="2870200"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3" name="Straight Arrow Connector 472"/>
          <p:cNvCxnSpPr>
            <a:cxnSpLocks noChangeShapeType="1"/>
            <a:stCxn id="393" idx="1"/>
            <a:endCxn id="410" idx="2"/>
          </p:cNvCxnSpPr>
          <p:nvPr/>
        </p:nvCxnSpPr>
        <p:spPr bwMode="auto">
          <a:xfrm flipV="1">
            <a:off x="654050" y="2236788"/>
            <a:ext cx="3829050"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4" name="Straight Arrow Connector 473"/>
          <p:cNvCxnSpPr>
            <a:cxnSpLocks noChangeShapeType="1"/>
            <a:stCxn id="393" idx="1"/>
            <a:endCxn id="412" idx="2"/>
          </p:cNvCxnSpPr>
          <p:nvPr/>
        </p:nvCxnSpPr>
        <p:spPr bwMode="auto">
          <a:xfrm flipV="1">
            <a:off x="654050" y="2236788"/>
            <a:ext cx="4792663"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5" name="Straight Arrow Connector 474"/>
          <p:cNvCxnSpPr>
            <a:cxnSpLocks noChangeShapeType="1"/>
            <a:stCxn id="393" idx="1"/>
            <a:endCxn id="415" idx="2"/>
          </p:cNvCxnSpPr>
          <p:nvPr/>
        </p:nvCxnSpPr>
        <p:spPr bwMode="auto">
          <a:xfrm flipV="1">
            <a:off x="654050" y="2236788"/>
            <a:ext cx="5749925" cy="1924050"/>
          </a:xfrm>
          <a:prstGeom prst="straightConnector1">
            <a:avLst/>
          </a:prstGeom>
          <a:noFill/>
          <a:ln w="38100" algn="ctr">
            <a:solidFill>
              <a:srgbClr val="005986"/>
            </a:solidFill>
            <a:round/>
            <a:headEnd/>
            <a:tailEnd type="triangle" w="med" len="med"/>
          </a:ln>
          <a:extLst>
            <a:ext uri="{909E8E84-426E-40DD-AFC4-6F175D3DCCD1}">
              <a14:hiddenFill xmlns:a14="http://schemas.microsoft.com/office/drawing/2010/main">
                <a:noFill/>
              </a14:hiddenFill>
            </a:ext>
          </a:extLst>
        </p:spPr>
      </p:cxnSp>
      <p:cxnSp>
        <p:nvCxnSpPr>
          <p:cNvPr id="476" name="Straight Arrow Connector 475"/>
          <p:cNvCxnSpPr>
            <a:cxnSpLocks noChangeShapeType="1"/>
          </p:cNvCxnSpPr>
          <p:nvPr/>
        </p:nvCxnSpPr>
        <p:spPr bwMode="auto">
          <a:xfrm flipH="1" flipV="1">
            <a:off x="1549400" y="2230438"/>
            <a:ext cx="3175"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77" name="Straight Arrow Connector 476"/>
          <p:cNvCxnSpPr/>
          <p:nvPr/>
        </p:nvCxnSpPr>
        <p:spPr bwMode="auto">
          <a:xfrm flipH="1" flipV="1">
            <a:off x="1663700" y="2230438"/>
            <a:ext cx="3175"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cxnSp>
        <p:nvCxnSpPr>
          <p:cNvPr id="478" name="Straight Arrow Connector 477"/>
          <p:cNvCxnSpPr>
            <a:cxnSpLocks noChangeShapeType="1"/>
          </p:cNvCxnSpPr>
          <p:nvPr/>
        </p:nvCxnSpPr>
        <p:spPr bwMode="auto">
          <a:xfrm flipH="1" flipV="1">
            <a:off x="2481263" y="2230438"/>
            <a:ext cx="4762"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79" name="Straight Arrow Connector 478"/>
          <p:cNvCxnSpPr/>
          <p:nvPr/>
        </p:nvCxnSpPr>
        <p:spPr bwMode="auto">
          <a:xfrm flipH="1" flipV="1">
            <a:off x="2595563" y="2230438"/>
            <a:ext cx="4762"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cxnSp>
        <p:nvCxnSpPr>
          <p:cNvPr id="480" name="Straight Arrow Connector 479"/>
          <p:cNvCxnSpPr>
            <a:cxnSpLocks noChangeShapeType="1"/>
          </p:cNvCxnSpPr>
          <p:nvPr/>
        </p:nvCxnSpPr>
        <p:spPr bwMode="auto">
          <a:xfrm flipH="1" flipV="1">
            <a:off x="3462338" y="2230438"/>
            <a:ext cx="4762"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81" name="Straight Arrow Connector 480"/>
          <p:cNvCxnSpPr/>
          <p:nvPr/>
        </p:nvCxnSpPr>
        <p:spPr bwMode="auto">
          <a:xfrm flipH="1" flipV="1">
            <a:off x="3578225" y="2230438"/>
            <a:ext cx="3175"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cxnSp>
        <p:nvCxnSpPr>
          <p:cNvPr id="482" name="Straight Arrow Connector 481"/>
          <p:cNvCxnSpPr>
            <a:cxnSpLocks noChangeShapeType="1"/>
          </p:cNvCxnSpPr>
          <p:nvPr/>
        </p:nvCxnSpPr>
        <p:spPr bwMode="auto">
          <a:xfrm flipH="1" flipV="1">
            <a:off x="4403725" y="2230438"/>
            <a:ext cx="3175"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83" name="Straight Arrow Connector 482"/>
          <p:cNvCxnSpPr/>
          <p:nvPr/>
        </p:nvCxnSpPr>
        <p:spPr bwMode="auto">
          <a:xfrm flipH="1" flipV="1">
            <a:off x="4518025" y="2230438"/>
            <a:ext cx="3175"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cxnSp>
        <p:nvCxnSpPr>
          <p:cNvPr id="484" name="Straight Arrow Connector 483"/>
          <p:cNvCxnSpPr>
            <a:cxnSpLocks noChangeShapeType="1"/>
          </p:cNvCxnSpPr>
          <p:nvPr/>
        </p:nvCxnSpPr>
        <p:spPr bwMode="auto">
          <a:xfrm flipH="1" flipV="1">
            <a:off x="5375275" y="2230438"/>
            <a:ext cx="3175"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85" name="Straight Arrow Connector 484"/>
          <p:cNvCxnSpPr/>
          <p:nvPr/>
        </p:nvCxnSpPr>
        <p:spPr bwMode="auto">
          <a:xfrm flipH="1" flipV="1">
            <a:off x="5489575" y="2230438"/>
            <a:ext cx="3175"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cxnSp>
        <p:nvCxnSpPr>
          <p:cNvPr id="486" name="Straight Arrow Connector 485"/>
          <p:cNvCxnSpPr>
            <a:cxnSpLocks noChangeShapeType="1"/>
          </p:cNvCxnSpPr>
          <p:nvPr/>
        </p:nvCxnSpPr>
        <p:spPr bwMode="auto">
          <a:xfrm flipH="1" flipV="1">
            <a:off x="6321425" y="2230438"/>
            <a:ext cx="3175" cy="1930400"/>
          </a:xfrm>
          <a:prstGeom prst="straightConnector1">
            <a:avLst/>
          </a:prstGeom>
          <a:noFill/>
          <a:ln w="38100" algn="ctr">
            <a:solidFill>
              <a:srgbClr val="B71234"/>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87" name="Straight Arrow Connector 486"/>
          <p:cNvCxnSpPr/>
          <p:nvPr/>
        </p:nvCxnSpPr>
        <p:spPr bwMode="auto">
          <a:xfrm flipH="1" flipV="1">
            <a:off x="6435725" y="2230438"/>
            <a:ext cx="3175" cy="1930400"/>
          </a:xfrm>
          <a:prstGeom prst="straightConnector1">
            <a:avLst/>
          </a:prstGeom>
          <a:solidFill>
            <a:srgbClr val="478DFF"/>
          </a:solidFill>
          <a:ln w="38100" cap="flat" cmpd="sng" algn="ctr">
            <a:solidFill>
              <a:schemeClr val="accent6"/>
            </a:solidFill>
            <a:prstDash val="solid"/>
            <a:round/>
            <a:headEnd type="triangle" w="med" len="med"/>
            <a:tailEnd type="triangle" w="med" len="med"/>
          </a:ln>
          <a:effectLst/>
        </p:spPr>
      </p:cxnSp>
      <p:sp>
        <p:nvSpPr>
          <p:cNvPr id="121" name="Can 120"/>
          <p:cNvSpPr/>
          <p:nvPr/>
        </p:nvSpPr>
        <p:spPr bwMode="auto">
          <a:xfrm>
            <a:off x="4316413" y="5249863"/>
            <a:ext cx="587375" cy="628650"/>
          </a:xfrm>
          <a:prstGeom prst="can">
            <a:avLst/>
          </a:prstGeom>
          <a:solidFill>
            <a:srgbClr val="E98300"/>
          </a:soli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sp>
        <p:nvSpPr>
          <p:cNvPr id="424" name="Can 423"/>
          <p:cNvSpPr/>
          <p:nvPr/>
        </p:nvSpPr>
        <p:spPr bwMode="auto">
          <a:xfrm>
            <a:off x="2668588" y="5264150"/>
            <a:ext cx="587375" cy="628650"/>
          </a:xfrm>
          <a:prstGeom prst="can">
            <a:avLst/>
          </a:prstGeom>
          <a:solidFill>
            <a:srgbClr val="772432"/>
          </a:solidFill>
          <a:ln w="25400" cap="flat" cmpd="sng" algn="ctr">
            <a:no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endParaRPr lang="en-US" sz="2100" kern="0" dirty="0">
              <a:solidFill>
                <a:srgbClr val="FFFFFF"/>
              </a:solidFill>
              <a:latin typeface="Calibri" pitchFamily="34" charset="0"/>
              <a:ea typeface="+mn-ea"/>
              <a:cs typeface="Calibri" pitchFamily="34" charset="0"/>
            </a:endParaRPr>
          </a:p>
        </p:txBody>
      </p:sp>
      <p:grpSp>
        <p:nvGrpSpPr>
          <p:cNvPr id="36914" name="Group 6"/>
          <p:cNvGrpSpPr>
            <a:grpSpLocks/>
          </p:cNvGrpSpPr>
          <p:nvPr/>
        </p:nvGrpSpPr>
        <p:grpSpPr bwMode="auto">
          <a:xfrm>
            <a:off x="5989638" y="5530850"/>
            <a:ext cx="668337" cy="312738"/>
            <a:chOff x="10300200" y="3237787"/>
            <a:chExt cx="890588" cy="417753"/>
          </a:xfrm>
        </p:grpSpPr>
        <p:pic>
          <p:nvPicPr>
            <p:cNvPr id="36936" name="Picture 2"/>
            <p:cNvPicPr>
              <a:picLocks noChangeAspect="1" noChangeArrowheads="1"/>
            </p:cNvPicPr>
            <p:nvPr/>
          </p:nvPicPr>
          <p:blipFill>
            <a:blip r:embed="rId3">
              <a:extLst>
                <a:ext uri="{28A0092B-C50C-407E-A947-70E740481C1C}">
                  <a14:useLocalDpi xmlns:a14="http://schemas.microsoft.com/office/drawing/2010/main" val="0"/>
                </a:ext>
              </a:extLst>
            </a:blip>
            <a:srcRect b="74834"/>
            <a:stretch>
              <a:fillRect/>
            </a:stretch>
          </p:blipFill>
          <p:spPr bwMode="auto">
            <a:xfrm>
              <a:off x="10300201" y="3237787"/>
              <a:ext cx="890587" cy="23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937" name="Picture 3"/>
            <p:cNvPicPr>
              <a:picLocks noChangeAspect="1" noChangeArrowheads="1"/>
            </p:cNvPicPr>
            <p:nvPr/>
          </p:nvPicPr>
          <p:blipFill>
            <a:blip r:embed="rId3">
              <a:extLst>
                <a:ext uri="{28A0092B-C50C-407E-A947-70E740481C1C}">
                  <a14:useLocalDpi xmlns:a14="http://schemas.microsoft.com/office/drawing/2010/main" val="0"/>
                </a:ext>
              </a:extLst>
            </a:blip>
            <a:srcRect t="81171"/>
            <a:stretch>
              <a:fillRect/>
            </a:stretch>
          </p:blipFill>
          <p:spPr bwMode="auto">
            <a:xfrm>
              <a:off x="10300200" y="3476491"/>
              <a:ext cx="890587" cy="17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6915" name="Group 5"/>
          <p:cNvGrpSpPr>
            <a:grpSpLocks/>
          </p:cNvGrpSpPr>
          <p:nvPr/>
        </p:nvGrpSpPr>
        <p:grpSpPr bwMode="auto">
          <a:xfrm>
            <a:off x="5173663" y="5527675"/>
            <a:ext cx="668337" cy="315913"/>
            <a:chOff x="9409613" y="3237786"/>
            <a:chExt cx="890589" cy="420528"/>
          </a:xfrm>
        </p:grpSpPr>
        <p:pic>
          <p:nvPicPr>
            <p:cNvPr id="36934" name="Picture 4"/>
            <p:cNvPicPr>
              <a:picLocks noChangeAspect="1" noChangeArrowheads="1"/>
            </p:cNvPicPr>
            <p:nvPr/>
          </p:nvPicPr>
          <p:blipFill>
            <a:blip r:embed="rId4">
              <a:extLst>
                <a:ext uri="{28A0092B-C50C-407E-A947-70E740481C1C}">
                  <a14:useLocalDpi xmlns:a14="http://schemas.microsoft.com/office/drawing/2010/main" val="0"/>
                </a:ext>
              </a:extLst>
            </a:blip>
            <a:srcRect t="-2" b="74837"/>
            <a:stretch>
              <a:fillRect/>
            </a:stretch>
          </p:blipFill>
          <p:spPr bwMode="auto">
            <a:xfrm>
              <a:off x="9409613" y="3237786"/>
              <a:ext cx="890587" cy="23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935" name="Picture 5"/>
            <p:cNvPicPr>
              <a:picLocks noChangeAspect="1" noChangeArrowheads="1"/>
            </p:cNvPicPr>
            <p:nvPr/>
          </p:nvPicPr>
          <p:blipFill>
            <a:blip r:embed="rId4">
              <a:extLst>
                <a:ext uri="{28A0092B-C50C-407E-A947-70E740481C1C}">
                  <a14:useLocalDpi xmlns:a14="http://schemas.microsoft.com/office/drawing/2010/main" val="0"/>
                </a:ext>
              </a:extLst>
            </a:blip>
            <a:srcRect t="80879"/>
            <a:stretch>
              <a:fillRect/>
            </a:stretch>
          </p:blipFill>
          <p:spPr bwMode="auto">
            <a:xfrm>
              <a:off x="9409615" y="3476492"/>
              <a:ext cx="890587" cy="18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8"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79525" y="4533900"/>
            <a:ext cx="66675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 name="Picture 13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33613" y="4533900"/>
            <a:ext cx="66675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Picture 13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89288" y="4533900"/>
            <a:ext cx="6683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 name="Picture 13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44963" y="4533900"/>
            <a:ext cx="6683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 name="Picture 13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99050" y="4533900"/>
            <a:ext cx="668338"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 name="Picture 13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53138" y="4533900"/>
            <a:ext cx="6683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77938" y="4419600"/>
            <a:ext cx="668337"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 name="Picture 14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235200" y="4421188"/>
            <a:ext cx="666750"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 name="Picture 14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89288" y="4421188"/>
            <a:ext cx="666750"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14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43375" y="4421188"/>
            <a:ext cx="668338"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Picture 14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99050" y="4421188"/>
            <a:ext cx="668338"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14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53138" y="4421188"/>
            <a:ext cx="668337"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7" name="Picture 14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53275" y="4533900"/>
            <a:ext cx="66675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14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153275" y="4421188"/>
            <a:ext cx="666750"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 name="Can 153"/>
          <p:cNvSpPr/>
          <p:nvPr/>
        </p:nvSpPr>
        <p:spPr bwMode="auto">
          <a:xfrm>
            <a:off x="1940396" y="5257424"/>
            <a:ext cx="586322" cy="628650"/>
          </a:xfrm>
          <a:prstGeom prst="can">
            <a:avLst/>
          </a:prstGeom>
          <a:solidFill>
            <a:srgbClr val="004364"/>
          </a:solidFill>
          <a:ln w="12700" cap="flat" cmpd="sng" algn="ctr">
            <a:solidFill>
              <a:srgbClr val="00293E"/>
            </a:solidFill>
            <a:prstDash val="solid"/>
            <a:headEnd type="none" w="med" len="med"/>
            <a:tailEnd type="none" w="med" len="med"/>
          </a:ln>
          <a:effectLst>
            <a:outerShdw blurRad="50800" dist="25400" dir="5400000" algn="t" rotWithShape="0">
              <a:prstClr val="black">
                <a:alpha val="30000"/>
              </a:prstClr>
            </a:outerShdw>
          </a:effectLst>
        </p:spPr>
        <p:txBody>
          <a:bodyPr wrap="none" lIns="68583" tIns="34292" rIns="68583" bIns="34292"/>
          <a:lstStyle/>
          <a:p>
            <a:pPr algn="ctr" defTabSz="725128" eaLnBrk="1" fontAlgn="auto" hangingPunct="1">
              <a:spcBef>
                <a:spcPts val="0"/>
              </a:spcBef>
              <a:spcAft>
                <a:spcPts val="0"/>
              </a:spcAft>
              <a:defRPr/>
            </a:pPr>
            <a:r>
              <a:rPr lang="en-US" sz="2100" kern="0" dirty="0">
                <a:ln w="3175" cmpd="sng">
                  <a:solidFill>
                    <a:srgbClr val="00293E"/>
                  </a:solidFill>
                  <a:prstDash val="solid"/>
                </a:ln>
                <a:solidFill>
                  <a:srgbClr val="FFFFFF"/>
                </a:solidFill>
                <a:effectLst>
                  <a:outerShdw blurRad="63500" dir="3600000" algn="tl" rotWithShape="0">
                    <a:srgbClr val="000000">
                      <a:alpha val="70000"/>
                    </a:srgbClr>
                  </a:outerShdw>
                </a:effectLst>
                <a:latin typeface="Arial Black" pitchFamily="34" charset="0"/>
                <a:ea typeface="+mn-ea"/>
                <a:cs typeface="Arial" charset="0"/>
                <a:sym typeface="Gill Sans"/>
              </a:rPr>
              <a:t>A</a:t>
            </a:r>
          </a:p>
          <a:p>
            <a:pPr algn="ctr" defTabSz="725128" eaLnBrk="1" fontAlgn="auto" hangingPunct="1">
              <a:spcBef>
                <a:spcPts val="0"/>
              </a:spcBef>
              <a:spcAft>
                <a:spcPts val="0"/>
              </a:spcAft>
              <a:defRPr/>
            </a:pPr>
            <a:endParaRPr lang="en-US" sz="2100" kern="0" dirty="0">
              <a:ln w="3175" cmpd="sng">
                <a:solidFill>
                  <a:srgbClr val="00293E"/>
                </a:solidFill>
                <a:prstDash val="solid"/>
              </a:ln>
              <a:solidFill>
                <a:srgbClr val="FFFFFF"/>
              </a:solidFill>
              <a:effectLst>
                <a:outerShdw blurRad="63500" dir="3600000" algn="tl" rotWithShape="0">
                  <a:srgbClr val="000000">
                    <a:alpha val="70000"/>
                  </a:srgbClr>
                </a:outerShdw>
              </a:effectLst>
              <a:latin typeface="Calibri" pitchFamily="34" charset="0"/>
              <a:ea typeface="+mn-ea"/>
              <a:cs typeface="Calibri" pitchFamily="34" charset="0"/>
            </a:endParaRPr>
          </a:p>
        </p:txBody>
      </p:sp>
      <p:sp>
        <p:nvSpPr>
          <p:cNvPr id="18" name="Text Placeholder 17"/>
          <p:cNvSpPr>
            <a:spLocks noGrp="1"/>
          </p:cNvSpPr>
          <p:nvPr>
            <p:ph type="body" sz="quarter" idx="10"/>
          </p:nvPr>
        </p:nvSpPr>
        <p:spPr>
          <a:xfrm>
            <a:off x="284163" y="819150"/>
            <a:ext cx="7250112" cy="336550"/>
          </a:xfrm>
        </p:spPr>
        <p:txBody>
          <a:bodyPr vert="horz" wrap="square" numCol="1" anchor="t" anchorCtr="0" compatLnSpc="1">
            <a:prstTxWarp prst="textNoShape">
              <a:avLst/>
            </a:prstTxWarp>
          </a:bodyPr>
          <a:lstStyle/>
          <a:p>
            <a:pPr marL="0" indent="0"/>
            <a:r>
              <a:t>Machine Creation Service</a:t>
            </a:r>
            <a:r>
              <a:rPr altLang="zh-CN">
                <a:ea typeface="宋体" pitchFamily="2" charset="-122"/>
              </a:rPr>
              <a:t>s</a:t>
            </a:r>
            <a:r>
              <a:rPr lang="zh-CN" altLang="en-US">
                <a:ea typeface="宋体" pitchFamily="2" charset="-122"/>
              </a:rPr>
              <a:t> </a:t>
            </a:r>
            <a:r>
              <a:rPr altLang="zh-CN">
                <a:ea typeface="宋体" pitchFamily="2" charset="-122"/>
              </a:rPr>
              <a:t>-</a:t>
            </a:r>
            <a:r>
              <a:rPr lang="zh-CN" altLang="en-US">
                <a:ea typeface="宋体" pitchFamily="2" charset="-122"/>
              </a:rPr>
              <a:t> </a:t>
            </a:r>
            <a:r>
              <a:rPr altLang="zh-CN">
                <a:ea typeface="宋体" pitchFamily="2" charset="-122"/>
              </a:rPr>
              <a:t>MCS</a:t>
            </a:r>
            <a:endParaRPr/>
          </a:p>
        </p:txBody>
      </p:sp>
      <p:sp>
        <p:nvSpPr>
          <p:cNvPr id="36932" name="Title 9"/>
          <p:cNvSpPr>
            <a:spLocks noGrp="1"/>
          </p:cNvSpPr>
          <p:nvPr>
            <p:ph type="title"/>
          </p:nvPr>
        </p:nvSpPr>
        <p:spPr>
          <a:xfrm>
            <a:off x="285750" y="463550"/>
            <a:ext cx="8534400" cy="381000"/>
          </a:xfrm>
        </p:spPr>
        <p:txBody>
          <a:bodyPr/>
          <a:lstStyle/>
          <a:p>
            <a:r>
              <a:rPr lang="zh-CN" altLang="en-US" smtClean="0">
                <a:ea typeface="宋体" pitchFamily="2" charset="-122"/>
              </a:rPr>
              <a:t>虚拟桌面置备</a:t>
            </a:r>
            <a:endParaRPr smtClean="0">
              <a:ea typeface="宋体" pitchFamily="2" charset="-122"/>
            </a:endParaRPr>
          </a:p>
        </p:txBody>
      </p:sp>
      <p:sp>
        <p:nvSpPr>
          <p:cNvPr id="19" name="TextBox 18"/>
          <p:cNvSpPr txBox="1"/>
          <p:nvPr/>
        </p:nvSpPr>
        <p:spPr>
          <a:xfrm>
            <a:off x="6732588" y="2355850"/>
            <a:ext cx="2422525" cy="1754188"/>
          </a:xfrm>
          <a:prstGeom prst="rect">
            <a:avLst/>
          </a:prstGeom>
          <a:noFill/>
        </p:spPr>
        <p:txBody>
          <a:bodyPr>
            <a:spAutoFit/>
          </a:bodyPr>
          <a:lstStyle/>
          <a:p>
            <a:pPr>
              <a:lnSpc>
                <a:spcPct val="150000"/>
              </a:lnSpc>
              <a:defRPr/>
            </a:pPr>
            <a:r>
              <a:rPr lang="en-US" altLang="zh-CN" sz="1200" dirty="0">
                <a:latin typeface="+mn-lt"/>
                <a:cs typeface="Arial" pitchFamily="34" charset="0"/>
              </a:rPr>
              <a:t>-</a:t>
            </a:r>
            <a:r>
              <a:rPr lang="zh-CN" altLang="en-US" sz="1200" dirty="0">
                <a:latin typeface="+mn-lt"/>
                <a:cs typeface="Arial" pitchFamily="34" charset="0"/>
              </a:rPr>
              <a:t> 基于同一主镜像批量构建虚拟机</a:t>
            </a:r>
            <a:endParaRPr lang="en-US" altLang="zh-CN" sz="1200" dirty="0">
              <a:latin typeface="+mn-lt"/>
              <a:cs typeface="Arial" pitchFamily="34" charset="0"/>
            </a:endParaRPr>
          </a:p>
          <a:p>
            <a:pPr>
              <a:lnSpc>
                <a:spcPct val="150000"/>
              </a:lnSpc>
              <a:defRPr/>
            </a:pPr>
            <a:r>
              <a:rPr lang="en-US" altLang="zh-CN" sz="1200" dirty="0">
                <a:latin typeface="+mn-lt"/>
                <a:cs typeface="Arial" pitchFamily="34" charset="0"/>
              </a:rPr>
              <a:t>-</a:t>
            </a:r>
            <a:r>
              <a:rPr lang="zh-CN" altLang="en-US" sz="1200" dirty="0">
                <a:latin typeface="+mn-lt"/>
                <a:cs typeface="Arial" pitchFamily="34" charset="0"/>
              </a:rPr>
              <a:t> 虚拟桌面有两种模式：</a:t>
            </a:r>
            <a:endParaRPr lang="en-US" altLang="zh-CN" sz="1200" dirty="0">
              <a:latin typeface="+mn-lt"/>
              <a:cs typeface="Arial" pitchFamily="34" charset="0"/>
            </a:endParaRPr>
          </a:p>
          <a:p>
            <a:pPr>
              <a:lnSpc>
                <a:spcPct val="150000"/>
              </a:lnSpc>
              <a:defRPr/>
            </a:pPr>
            <a:r>
              <a:rPr lang="zh-CN" altLang="en-US" sz="1200" dirty="0">
                <a:latin typeface="+mn-lt"/>
                <a:cs typeface="Arial" pitchFamily="34" charset="0"/>
              </a:rPr>
              <a:t>   </a:t>
            </a:r>
            <a:r>
              <a:rPr lang="en-US" altLang="zh-CN" sz="1200" dirty="0">
                <a:latin typeface="+mn-lt"/>
                <a:cs typeface="Arial" pitchFamily="34" charset="0"/>
              </a:rPr>
              <a:t>-</a:t>
            </a:r>
            <a:r>
              <a:rPr lang="zh-CN" altLang="en-US" sz="1200" dirty="0">
                <a:latin typeface="+mn-lt"/>
                <a:cs typeface="Arial" pitchFamily="34" charset="0"/>
              </a:rPr>
              <a:t> 共享</a:t>
            </a:r>
            <a:r>
              <a:rPr lang="en-US" altLang="zh-CN" sz="1200" dirty="0">
                <a:latin typeface="+mn-lt"/>
                <a:cs typeface="Arial" pitchFamily="34" charset="0"/>
              </a:rPr>
              <a:t>Pooled</a:t>
            </a:r>
          </a:p>
          <a:p>
            <a:pPr>
              <a:lnSpc>
                <a:spcPct val="150000"/>
              </a:lnSpc>
              <a:defRPr/>
            </a:pPr>
            <a:r>
              <a:rPr lang="zh-CN" altLang="en-US" sz="1200" dirty="0">
                <a:latin typeface="+mn-lt"/>
                <a:cs typeface="Arial" pitchFamily="34" charset="0"/>
              </a:rPr>
              <a:t>      每次重启后差异磁盘重置</a:t>
            </a:r>
            <a:endParaRPr lang="en-US" altLang="zh-CN" sz="1200" dirty="0">
              <a:latin typeface="+mn-lt"/>
              <a:cs typeface="Arial" pitchFamily="34" charset="0"/>
            </a:endParaRPr>
          </a:p>
          <a:p>
            <a:pPr>
              <a:lnSpc>
                <a:spcPct val="150000"/>
              </a:lnSpc>
              <a:defRPr/>
            </a:pPr>
            <a:r>
              <a:rPr lang="zh-CN" altLang="en-US" sz="1200" dirty="0">
                <a:latin typeface="+mn-lt"/>
                <a:cs typeface="Arial" pitchFamily="34" charset="0"/>
              </a:rPr>
              <a:t>   </a:t>
            </a:r>
            <a:r>
              <a:rPr lang="en-US" altLang="zh-CN" sz="1200" dirty="0">
                <a:latin typeface="+mn-lt"/>
                <a:cs typeface="Arial" pitchFamily="34" charset="0"/>
              </a:rPr>
              <a:t>-</a:t>
            </a:r>
            <a:r>
              <a:rPr lang="zh-CN" altLang="en-US" sz="1200" dirty="0">
                <a:latin typeface="+mn-lt"/>
                <a:cs typeface="Arial" pitchFamily="34" charset="0"/>
              </a:rPr>
              <a:t> 私有</a:t>
            </a:r>
            <a:r>
              <a:rPr lang="en-US" altLang="zh-CN" sz="1200" dirty="0">
                <a:latin typeface="+mn-lt"/>
                <a:cs typeface="Arial" pitchFamily="34" charset="0"/>
              </a:rPr>
              <a:t>Dedicated</a:t>
            </a:r>
          </a:p>
          <a:p>
            <a:pPr>
              <a:lnSpc>
                <a:spcPct val="150000"/>
              </a:lnSpc>
              <a:defRPr/>
            </a:pPr>
            <a:r>
              <a:rPr lang="zh-CN" altLang="en-US" sz="1200" dirty="0">
                <a:latin typeface="+mn-lt"/>
                <a:cs typeface="Arial" pitchFamily="34" charset="0"/>
              </a:rPr>
              <a:t>       差异磁盘不会被重置</a:t>
            </a:r>
            <a:endParaRPr lang="en-US" sz="1200" dirty="0">
              <a:latin typeface="+mn-lt"/>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93"/>
                                        </p:tgtEl>
                                        <p:attrNameLst>
                                          <p:attrName>style.visibility</p:attrName>
                                        </p:attrNameLst>
                                      </p:cBhvr>
                                      <p:to>
                                        <p:strVal val="visible"/>
                                      </p:to>
                                    </p:set>
                                    <p:animEffect transition="in" filter="fade">
                                      <p:cBhvr>
                                        <p:cTn id="7" dur="500"/>
                                        <p:tgtEl>
                                          <p:spTgt spid="39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5"/>
                                        </p:tgtEl>
                                        <p:attrNameLst>
                                          <p:attrName>style.visibility</p:attrName>
                                        </p:attrNameLst>
                                      </p:cBhvr>
                                      <p:to>
                                        <p:strVal val="visible"/>
                                      </p:to>
                                    </p:set>
                                    <p:animEffect transition="in" filter="fade">
                                      <p:cBhvr>
                                        <p:cTn id="10" dur="500"/>
                                        <p:tgtEl>
                                          <p:spTgt spid="395"/>
                                        </p:tgtEl>
                                      </p:cBhvr>
                                    </p:animEffect>
                                  </p:childTnLst>
                                </p:cTn>
                              </p:par>
                              <p:par>
                                <p:cTn id="11" presetID="1" presetClass="entr" presetSubtype="0" fill="hold" nodeType="withEffect">
                                  <p:stCondLst>
                                    <p:cond delay="0"/>
                                  </p:stCondLst>
                                  <p:childTnLst>
                                    <p:set>
                                      <p:cBhvr>
                                        <p:cTn id="12" dur="1" fill="hold">
                                          <p:stCondLst>
                                            <p:cond delay="0"/>
                                          </p:stCondLst>
                                        </p:cTn>
                                        <p:tgtEl>
                                          <p:spTgt spid="46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par>
                                <p:cTn id="27" presetID="10"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par>
                                <p:cTn id="30" presetID="10"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470"/>
                                        </p:tgtEl>
                                        <p:attrNameLst>
                                          <p:attrName>style.visibility</p:attrName>
                                        </p:attrNameLst>
                                      </p:cBhvr>
                                      <p:to>
                                        <p:strVal val="visible"/>
                                      </p:to>
                                    </p:set>
                                    <p:animEffect transition="in" filter="wipe(down)">
                                      <p:cBhvr>
                                        <p:cTn id="37" dur="500"/>
                                        <p:tgtEl>
                                          <p:spTgt spid="470"/>
                                        </p:tgtEl>
                                      </p:cBhvr>
                                    </p:animEffect>
                                  </p:childTnLst>
                                </p:cTn>
                              </p:par>
                              <p:par>
                                <p:cTn id="38" presetID="22" presetClass="entr" presetSubtype="4" fill="hold" nodeType="withEffect">
                                  <p:stCondLst>
                                    <p:cond delay="0"/>
                                  </p:stCondLst>
                                  <p:childTnLst>
                                    <p:set>
                                      <p:cBhvr>
                                        <p:cTn id="39" dur="1" fill="hold">
                                          <p:stCondLst>
                                            <p:cond delay="0"/>
                                          </p:stCondLst>
                                        </p:cTn>
                                        <p:tgtEl>
                                          <p:spTgt spid="471"/>
                                        </p:tgtEl>
                                        <p:attrNameLst>
                                          <p:attrName>style.visibility</p:attrName>
                                        </p:attrNameLst>
                                      </p:cBhvr>
                                      <p:to>
                                        <p:strVal val="visible"/>
                                      </p:to>
                                    </p:set>
                                    <p:animEffect transition="in" filter="wipe(down)">
                                      <p:cBhvr>
                                        <p:cTn id="40" dur="500"/>
                                        <p:tgtEl>
                                          <p:spTgt spid="471"/>
                                        </p:tgtEl>
                                      </p:cBhvr>
                                    </p:animEffect>
                                  </p:childTnLst>
                                </p:cTn>
                              </p:par>
                              <p:par>
                                <p:cTn id="41" presetID="22" presetClass="entr" presetSubtype="4" fill="hold" nodeType="withEffect">
                                  <p:stCondLst>
                                    <p:cond delay="0"/>
                                  </p:stCondLst>
                                  <p:childTnLst>
                                    <p:set>
                                      <p:cBhvr>
                                        <p:cTn id="42" dur="1" fill="hold">
                                          <p:stCondLst>
                                            <p:cond delay="0"/>
                                          </p:stCondLst>
                                        </p:cTn>
                                        <p:tgtEl>
                                          <p:spTgt spid="472"/>
                                        </p:tgtEl>
                                        <p:attrNameLst>
                                          <p:attrName>style.visibility</p:attrName>
                                        </p:attrNameLst>
                                      </p:cBhvr>
                                      <p:to>
                                        <p:strVal val="visible"/>
                                      </p:to>
                                    </p:set>
                                    <p:animEffect transition="in" filter="wipe(down)">
                                      <p:cBhvr>
                                        <p:cTn id="43" dur="500"/>
                                        <p:tgtEl>
                                          <p:spTgt spid="472"/>
                                        </p:tgtEl>
                                      </p:cBhvr>
                                    </p:animEffect>
                                  </p:childTnLst>
                                </p:cTn>
                              </p:par>
                              <p:par>
                                <p:cTn id="44" presetID="22" presetClass="entr" presetSubtype="4" fill="hold" nodeType="withEffect">
                                  <p:stCondLst>
                                    <p:cond delay="0"/>
                                  </p:stCondLst>
                                  <p:childTnLst>
                                    <p:set>
                                      <p:cBhvr>
                                        <p:cTn id="45" dur="1" fill="hold">
                                          <p:stCondLst>
                                            <p:cond delay="0"/>
                                          </p:stCondLst>
                                        </p:cTn>
                                        <p:tgtEl>
                                          <p:spTgt spid="474"/>
                                        </p:tgtEl>
                                        <p:attrNameLst>
                                          <p:attrName>style.visibility</p:attrName>
                                        </p:attrNameLst>
                                      </p:cBhvr>
                                      <p:to>
                                        <p:strVal val="visible"/>
                                      </p:to>
                                    </p:set>
                                    <p:animEffect transition="in" filter="wipe(down)">
                                      <p:cBhvr>
                                        <p:cTn id="46" dur="500"/>
                                        <p:tgtEl>
                                          <p:spTgt spid="474"/>
                                        </p:tgtEl>
                                      </p:cBhvr>
                                    </p:animEffect>
                                  </p:childTnLst>
                                </p:cTn>
                              </p:par>
                              <p:par>
                                <p:cTn id="47" presetID="22" presetClass="entr" presetSubtype="4" fill="hold" nodeType="withEffect">
                                  <p:stCondLst>
                                    <p:cond delay="0"/>
                                  </p:stCondLst>
                                  <p:childTnLst>
                                    <p:set>
                                      <p:cBhvr>
                                        <p:cTn id="48" dur="1" fill="hold">
                                          <p:stCondLst>
                                            <p:cond delay="0"/>
                                          </p:stCondLst>
                                        </p:cTn>
                                        <p:tgtEl>
                                          <p:spTgt spid="473"/>
                                        </p:tgtEl>
                                        <p:attrNameLst>
                                          <p:attrName>style.visibility</p:attrName>
                                        </p:attrNameLst>
                                      </p:cBhvr>
                                      <p:to>
                                        <p:strVal val="visible"/>
                                      </p:to>
                                    </p:set>
                                    <p:animEffect transition="in" filter="wipe(down)">
                                      <p:cBhvr>
                                        <p:cTn id="49" dur="500"/>
                                        <p:tgtEl>
                                          <p:spTgt spid="473"/>
                                        </p:tgtEl>
                                      </p:cBhvr>
                                    </p:animEffect>
                                  </p:childTnLst>
                                </p:cTn>
                              </p:par>
                              <p:par>
                                <p:cTn id="50" presetID="22" presetClass="entr" presetSubtype="4" fill="hold" nodeType="withEffect">
                                  <p:stCondLst>
                                    <p:cond delay="0"/>
                                  </p:stCondLst>
                                  <p:childTnLst>
                                    <p:set>
                                      <p:cBhvr>
                                        <p:cTn id="51" dur="1" fill="hold">
                                          <p:stCondLst>
                                            <p:cond delay="0"/>
                                          </p:stCondLst>
                                        </p:cTn>
                                        <p:tgtEl>
                                          <p:spTgt spid="475"/>
                                        </p:tgtEl>
                                        <p:attrNameLst>
                                          <p:attrName>style.visibility</p:attrName>
                                        </p:attrNameLst>
                                      </p:cBhvr>
                                      <p:to>
                                        <p:strVal val="visible"/>
                                      </p:to>
                                    </p:set>
                                    <p:animEffect transition="in" filter="wipe(down)">
                                      <p:cBhvr>
                                        <p:cTn id="52" dur="500"/>
                                        <p:tgtEl>
                                          <p:spTgt spid="475"/>
                                        </p:tgtEl>
                                      </p:cBhvr>
                                    </p:animEffect>
                                  </p:childTnLst>
                                </p:cTn>
                              </p:par>
                            </p:childTnLst>
                          </p:cTn>
                        </p:par>
                        <p:par>
                          <p:cTn id="53" fill="hold" nodeType="afterGroup">
                            <p:stCondLst>
                              <p:cond delay="500"/>
                            </p:stCondLst>
                            <p:childTnLst>
                              <p:par>
                                <p:cTn id="54" presetID="10"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500"/>
                                        <p:tgtEl>
                                          <p:spTgt spid="11"/>
                                        </p:tgtEl>
                                      </p:cBhvr>
                                    </p:animEffect>
                                  </p:childTnLst>
                                </p:cTn>
                              </p:par>
                              <p:par>
                                <p:cTn id="57" presetID="10" presetClass="entr" presetSubtype="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par>
                                <p:cTn id="60" presetID="10" presetClass="entr" presetSubtype="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par>
                                <p:cTn id="63" presetID="10"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10" presetClass="entr" presetSubtype="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10" presetClass="entr" presetSubtype="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500"/>
                                        <p:tgtEl>
                                          <p:spTgt spid="16"/>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417"/>
                                        </p:tgtEl>
                                        <p:attrNameLst>
                                          <p:attrName>style.visibility</p:attrName>
                                        </p:attrNameLst>
                                      </p:cBhvr>
                                      <p:to>
                                        <p:strVal val="visible"/>
                                      </p:to>
                                    </p:set>
                                    <p:animEffect transition="in" filter="fade">
                                      <p:cBhvr>
                                        <p:cTn id="76" dur="500"/>
                                        <p:tgtEl>
                                          <p:spTgt spid="417"/>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18"/>
                                        </p:tgtEl>
                                        <p:attrNameLst>
                                          <p:attrName>style.visibility</p:attrName>
                                        </p:attrNameLst>
                                      </p:cBhvr>
                                      <p:to>
                                        <p:strVal val="visible"/>
                                      </p:to>
                                    </p:set>
                                    <p:animEffect transition="in" filter="fade">
                                      <p:cBhvr>
                                        <p:cTn id="79" dur="500"/>
                                        <p:tgtEl>
                                          <p:spTgt spid="418"/>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9"/>
                                        </p:tgtEl>
                                        <p:attrNameLst>
                                          <p:attrName>style.visibility</p:attrName>
                                        </p:attrNameLst>
                                      </p:cBhvr>
                                      <p:to>
                                        <p:strVal val="visible"/>
                                      </p:to>
                                    </p:set>
                                    <p:animEffect transition="in" filter="fade">
                                      <p:cBhvr>
                                        <p:cTn id="82" dur="500"/>
                                        <p:tgtEl>
                                          <p:spTgt spid="419"/>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20"/>
                                        </p:tgtEl>
                                        <p:attrNameLst>
                                          <p:attrName>style.visibility</p:attrName>
                                        </p:attrNameLst>
                                      </p:cBhvr>
                                      <p:to>
                                        <p:strVal val="visible"/>
                                      </p:to>
                                    </p:set>
                                    <p:animEffect transition="in" filter="fade">
                                      <p:cBhvr>
                                        <p:cTn id="85" dur="500"/>
                                        <p:tgtEl>
                                          <p:spTgt spid="420"/>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21"/>
                                        </p:tgtEl>
                                        <p:attrNameLst>
                                          <p:attrName>style.visibility</p:attrName>
                                        </p:attrNameLst>
                                      </p:cBhvr>
                                      <p:to>
                                        <p:strVal val="visible"/>
                                      </p:to>
                                    </p:set>
                                    <p:animEffect transition="in" filter="fade">
                                      <p:cBhvr>
                                        <p:cTn id="88" dur="500"/>
                                        <p:tgtEl>
                                          <p:spTgt spid="42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22"/>
                                        </p:tgtEl>
                                        <p:attrNameLst>
                                          <p:attrName>style.visibility</p:attrName>
                                        </p:attrNameLst>
                                      </p:cBhvr>
                                      <p:to>
                                        <p:strVal val="visible"/>
                                      </p:to>
                                    </p:set>
                                    <p:animEffect transition="in" filter="fade">
                                      <p:cBhvr>
                                        <p:cTn id="91" dur="500"/>
                                        <p:tgtEl>
                                          <p:spTgt spid="422"/>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10" presetClass="entr" presetSubtype="0" fill="hold" nodeType="click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fade">
                                      <p:cBhvr>
                                        <p:cTn id="96" dur="500"/>
                                        <p:tgtEl>
                                          <p:spTgt spid="8"/>
                                        </p:tgtEl>
                                      </p:cBhvr>
                                    </p:animEffect>
                                  </p:childTnLst>
                                </p:cTn>
                              </p:par>
                              <p:par>
                                <p:cTn id="97" presetID="10" presetClass="entr" presetSubtype="0" fill="hold" nodeType="withEffect">
                                  <p:stCondLst>
                                    <p:cond delay="0"/>
                                  </p:stCondLst>
                                  <p:childTnLst>
                                    <p:set>
                                      <p:cBhvr>
                                        <p:cTn id="98" dur="1" fill="hold">
                                          <p:stCondLst>
                                            <p:cond delay="0"/>
                                          </p:stCondLst>
                                        </p:cTn>
                                        <p:tgtEl>
                                          <p:spTgt spid="135"/>
                                        </p:tgtEl>
                                        <p:attrNameLst>
                                          <p:attrName>style.visibility</p:attrName>
                                        </p:attrNameLst>
                                      </p:cBhvr>
                                      <p:to>
                                        <p:strVal val="visible"/>
                                      </p:to>
                                    </p:set>
                                    <p:animEffect transition="in" filter="fade">
                                      <p:cBhvr>
                                        <p:cTn id="99" dur="500"/>
                                        <p:tgtEl>
                                          <p:spTgt spid="135"/>
                                        </p:tgtEl>
                                      </p:cBhvr>
                                    </p:animEffect>
                                  </p:childTnLst>
                                </p:cTn>
                              </p:par>
                              <p:par>
                                <p:cTn id="100" presetID="10" presetClass="entr" presetSubtype="0" fill="hold" nodeType="withEffect">
                                  <p:stCondLst>
                                    <p:cond delay="0"/>
                                  </p:stCondLst>
                                  <p:childTnLst>
                                    <p:set>
                                      <p:cBhvr>
                                        <p:cTn id="101" dur="1" fill="hold">
                                          <p:stCondLst>
                                            <p:cond delay="0"/>
                                          </p:stCondLst>
                                        </p:cTn>
                                        <p:tgtEl>
                                          <p:spTgt spid="136"/>
                                        </p:tgtEl>
                                        <p:attrNameLst>
                                          <p:attrName>style.visibility</p:attrName>
                                        </p:attrNameLst>
                                      </p:cBhvr>
                                      <p:to>
                                        <p:strVal val="visible"/>
                                      </p:to>
                                    </p:set>
                                    <p:animEffect transition="in" filter="fade">
                                      <p:cBhvr>
                                        <p:cTn id="102" dur="500"/>
                                        <p:tgtEl>
                                          <p:spTgt spid="136"/>
                                        </p:tgtEl>
                                      </p:cBhvr>
                                    </p:animEffect>
                                  </p:childTnLst>
                                </p:cTn>
                              </p:par>
                              <p:par>
                                <p:cTn id="103" presetID="10" presetClass="entr" presetSubtype="0" fill="hold" nodeType="withEffect">
                                  <p:stCondLst>
                                    <p:cond delay="0"/>
                                  </p:stCondLst>
                                  <p:childTnLst>
                                    <p:set>
                                      <p:cBhvr>
                                        <p:cTn id="104" dur="1" fill="hold">
                                          <p:stCondLst>
                                            <p:cond delay="0"/>
                                          </p:stCondLst>
                                        </p:cTn>
                                        <p:tgtEl>
                                          <p:spTgt spid="137"/>
                                        </p:tgtEl>
                                        <p:attrNameLst>
                                          <p:attrName>style.visibility</p:attrName>
                                        </p:attrNameLst>
                                      </p:cBhvr>
                                      <p:to>
                                        <p:strVal val="visible"/>
                                      </p:to>
                                    </p:set>
                                    <p:animEffect transition="in" filter="fade">
                                      <p:cBhvr>
                                        <p:cTn id="105" dur="500"/>
                                        <p:tgtEl>
                                          <p:spTgt spid="137"/>
                                        </p:tgtEl>
                                      </p:cBhvr>
                                    </p:animEffect>
                                  </p:childTnLst>
                                </p:cTn>
                              </p:par>
                              <p:par>
                                <p:cTn id="106" presetID="10" presetClass="entr" presetSubtype="0" fill="hold" nodeType="withEffect">
                                  <p:stCondLst>
                                    <p:cond delay="0"/>
                                  </p:stCondLst>
                                  <p:childTnLst>
                                    <p:set>
                                      <p:cBhvr>
                                        <p:cTn id="107" dur="1" fill="hold">
                                          <p:stCondLst>
                                            <p:cond delay="0"/>
                                          </p:stCondLst>
                                        </p:cTn>
                                        <p:tgtEl>
                                          <p:spTgt spid="138"/>
                                        </p:tgtEl>
                                        <p:attrNameLst>
                                          <p:attrName>style.visibility</p:attrName>
                                        </p:attrNameLst>
                                      </p:cBhvr>
                                      <p:to>
                                        <p:strVal val="visible"/>
                                      </p:to>
                                    </p:set>
                                    <p:animEffect transition="in" filter="fade">
                                      <p:cBhvr>
                                        <p:cTn id="108" dur="500"/>
                                        <p:tgtEl>
                                          <p:spTgt spid="138"/>
                                        </p:tgtEl>
                                      </p:cBhvr>
                                    </p:animEffect>
                                  </p:childTnLst>
                                </p:cTn>
                              </p:par>
                              <p:par>
                                <p:cTn id="109" presetID="10" presetClass="entr" presetSubtype="0" fill="hold" nodeType="withEffect">
                                  <p:stCondLst>
                                    <p:cond delay="0"/>
                                  </p:stCondLst>
                                  <p:childTnLst>
                                    <p:set>
                                      <p:cBhvr>
                                        <p:cTn id="110" dur="1" fill="hold">
                                          <p:stCondLst>
                                            <p:cond delay="0"/>
                                          </p:stCondLst>
                                        </p:cTn>
                                        <p:tgtEl>
                                          <p:spTgt spid="139"/>
                                        </p:tgtEl>
                                        <p:attrNameLst>
                                          <p:attrName>style.visibility</p:attrName>
                                        </p:attrNameLst>
                                      </p:cBhvr>
                                      <p:to>
                                        <p:strVal val="visible"/>
                                      </p:to>
                                    </p:set>
                                    <p:animEffect transition="in" filter="fade">
                                      <p:cBhvr>
                                        <p:cTn id="111" dur="500"/>
                                        <p:tgtEl>
                                          <p:spTgt spid="139"/>
                                        </p:tgtEl>
                                      </p:cBhvr>
                                    </p:animEffect>
                                  </p:childTnLst>
                                </p:cTn>
                              </p:par>
                              <p:par>
                                <p:cTn id="112" presetID="10" presetClass="entr" presetSubtype="0" fill="hold" nodeType="withEffect">
                                  <p:stCondLst>
                                    <p:cond delay="0"/>
                                  </p:stCondLst>
                                  <p:childTnLst>
                                    <p:set>
                                      <p:cBhvr>
                                        <p:cTn id="113" dur="1" fill="hold">
                                          <p:stCondLst>
                                            <p:cond delay="0"/>
                                          </p:stCondLst>
                                        </p:cTn>
                                        <p:tgtEl>
                                          <p:spTgt spid="147"/>
                                        </p:tgtEl>
                                        <p:attrNameLst>
                                          <p:attrName>style.visibility</p:attrName>
                                        </p:attrNameLst>
                                      </p:cBhvr>
                                      <p:to>
                                        <p:strVal val="visible"/>
                                      </p:to>
                                    </p:set>
                                    <p:animEffect transition="in" filter="fade">
                                      <p:cBhvr>
                                        <p:cTn id="114" dur="500"/>
                                        <p:tgtEl>
                                          <p:spTgt spid="1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46"/>
                                        </p:tgtEl>
                                        <p:attrNameLst>
                                          <p:attrName>style.visibility</p:attrName>
                                        </p:attrNameLst>
                                      </p:cBhvr>
                                      <p:to>
                                        <p:strVal val="visible"/>
                                      </p:to>
                                    </p:set>
                                    <p:animEffect transition="in" filter="fade">
                                      <p:cBhvr>
                                        <p:cTn id="117" dur="500"/>
                                        <p:tgtEl>
                                          <p:spTgt spid="446"/>
                                        </p:tgtEl>
                                      </p:cBhvr>
                                    </p:animEffect>
                                  </p:childTnLst>
                                </p:cTn>
                              </p:par>
                              <p:par>
                                <p:cTn id="118" presetID="22" presetClass="entr" presetSubtype="1" fill="hold" nodeType="withEffect">
                                  <p:stCondLst>
                                    <p:cond delay="0"/>
                                  </p:stCondLst>
                                  <p:childTnLst>
                                    <p:set>
                                      <p:cBhvr>
                                        <p:cTn id="119" dur="1" fill="hold">
                                          <p:stCondLst>
                                            <p:cond delay="0"/>
                                          </p:stCondLst>
                                        </p:cTn>
                                        <p:tgtEl>
                                          <p:spTgt spid="476"/>
                                        </p:tgtEl>
                                        <p:attrNameLst>
                                          <p:attrName>style.visibility</p:attrName>
                                        </p:attrNameLst>
                                      </p:cBhvr>
                                      <p:to>
                                        <p:strVal val="visible"/>
                                      </p:to>
                                    </p:set>
                                    <p:animEffect transition="in" filter="wipe(up)">
                                      <p:cBhvr>
                                        <p:cTn id="120" dur="500"/>
                                        <p:tgtEl>
                                          <p:spTgt spid="476"/>
                                        </p:tgtEl>
                                      </p:cBhvr>
                                    </p:animEffect>
                                  </p:childTnLst>
                                </p:cTn>
                              </p:par>
                              <p:par>
                                <p:cTn id="121" presetID="22" presetClass="entr" presetSubtype="1" fill="hold" nodeType="withEffect">
                                  <p:stCondLst>
                                    <p:cond delay="0"/>
                                  </p:stCondLst>
                                  <p:childTnLst>
                                    <p:set>
                                      <p:cBhvr>
                                        <p:cTn id="122" dur="1" fill="hold">
                                          <p:stCondLst>
                                            <p:cond delay="0"/>
                                          </p:stCondLst>
                                        </p:cTn>
                                        <p:tgtEl>
                                          <p:spTgt spid="478"/>
                                        </p:tgtEl>
                                        <p:attrNameLst>
                                          <p:attrName>style.visibility</p:attrName>
                                        </p:attrNameLst>
                                      </p:cBhvr>
                                      <p:to>
                                        <p:strVal val="visible"/>
                                      </p:to>
                                    </p:set>
                                    <p:animEffect transition="in" filter="wipe(up)">
                                      <p:cBhvr>
                                        <p:cTn id="123" dur="500"/>
                                        <p:tgtEl>
                                          <p:spTgt spid="478"/>
                                        </p:tgtEl>
                                      </p:cBhvr>
                                    </p:animEffect>
                                  </p:childTnLst>
                                </p:cTn>
                              </p:par>
                              <p:par>
                                <p:cTn id="124" presetID="22" presetClass="entr" presetSubtype="1" fill="hold" nodeType="withEffect">
                                  <p:stCondLst>
                                    <p:cond delay="0"/>
                                  </p:stCondLst>
                                  <p:childTnLst>
                                    <p:set>
                                      <p:cBhvr>
                                        <p:cTn id="125" dur="1" fill="hold">
                                          <p:stCondLst>
                                            <p:cond delay="0"/>
                                          </p:stCondLst>
                                        </p:cTn>
                                        <p:tgtEl>
                                          <p:spTgt spid="480"/>
                                        </p:tgtEl>
                                        <p:attrNameLst>
                                          <p:attrName>style.visibility</p:attrName>
                                        </p:attrNameLst>
                                      </p:cBhvr>
                                      <p:to>
                                        <p:strVal val="visible"/>
                                      </p:to>
                                    </p:set>
                                    <p:animEffect transition="in" filter="wipe(up)">
                                      <p:cBhvr>
                                        <p:cTn id="126" dur="500"/>
                                        <p:tgtEl>
                                          <p:spTgt spid="480"/>
                                        </p:tgtEl>
                                      </p:cBhvr>
                                    </p:animEffect>
                                  </p:childTnLst>
                                </p:cTn>
                              </p:par>
                              <p:par>
                                <p:cTn id="127" presetID="22" presetClass="entr" presetSubtype="1" fill="hold" nodeType="withEffect">
                                  <p:stCondLst>
                                    <p:cond delay="0"/>
                                  </p:stCondLst>
                                  <p:childTnLst>
                                    <p:set>
                                      <p:cBhvr>
                                        <p:cTn id="128" dur="1" fill="hold">
                                          <p:stCondLst>
                                            <p:cond delay="0"/>
                                          </p:stCondLst>
                                        </p:cTn>
                                        <p:tgtEl>
                                          <p:spTgt spid="482"/>
                                        </p:tgtEl>
                                        <p:attrNameLst>
                                          <p:attrName>style.visibility</p:attrName>
                                        </p:attrNameLst>
                                      </p:cBhvr>
                                      <p:to>
                                        <p:strVal val="visible"/>
                                      </p:to>
                                    </p:set>
                                    <p:animEffect transition="in" filter="wipe(up)">
                                      <p:cBhvr>
                                        <p:cTn id="129" dur="500"/>
                                        <p:tgtEl>
                                          <p:spTgt spid="482"/>
                                        </p:tgtEl>
                                      </p:cBhvr>
                                    </p:animEffect>
                                  </p:childTnLst>
                                </p:cTn>
                              </p:par>
                              <p:par>
                                <p:cTn id="130" presetID="22" presetClass="entr" presetSubtype="1" fill="hold" nodeType="withEffect">
                                  <p:stCondLst>
                                    <p:cond delay="0"/>
                                  </p:stCondLst>
                                  <p:childTnLst>
                                    <p:set>
                                      <p:cBhvr>
                                        <p:cTn id="131" dur="1" fill="hold">
                                          <p:stCondLst>
                                            <p:cond delay="0"/>
                                          </p:stCondLst>
                                        </p:cTn>
                                        <p:tgtEl>
                                          <p:spTgt spid="484"/>
                                        </p:tgtEl>
                                        <p:attrNameLst>
                                          <p:attrName>style.visibility</p:attrName>
                                        </p:attrNameLst>
                                      </p:cBhvr>
                                      <p:to>
                                        <p:strVal val="visible"/>
                                      </p:to>
                                    </p:set>
                                    <p:animEffect transition="in" filter="wipe(up)">
                                      <p:cBhvr>
                                        <p:cTn id="132" dur="500"/>
                                        <p:tgtEl>
                                          <p:spTgt spid="484"/>
                                        </p:tgtEl>
                                      </p:cBhvr>
                                    </p:animEffect>
                                  </p:childTnLst>
                                </p:cTn>
                              </p:par>
                              <p:par>
                                <p:cTn id="133" presetID="22" presetClass="entr" presetSubtype="1" fill="hold" nodeType="withEffect">
                                  <p:stCondLst>
                                    <p:cond delay="0"/>
                                  </p:stCondLst>
                                  <p:childTnLst>
                                    <p:set>
                                      <p:cBhvr>
                                        <p:cTn id="134" dur="1" fill="hold">
                                          <p:stCondLst>
                                            <p:cond delay="0"/>
                                          </p:stCondLst>
                                        </p:cTn>
                                        <p:tgtEl>
                                          <p:spTgt spid="486"/>
                                        </p:tgtEl>
                                        <p:attrNameLst>
                                          <p:attrName>style.visibility</p:attrName>
                                        </p:attrNameLst>
                                      </p:cBhvr>
                                      <p:to>
                                        <p:strVal val="visible"/>
                                      </p:to>
                                    </p:set>
                                    <p:animEffect transition="in" filter="wipe(up)">
                                      <p:cBhvr>
                                        <p:cTn id="135" dur="500"/>
                                        <p:tgtEl>
                                          <p:spTgt spid="486"/>
                                        </p:tgtEl>
                                      </p:cBhvr>
                                    </p:animEffect>
                                  </p:childTnLst>
                                </p:cTn>
                              </p:par>
                            </p:childTnLst>
                          </p:cTn>
                        </p:par>
                      </p:childTnLst>
                    </p:cTn>
                  </p:par>
                  <p:par>
                    <p:cTn id="136" fill="hold" nodeType="clickPar">
                      <p:stCondLst>
                        <p:cond delay="indefinite"/>
                      </p:stCondLst>
                      <p:childTnLst>
                        <p:par>
                          <p:cTn id="137" fill="hold" nodeType="withGroup">
                            <p:stCondLst>
                              <p:cond delay="0"/>
                            </p:stCondLst>
                            <p:childTnLst>
                              <p:par>
                                <p:cTn id="138" presetID="10" presetClass="entr" presetSubtype="0" fill="hold" nodeType="click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fade">
                                      <p:cBhvr>
                                        <p:cTn id="140" dur="500"/>
                                        <p:tgtEl>
                                          <p:spTgt spid="9"/>
                                        </p:tgtEl>
                                      </p:cBhvr>
                                    </p:animEffect>
                                  </p:childTnLst>
                                </p:cTn>
                              </p:par>
                              <p:par>
                                <p:cTn id="141" presetID="10" presetClass="entr" presetSubtype="0" fill="hold" nodeType="withEffect">
                                  <p:stCondLst>
                                    <p:cond delay="0"/>
                                  </p:stCondLst>
                                  <p:childTnLst>
                                    <p:set>
                                      <p:cBhvr>
                                        <p:cTn id="142" dur="1" fill="hold">
                                          <p:stCondLst>
                                            <p:cond delay="0"/>
                                          </p:stCondLst>
                                        </p:cTn>
                                        <p:tgtEl>
                                          <p:spTgt spid="141"/>
                                        </p:tgtEl>
                                        <p:attrNameLst>
                                          <p:attrName>style.visibility</p:attrName>
                                        </p:attrNameLst>
                                      </p:cBhvr>
                                      <p:to>
                                        <p:strVal val="visible"/>
                                      </p:to>
                                    </p:set>
                                    <p:animEffect transition="in" filter="fade">
                                      <p:cBhvr>
                                        <p:cTn id="143" dur="500"/>
                                        <p:tgtEl>
                                          <p:spTgt spid="141"/>
                                        </p:tgtEl>
                                      </p:cBhvr>
                                    </p:animEffect>
                                  </p:childTnLst>
                                </p:cTn>
                              </p:par>
                              <p:par>
                                <p:cTn id="144" presetID="10" presetClass="entr" presetSubtype="0" fill="hold" nodeType="withEffect">
                                  <p:stCondLst>
                                    <p:cond delay="0"/>
                                  </p:stCondLst>
                                  <p:childTnLst>
                                    <p:set>
                                      <p:cBhvr>
                                        <p:cTn id="145" dur="1" fill="hold">
                                          <p:stCondLst>
                                            <p:cond delay="0"/>
                                          </p:stCondLst>
                                        </p:cTn>
                                        <p:tgtEl>
                                          <p:spTgt spid="142"/>
                                        </p:tgtEl>
                                        <p:attrNameLst>
                                          <p:attrName>style.visibility</p:attrName>
                                        </p:attrNameLst>
                                      </p:cBhvr>
                                      <p:to>
                                        <p:strVal val="visible"/>
                                      </p:to>
                                    </p:set>
                                    <p:animEffect transition="in" filter="fade">
                                      <p:cBhvr>
                                        <p:cTn id="146" dur="500"/>
                                        <p:tgtEl>
                                          <p:spTgt spid="142"/>
                                        </p:tgtEl>
                                      </p:cBhvr>
                                    </p:animEffect>
                                  </p:childTnLst>
                                </p:cTn>
                              </p:par>
                              <p:par>
                                <p:cTn id="147" presetID="10" presetClass="entr" presetSubtype="0" fill="hold" nodeType="withEffect">
                                  <p:stCondLst>
                                    <p:cond delay="0"/>
                                  </p:stCondLst>
                                  <p:childTnLst>
                                    <p:set>
                                      <p:cBhvr>
                                        <p:cTn id="148" dur="1" fill="hold">
                                          <p:stCondLst>
                                            <p:cond delay="0"/>
                                          </p:stCondLst>
                                        </p:cTn>
                                        <p:tgtEl>
                                          <p:spTgt spid="143"/>
                                        </p:tgtEl>
                                        <p:attrNameLst>
                                          <p:attrName>style.visibility</p:attrName>
                                        </p:attrNameLst>
                                      </p:cBhvr>
                                      <p:to>
                                        <p:strVal val="visible"/>
                                      </p:to>
                                    </p:set>
                                    <p:animEffect transition="in" filter="fade">
                                      <p:cBhvr>
                                        <p:cTn id="149" dur="500"/>
                                        <p:tgtEl>
                                          <p:spTgt spid="143"/>
                                        </p:tgtEl>
                                      </p:cBhvr>
                                    </p:animEffect>
                                  </p:childTnLst>
                                </p:cTn>
                              </p:par>
                              <p:par>
                                <p:cTn id="150" presetID="10" presetClass="entr" presetSubtype="0" fill="hold" nodeType="withEffect">
                                  <p:stCondLst>
                                    <p:cond delay="0"/>
                                  </p:stCondLst>
                                  <p:childTnLst>
                                    <p:set>
                                      <p:cBhvr>
                                        <p:cTn id="151" dur="1" fill="hold">
                                          <p:stCondLst>
                                            <p:cond delay="0"/>
                                          </p:stCondLst>
                                        </p:cTn>
                                        <p:tgtEl>
                                          <p:spTgt spid="144"/>
                                        </p:tgtEl>
                                        <p:attrNameLst>
                                          <p:attrName>style.visibility</p:attrName>
                                        </p:attrNameLst>
                                      </p:cBhvr>
                                      <p:to>
                                        <p:strVal val="visible"/>
                                      </p:to>
                                    </p:set>
                                    <p:animEffect transition="in" filter="fade">
                                      <p:cBhvr>
                                        <p:cTn id="152" dur="500"/>
                                        <p:tgtEl>
                                          <p:spTgt spid="144"/>
                                        </p:tgtEl>
                                      </p:cBhvr>
                                    </p:animEffect>
                                  </p:childTnLst>
                                </p:cTn>
                              </p:par>
                              <p:par>
                                <p:cTn id="153" presetID="10" presetClass="entr" presetSubtype="0" fill="hold" nodeType="withEffect">
                                  <p:stCondLst>
                                    <p:cond delay="0"/>
                                  </p:stCondLst>
                                  <p:childTnLst>
                                    <p:set>
                                      <p:cBhvr>
                                        <p:cTn id="154" dur="1" fill="hold">
                                          <p:stCondLst>
                                            <p:cond delay="0"/>
                                          </p:stCondLst>
                                        </p:cTn>
                                        <p:tgtEl>
                                          <p:spTgt spid="145"/>
                                        </p:tgtEl>
                                        <p:attrNameLst>
                                          <p:attrName>style.visibility</p:attrName>
                                        </p:attrNameLst>
                                      </p:cBhvr>
                                      <p:to>
                                        <p:strVal val="visible"/>
                                      </p:to>
                                    </p:set>
                                    <p:animEffect transition="in" filter="fade">
                                      <p:cBhvr>
                                        <p:cTn id="155" dur="500"/>
                                        <p:tgtEl>
                                          <p:spTgt spid="145"/>
                                        </p:tgtEl>
                                      </p:cBhvr>
                                    </p:animEffect>
                                  </p:childTnLst>
                                </p:cTn>
                              </p:par>
                              <p:par>
                                <p:cTn id="156" presetID="10" presetClass="entr" presetSubtype="0" fill="hold" nodeType="withEffect">
                                  <p:stCondLst>
                                    <p:cond delay="0"/>
                                  </p:stCondLst>
                                  <p:childTnLst>
                                    <p:set>
                                      <p:cBhvr>
                                        <p:cTn id="157" dur="1" fill="hold">
                                          <p:stCondLst>
                                            <p:cond delay="0"/>
                                          </p:stCondLst>
                                        </p:cTn>
                                        <p:tgtEl>
                                          <p:spTgt spid="146"/>
                                        </p:tgtEl>
                                        <p:attrNameLst>
                                          <p:attrName>style.visibility</p:attrName>
                                        </p:attrNameLst>
                                      </p:cBhvr>
                                      <p:to>
                                        <p:strVal val="visible"/>
                                      </p:to>
                                    </p:set>
                                    <p:animEffect transition="in" filter="fade">
                                      <p:cBhvr>
                                        <p:cTn id="158" dur="500"/>
                                        <p:tgtEl>
                                          <p:spTgt spid="146"/>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468"/>
                                        </p:tgtEl>
                                        <p:attrNameLst>
                                          <p:attrName>style.visibility</p:attrName>
                                        </p:attrNameLst>
                                      </p:cBhvr>
                                      <p:to>
                                        <p:strVal val="visible"/>
                                      </p:to>
                                    </p:set>
                                    <p:animEffect transition="in" filter="fade">
                                      <p:cBhvr>
                                        <p:cTn id="161" dur="500"/>
                                        <p:tgtEl>
                                          <p:spTgt spid="468"/>
                                        </p:tgtEl>
                                      </p:cBhvr>
                                    </p:animEffect>
                                  </p:childTnLst>
                                </p:cTn>
                              </p:par>
                              <p:par>
                                <p:cTn id="162" presetID="22" presetClass="entr" presetSubtype="1" fill="hold" nodeType="withEffect">
                                  <p:stCondLst>
                                    <p:cond delay="0"/>
                                  </p:stCondLst>
                                  <p:childTnLst>
                                    <p:set>
                                      <p:cBhvr>
                                        <p:cTn id="163" dur="1" fill="hold">
                                          <p:stCondLst>
                                            <p:cond delay="0"/>
                                          </p:stCondLst>
                                        </p:cTn>
                                        <p:tgtEl>
                                          <p:spTgt spid="487"/>
                                        </p:tgtEl>
                                        <p:attrNameLst>
                                          <p:attrName>style.visibility</p:attrName>
                                        </p:attrNameLst>
                                      </p:cBhvr>
                                      <p:to>
                                        <p:strVal val="visible"/>
                                      </p:to>
                                    </p:set>
                                    <p:animEffect transition="in" filter="wipe(up)">
                                      <p:cBhvr>
                                        <p:cTn id="164" dur="500"/>
                                        <p:tgtEl>
                                          <p:spTgt spid="487"/>
                                        </p:tgtEl>
                                      </p:cBhvr>
                                    </p:animEffect>
                                  </p:childTnLst>
                                </p:cTn>
                              </p:par>
                              <p:par>
                                <p:cTn id="165" presetID="22" presetClass="entr" presetSubtype="1" fill="hold" nodeType="withEffect">
                                  <p:stCondLst>
                                    <p:cond delay="0"/>
                                  </p:stCondLst>
                                  <p:childTnLst>
                                    <p:set>
                                      <p:cBhvr>
                                        <p:cTn id="166" dur="1" fill="hold">
                                          <p:stCondLst>
                                            <p:cond delay="0"/>
                                          </p:stCondLst>
                                        </p:cTn>
                                        <p:tgtEl>
                                          <p:spTgt spid="485"/>
                                        </p:tgtEl>
                                        <p:attrNameLst>
                                          <p:attrName>style.visibility</p:attrName>
                                        </p:attrNameLst>
                                      </p:cBhvr>
                                      <p:to>
                                        <p:strVal val="visible"/>
                                      </p:to>
                                    </p:set>
                                    <p:animEffect transition="in" filter="wipe(up)">
                                      <p:cBhvr>
                                        <p:cTn id="167" dur="500"/>
                                        <p:tgtEl>
                                          <p:spTgt spid="485"/>
                                        </p:tgtEl>
                                      </p:cBhvr>
                                    </p:animEffect>
                                  </p:childTnLst>
                                </p:cTn>
                              </p:par>
                              <p:par>
                                <p:cTn id="168" presetID="22" presetClass="entr" presetSubtype="1" fill="hold" nodeType="withEffect">
                                  <p:stCondLst>
                                    <p:cond delay="0"/>
                                  </p:stCondLst>
                                  <p:childTnLst>
                                    <p:set>
                                      <p:cBhvr>
                                        <p:cTn id="169" dur="1" fill="hold">
                                          <p:stCondLst>
                                            <p:cond delay="0"/>
                                          </p:stCondLst>
                                        </p:cTn>
                                        <p:tgtEl>
                                          <p:spTgt spid="483"/>
                                        </p:tgtEl>
                                        <p:attrNameLst>
                                          <p:attrName>style.visibility</p:attrName>
                                        </p:attrNameLst>
                                      </p:cBhvr>
                                      <p:to>
                                        <p:strVal val="visible"/>
                                      </p:to>
                                    </p:set>
                                    <p:animEffect transition="in" filter="wipe(up)">
                                      <p:cBhvr>
                                        <p:cTn id="170" dur="500"/>
                                        <p:tgtEl>
                                          <p:spTgt spid="483"/>
                                        </p:tgtEl>
                                      </p:cBhvr>
                                    </p:animEffect>
                                  </p:childTnLst>
                                </p:cTn>
                              </p:par>
                              <p:par>
                                <p:cTn id="171" presetID="22" presetClass="entr" presetSubtype="1" fill="hold" nodeType="withEffect">
                                  <p:stCondLst>
                                    <p:cond delay="0"/>
                                  </p:stCondLst>
                                  <p:childTnLst>
                                    <p:set>
                                      <p:cBhvr>
                                        <p:cTn id="172" dur="1" fill="hold">
                                          <p:stCondLst>
                                            <p:cond delay="0"/>
                                          </p:stCondLst>
                                        </p:cTn>
                                        <p:tgtEl>
                                          <p:spTgt spid="481"/>
                                        </p:tgtEl>
                                        <p:attrNameLst>
                                          <p:attrName>style.visibility</p:attrName>
                                        </p:attrNameLst>
                                      </p:cBhvr>
                                      <p:to>
                                        <p:strVal val="visible"/>
                                      </p:to>
                                    </p:set>
                                    <p:animEffect transition="in" filter="wipe(up)">
                                      <p:cBhvr>
                                        <p:cTn id="173" dur="500"/>
                                        <p:tgtEl>
                                          <p:spTgt spid="481"/>
                                        </p:tgtEl>
                                      </p:cBhvr>
                                    </p:animEffect>
                                  </p:childTnLst>
                                </p:cTn>
                              </p:par>
                              <p:par>
                                <p:cTn id="174" presetID="22" presetClass="entr" presetSubtype="1" fill="hold" nodeType="withEffect">
                                  <p:stCondLst>
                                    <p:cond delay="0"/>
                                  </p:stCondLst>
                                  <p:childTnLst>
                                    <p:set>
                                      <p:cBhvr>
                                        <p:cTn id="175" dur="1" fill="hold">
                                          <p:stCondLst>
                                            <p:cond delay="0"/>
                                          </p:stCondLst>
                                        </p:cTn>
                                        <p:tgtEl>
                                          <p:spTgt spid="479"/>
                                        </p:tgtEl>
                                        <p:attrNameLst>
                                          <p:attrName>style.visibility</p:attrName>
                                        </p:attrNameLst>
                                      </p:cBhvr>
                                      <p:to>
                                        <p:strVal val="visible"/>
                                      </p:to>
                                    </p:set>
                                    <p:animEffect transition="in" filter="wipe(up)">
                                      <p:cBhvr>
                                        <p:cTn id="176" dur="500"/>
                                        <p:tgtEl>
                                          <p:spTgt spid="479"/>
                                        </p:tgtEl>
                                      </p:cBhvr>
                                    </p:animEffect>
                                  </p:childTnLst>
                                </p:cTn>
                              </p:par>
                              <p:par>
                                <p:cTn id="177" presetID="22" presetClass="entr" presetSubtype="1" fill="hold" nodeType="withEffect">
                                  <p:stCondLst>
                                    <p:cond delay="0"/>
                                  </p:stCondLst>
                                  <p:childTnLst>
                                    <p:set>
                                      <p:cBhvr>
                                        <p:cTn id="178" dur="1" fill="hold">
                                          <p:stCondLst>
                                            <p:cond delay="0"/>
                                          </p:stCondLst>
                                        </p:cTn>
                                        <p:tgtEl>
                                          <p:spTgt spid="477"/>
                                        </p:tgtEl>
                                        <p:attrNameLst>
                                          <p:attrName>style.visibility</p:attrName>
                                        </p:attrNameLst>
                                      </p:cBhvr>
                                      <p:to>
                                        <p:strVal val="visible"/>
                                      </p:to>
                                    </p:set>
                                    <p:animEffect transition="in" filter="wipe(up)">
                                      <p:cBhvr>
                                        <p:cTn id="179" dur="500"/>
                                        <p:tgtEl>
                                          <p:spTgt spid="477"/>
                                        </p:tgtEl>
                                      </p:cBhvr>
                                    </p:animEffect>
                                  </p:childTnLst>
                                </p:cTn>
                              </p:par>
                            </p:childTnLst>
                          </p:cTn>
                        </p:par>
                      </p:childTnLst>
                    </p:cTn>
                  </p:par>
                  <p:par>
                    <p:cTn id="180" fill="hold" nodeType="clickPar">
                      <p:stCondLst>
                        <p:cond delay="indefinite"/>
                      </p:stCondLst>
                      <p:childTnLst>
                        <p:par>
                          <p:cTn id="181" fill="hold" nodeType="withGroup">
                            <p:stCondLst>
                              <p:cond delay="0"/>
                            </p:stCondLst>
                            <p:childTnLst>
                              <p:par>
                                <p:cTn id="182" presetID="10" presetClass="entr" presetSubtype="0" fill="hold" nodeType="clickEffect">
                                  <p:stCondLst>
                                    <p:cond delay="0"/>
                                  </p:stCondLst>
                                  <p:childTnLst>
                                    <p:set>
                                      <p:cBhvr>
                                        <p:cTn id="183" dur="1" fill="hold">
                                          <p:stCondLst>
                                            <p:cond delay="0"/>
                                          </p:stCondLst>
                                        </p:cTn>
                                        <p:tgtEl>
                                          <p:spTgt spid="154"/>
                                        </p:tgtEl>
                                        <p:attrNameLst>
                                          <p:attrName>style.visibility</p:attrName>
                                        </p:attrNameLst>
                                      </p:cBhvr>
                                      <p:to>
                                        <p:strVal val="visible"/>
                                      </p:to>
                                    </p:set>
                                    <p:animEffect transition="in" filter="fade">
                                      <p:cBhvr>
                                        <p:cTn id="184" dur="5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5" grpId="0"/>
      <p:bldP spid="417" grpId="0" animBg="1"/>
      <p:bldP spid="418" grpId="0" animBg="1"/>
      <p:bldP spid="419" grpId="0" animBg="1"/>
      <p:bldP spid="420" grpId="0" animBg="1"/>
      <p:bldP spid="421" grpId="0" animBg="1"/>
      <p:bldP spid="422" grpId="0" animBg="1"/>
      <p:bldP spid="446" grpId="0"/>
      <p:bldP spid="4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0" name="Line 18"/>
          <p:cNvSpPr>
            <a:spLocks noChangeShapeType="1"/>
          </p:cNvSpPr>
          <p:nvPr/>
        </p:nvSpPr>
        <p:spPr bwMode="auto">
          <a:xfrm>
            <a:off x="2835275" y="2781300"/>
            <a:ext cx="1898650" cy="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cs typeface="Arial" pitchFamily="34" charset="0"/>
            </a:endParaRPr>
          </a:p>
        </p:txBody>
      </p:sp>
      <p:sp>
        <p:nvSpPr>
          <p:cNvPr id="1035" name="Line 11"/>
          <p:cNvSpPr>
            <a:spLocks noChangeShapeType="1"/>
          </p:cNvSpPr>
          <p:nvPr/>
        </p:nvSpPr>
        <p:spPr bwMode="auto">
          <a:xfrm>
            <a:off x="5875338" y="2781300"/>
            <a:ext cx="790575" cy="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solidFill>
                <a:srgbClr val="4D4F53"/>
              </a:solidFill>
              <a:cs typeface="Arial" pitchFamily="34" charset="0"/>
            </a:endParaRPr>
          </a:p>
        </p:txBody>
      </p:sp>
      <p:sp>
        <p:nvSpPr>
          <p:cNvPr id="1043" name="Line 23"/>
          <p:cNvSpPr>
            <a:spLocks noChangeShapeType="1"/>
          </p:cNvSpPr>
          <p:nvPr/>
        </p:nvSpPr>
        <p:spPr bwMode="auto">
          <a:xfrm>
            <a:off x="1165225" y="2020888"/>
            <a:ext cx="1700213" cy="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cs typeface="Arial" pitchFamily="34" charset="0"/>
            </a:endParaRPr>
          </a:p>
        </p:txBody>
      </p:sp>
      <p:sp>
        <p:nvSpPr>
          <p:cNvPr id="1044" name="Line 25"/>
          <p:cNvSpPr>
            <a:spLocks noChangeShapeType="1"/>
          </p:cNvSpPr>
          <p:nvPr/>
        </p:nvSpPr>
        <p:spPr bwMode="auto">
          <a:xfrm>
            <a:off x="1146175" y="2779713"/>
            <a:ext cx="1700213" cy="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cs typeface="Arial" pitchFamily="34" charset="0"/>
            </a:endParaRPr>
          </a:p>
        </p:txBody>
      </p:sp>
      <p:sp>
        <p:nvSpPr>
          <p:cNvPr id="1045" name="Line 26"/>
          <p:cNvSpPr>
            <a:spLocks noChangeShapeType="1"/>
          </p:cNvSpPr>
          <p:nvPr/>
        </p:nvSpPr>
        <p:spPr bwMode="auto">
          <a:xfrm>
            <a:off x="1131888" y="3668713"/>
            <a:ext cx="1700212" cy="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cs typeface="Arial" pitchFamily="34" charset="0"/>
            </a:endParaRPr>
          </a:p>
        </p:txBody>
      </p:sp>
      <p:sp>
        <p:nvSpPr>
          <p:cNvPr id="1034" name="Line 9"/>
          <p:cNvSpPr>
            <a:spLocks noChangeShapeType="1"/>
          </p:cNvSpPr>
          <p:nvPr/>
        </p:nvSpPr>
        <p:spPr bwMode="auto">
          <a:xfrm flipH="1">
            <a:off x="2838450" y="2012950"/>
            <a:ext cx="12700" cy="1663700"/>
          </a:xfrm>
          <a:prstGeom prst="line">
            <a:avLst/>
          </a:prstGeom>
          <a:noFill/>
          <a:ln w="28575">
            <a:solidFill>
              <a:schemeClr val="bg1">
                <a:lumMod val="65000"/>
              </a:schemeClr>
            </a:solidFill>
            <a:round/>
            <a:headEnd/>
            <a:tailEnd/>
          </a:ln>
        </p:spPr>
        <p:txBody>
          <a:bodyPr lIns="68586" tIns="34294" rIns="68586" bIns="34294"/>
          <a:lstStyle/>
          <a:p>
            <a:pPr defTabSz="911187">
              <a:defRPr/>
            </a:pPr>
            <a:endParaRPr lang="en-US" dirty="0">
              <a:cs typeface="Arial" pitchFamily="34" charset="0"/>
            </a:endParaRPr>
          </a:p>
        </p:txBody>
      </p:sp>
      <p:grpSp>
        <p:nvGrpSpPr>
          <p:cNvPr id="2" name="Group 88"/>
          <p:cNvGrpSpPr>
            <a:grpSpLocks/>
          </p:cNvGrpSpPr>
          <p:nvPr/>
        </p:nvGrpSpPr>
        <p:grpSpPr bwMode="auto">
          <a:xfrm>
            <a:off x="6672263" y="2647950"/>
            <a:ext cx="1049337" cy="319088"/>
            <a:chOff x="8934450" y="3489325"/>
            <a:chExt cx="1398588" cy="425450"/>
          </a:xfrm>
        </p:grpSpPr>
        <p:grpSp>
          <p:nvGrpSpPr>
            <p:cNvPr id="37969" name="Group 84"/>
            <p:cNvGrpSpPr>
              <a:grpSpLocks/>
            </p:cNvGrpSpPr>
            <p:nvPr/>
          </p:nvGrpSpPr>
          <p:grpSpPr bwMode="auto">
            <a:xfrm>
              <a:off x="8934450" y="3489325"/>
              <a:ext cx="1398588" cy="425450"/>
              <a:chOff x="5222875" y="3917950"/>
              <a:chExt cx="1049338" cy="425450"/>
            </a:xfrm>
          </p:grpSpPr>
          <p:pic>
            <p:nvPicPr>
              <p:cNvPr id="37971"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72"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73"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70" name="Picture 85"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486507" y="3535284"/>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90"/>
          <p:cNvGrpSpPr>
            <a:grpSpLocks/>
          </p:cNvGrpSpPr>
          <p:nvPr/>
        </p:nvGrpSpPr>
        <p:grpSpPr bwMode="auto">
          <a:xfrm>
            <a:off x="6675438" y="2640013"/>
            <a:ext cx="1049337" cy="319087"/>
            <a:chOff x="10396656" y="2233731"/>
            <a:chExt cx="1398588" cy="425450"/>
          </a:xfrm>
        </p:grpSpPr>
        <p:grpSp>
          <p:nvGrpSpPr>
            <p:cNvPr id="37964" name="Group 90"/>
            <p:cNvGrpSpPr>
              <a:grpSpLocks/>
            </p:cNvGrpSpPr>
            <p:nvPr/>
          </p:nvGrpSpPr>
          <p:grpSpPr bwMode="auto">
            <a:xfrm>
              <a:off x="10396656" y="2233731"/>
              <a:ext cx="1398588" cy="425450"/>
              <a:chOff x="5222875" y="3917950"/>
              <a:chExt cx="1049338" cy="425450"/>
            </a:xfrm>
          </p:grpSpPr>
          <p:pic>
            <p:nvPicPr>
              <p:cNvPr id="37966"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67"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68"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65" name="Picture 92"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946818" y="2279690"/>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46166" name="Picture 2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84650" y="2535238"/>
            <a:ext cx="5524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Line 12"/>
          <p:cNvSpPr>
            <a:spLocks noChangeShapeType="1"/>
          </p:cNvSpPr>
          <p:nvPr/>
        </p:nvSpPr>
        <p:spPr bwMode="auto">
          <a:xfrm flipV="1">
            <a:off x="4572000" y="3857625"/>
            <a:ext cx="0" cy="5429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68586" tIns="34294" rIns="68586" bIns="34294"/>
          <a:lstStyle/>
          <a:p>
            <a:endParaRPr lang="en-US"/>
          </a:p>
        </p:txBody>
      </p:sp>
      <p:sp>
        <p:nvSpPr>
          <p:cNvPr id="64" name="Text Box 11"/>
          <p:cNvSpPr txBox="1">
            <a:spLocks noChangeArrowheads="1"/>
          </p:cNvSpPr>
          <p:nvPr/>
        </p:nvSpPr>
        <p:spPr bwMode="auto">
          <a:xfrm>
            <a:off x="4719638" y="3897313"/>
            <a:ext cx="3505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zh-CN" altLang="en-US"/>
              <a:t>单一的</a:t>
            </a:r>
            <a:r>
              <a:rPr lang="en-US"/>
              <a:t>vDisk</a:t>
            </a:r>
            <a:r>
              <a:rPr lang="zh-CN" altLang="en-US"/>
              <a:t>流传输到多个目标设备</a:t>
            </a:r>
            <a:r>
              <a:rPr lang="en-US" altLang="zh-CN"/>
              <a:t>/</a:t>
            </a:r>
            <a:r>
              <a:rPr lang="zh-CN" altLang="en-US"/>
              <a:t>虚拟机</a:t>
            </a:r>
            <a:r>
              <a:rPr lang="en-US"/>
              <a:t> </a:t>
            </a:r>
          </a:p>
        </p:txBody>
      </p:sp>
      <p:sp>
        <p:nvSpPr>
          <p:cNvPr id="66" name="Text Box 11"/>
          <p:cNvSpPr txBox="1">
            <a:spLocks noChangeArrowheads="1"/>
          </p:cNvSpPr>
          <p:nvPr/>
        </p:nvSpPr>
        <p:spPr bwMode="auto">
          <a:xfrm>
            <a:off x="4718050" y="3881438"/>
            <a:ext cx="3505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zh-CN" altLang="en-US"/>
              <a:t>任何改变不会回写到基础的</a:t>
            </a:r>
            <a:r>
              <a:rPr lang="en-US" altLang="zh-CN"/>
              <a:t>vDisk</a:t>
            </a:r>
            <a:endParaRPr lang="en-US"/>
          </a:p>
        </p:txBody>
      </p:sp>
      <p:sp>
        <p:nvSpPr>
          <p:cNvPr id="69" name="Text Box 11"/>
          <p:cNvSpPr txBox="1">
            <a:spLocks noChangeArrowheads="1"/>
          </p:cNvSpPr>
          <p:nvPr/>
        </p:nvSpPr>
        <p:spPr bwMode="auto">
          <a:xfrm>
            <a:off x="4686300" y="3867150"/>
            <a:ext cx="3505200"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zh-CN" altLang="en-US"/>
              <a:t>重启时，干净的镜像重新流传输到目标设备</a:t>
            </a:r>
            <a:r>
              <a:rPr lang="en-US" altLang="zh-CN"/>
              <a:t>/</a:t>
            </a:r>
            <a:r>
              <a:rPr lang="zh-CN" altLang="en-US"/>
              <a:t>虚拟机</a:t>
            </a:r>
            <a:endParaRPr lang="en-US"/>
          </a:p>
        </p:txBody>
      </p:sp>
      <p:sp>
        <p:nvSpPr>
          <p:cNvPr id="5" name="Text Placeholder 4"/>
          <p:cNvSpPr>
            <a:spLocks noGrp="1"/>
          </p:cNvSpPr>
          <p:nvPr>
            <p:ph type="body" sz="quarter" idx="10"/>
          </p:nvPr>
        </p:nvSpPr>
        <p:spPr>
          <a:xfrm>
            <a:off x="284163" y="819150"/>
            <a:ext cx="7250112" cy="336550"/>
          </a:xfrm>
        </p:spPr>
        <p:txBody>
          <a:bodyPr vert="horz" wrap="square" numCol="1" anchor="t" anchorCtr="0" compatLnSpc="1">
            <a:prstTxWarp prst="textNoShape">
              <a:avLst/>
            </a:prstTxWarp>
          </a:bodyPr>
          <a:lstStyle/>
          <a:p>
            <a:pPr marL="0" indent="0"/>
            <a:r>
              <a:rPr altLang="zh-CN">
                <a:ea typeface="宋体" pitchFamily="2" charset="-122"/>
              </a:rPr>
              <a:t>Provisioning</a:t>
            </a:r>
            <a:r>
              <a:rPr lang="zh-CN" altLang="en-US">
                <a:ea typeface="宋体" pitchFamily="2" charset="-122"/>
              </a:rPr>
              <a:t> </a:t>
            </a:r>
            <a:r>
              <a:rPr altLang="zh-CN">
                <a:ea typeface="宋体" pitchFamily="2" charset="-122"/>
              </a:rPr>
              <a:t>Services</a:t>
            </a:r>
            <a:r>
              <a:rPr lang="zh-CN" altLang="en-US">
                <a:ea typeface="宋体" pitchFamily="2" charset="-122"/>
              </a:rPr>
              <a:t> </a:t>
            </a:r>
            <a:r>
              <a:rPr altLang="zh-CN">
                <a:ea typeface="宋体" pitchFamily="2" charset="-122"/>
              </a:rPr>
              <a:t>-</a:t>
            </a:r>
            <a:r>
              <a:rPr lang="zh-CN" altLang="en-US">
                <a:ea typeface="宋体" pitchFamily="2" charset="-122"/>
              </a:rPr>
              <a:t> </a:t>
            </a:r>
            <a:r>
              <a:rPr altLang="zh-CN">
                <a:ea typeface="宋体" pitchFamily="2" charset="-122"/>
              </a:rPr>
              <a:t>PVS</a:t>
            </a:r>
            <a:endParaRPr/>
          </a:p>
        </p:txBody>
      </p:sp>
      <p:sp>
        <p:nvSpPr>
          <p:cNvPr id="37904" name="Rectangle 16"/>
          <p:cNvSpPr>
            <a:spLocks noGrp="1" noChangeArrowheads="1"/>
          </p:cNvSpPr>
          <p:nvPr>
            <p:ph type="title"/>
          </p:nvPr>
        </p:nvSpPr>
        <p:spPr>
          <a:xfrm>
            <a:off x="285750" y="463550"/>
            <a:ext cx="8534400" cy="381000"/>
          </a:xfrm>
        </p:spPr>
        <p:txBody>
          <a:bodyPr/>
          <a:lstStyle/>
          <a:p>
            <a:pPr eaLnBrk="1" hangingPunct="1"/>
            <a:r>
              <a:rPr lang="zh-CN" altLang="en-US" smtClean="0">
                <a:ea typeface="宋体" pitchFamily="2" charset="-122"/>
              </a:rPr>
              <a:t>虚拟桌面置备</a:t>
            </a:r>
            <a:endParaRPr smtClean="0">
              <a:ea typeface="宋体" pitchFamily="2" charset="-122"/>
            </a:endParaRPr>
          </a:p>
        </p:txBody>
      </p:sp>
      <p:grpSp>
        <p:nvGrpSpPr>
          <p:cNvPr id="37905" name="Group 79"/>
          <p:cNvGrpSpPr>
            <a:grpSpLocks/>
          </p:cNvGrpSpPr>
          <p:nvPr/>
        </p:nvGrpSpPr>
        <p:grpSpPr bwMode="auto">
          <a:xfrm>
            <a:off x="4759325" y="2079625"/>
            <a:ext cx="1522413" cy="1128713"/>
            <a:chOff x="6056313" y="3168560"/>
            <a:chExt cx="2031397" cy="1503453"/>
          </a:xfrm>
        </p:grpSpPr>
        <p:grpSp>
          <p:nvGrpSpPr>
            <p:cNvPr id="37960" name="Group 75"/>
            <p:cNvGrpSpPr>
              <a:grpSpLocks/>
            </p:cNvGrpSpPr>
            <p:nvPr/>
          </p:nvGrpSpPr>
          <p:grpSpPr bwMode="auto">
            <a:xfrm>
              <a:off x="6056313" y="3424238"/>
              <a:ext cx="1498600" cy="1247775"/>
              <a:chOff x="6056313" y="3424238"/>
              <a:chExt cx="1498600" cy="1247775"/>
            </a:xfrm>
          </p:grpSpPr>
          <p:pic>
            <p:nvPicPr>
              <p:cNvPr id="37962" name="Picture 30" descr="deskto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56313" y="3424238"/>
                <a:ext cx="1498600"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63" name="Picture 77" descr="Provisioning Services.pn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690372" y="3697410"/>
                <a:ext cx="853440" cy="85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961" name="Text Box 122"/>
            <p:cNvSpPr txBox="1">
              <a:spLocks noChangeArrowheads="1"/>
            </p:cNvSpPr>
            <p:nvPr/>
          </p:nvSpPr>
          <p:spPr bwMode="auto">
            <a:xfrm>
              <a:off x="6227493" y="3168560"/>
              <a:ext cx="1860217" cy="298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en-US" sz="900">
                  <a:solidFill>
                    <a:srgbClr val="4D4F53"/>
                  </a:solidFill>
                </a:rPr>
                <a:t>Provisioning Services</a:t>
              </a:r>
            </a:p>
          </p:txBody>
        </p:sp>
      </p:grpSp>
      <p:grpSp>
        <p:nvGrpSpPr>
          <p:cNvPr id="37906" name="Group 82"/>
          <p:cNvGrpSpPr>
            <a:grpSpLocks/>
          </p:cNvGrpSpPr>
          <p:nvPr/>
        </p:nvGrpSpPr>
        <p:grpSpPr bwMode="auto">
          <a:xfrm>
            <a:off x="7804150" y="2516188"/>
            <a:ext cx="1090613" cy="482600"/>
            <a:chOff x="10402888" y="3354388"/>
            <a:chExt cx="1454150" cy="642937"/>
          </a:xfrm>
        </p:grpSpPr>
        <p:grpSp>
          <p:nvGrpSpPr>
            <p:cNvPr id="37952" name="Group 40"/>
            <p:cNvGrpSpPr>
              <a:grpSpLocks/>
            </p:cNvGrpSpPr>
            <p:nvPr/>
          </p:nvGrpSpPr>
          <p:grpSpPr bwMode="auto">
            <a:xfrm>
              <a:off x="10402888" y="3354388"/>
              <a:ext cx="1454150" cy="642937"/>
              <a:chOff x="7620005" y="2439988"/>
              <a:chExt cx="1090608" cy="642937"/>
            </a:xfrm>
          </p:grpSpPr>
          <p:grpSp>
            <p:nvGrpSpPr>
              <p:cNvPr id="37954" name="Group 17"/>
              <p:cNvGrpSpPr>
                <a:grpSpLocks/>
              </p:cNvGrpSpPr>
              <p:nvPr/>
            </p:nvGrpSpPr>
            <p:grpSpPr bwMode="auto">
              <a:xfrm>
                <a:off x="7620005" y="2439993"/>
                <a:ext cx="839788" cy="642938"/>
                <a:chOff x="4928" y="2034"/>
                <a:chExt cx="529" cy="405"/>
              </a:xfrm>
            </p:grpSpPr>
            <p:pic>
              <p:nvPicPr>
                <p:cNvPr id="37956" name="Picture 122" descr="fold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28" y="2045"/>
                  <a:ext cx="529" cy="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57"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0" y="2149"/>
                  <a:ext cx="206"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58" name="Text Box 126"/>
                <p:cNvSpPr txBox="1">
                  <a:spLocks noChangeAspect="1" noChangeArrowheads="1"/>
                </p:cNvSpPr>
                <p:nvPr/>
              </p:nvSpPr>
              <p:spPr bwMode="auto">
                <a:xfrm>
                  <a:off x="4976" y="2034"/>
                  <a:ext cx="145" cy="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en-US" sz="700">
                      <a:solidFill>
                        <a:srgbClr val="4D4F53"/>
                      </a:solidFill>
                    </a:rPr>
                    <a:t>A</a:t>
                  </a:r>
                </a:p>
              </p:txBody>
            </p:sp>
            <p:pic>
              <p:nvPicPr>
                <p:cNvPr id="37959"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7" y="2150"/>
                  <a:ext cx="206"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55"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0413" y="2632075"/>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53" name="Picture 81"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040077" y="3587600"/>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907" name="Text Box 122"/>
          <p:cNvSpPr txBox="1">
            <a:spLocks noChangeArrowheads="1"/>
          </p:cNvSpPr>
          <p:nvPr/>
        </p:nvSpPr>
        <p:spPr bwMode="auto">
          <a:xfrm>
            <a:off x="6929438" y="2328863"/>
            <a:ext cx="23431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lnSpc>
                <a:spcPct val="95000"/>
              </a:lnSpc>
            </a:pPr>
            <a:r>
              <a:rPr lang="en-US" altLang="zh-CN" sz="900" b="1">
                <a:solidFill>
                  <a:srgbClr val="4D4F53"/>
                </a:solidFill>
              </a:rPr>
              <a:t>vDisk</a:t>
            </a:r>
            <a:endParaRPr lang="en-US" sz="900" b="1">
              <a:solidFill>
                <a:srgbClr val="4D4F53"/>
              </a:solidFill>
            </a:endParaRPr>
          </a:p>
        </p:txBody>
      </p:sp>
      <p:grpSp>
        <p:nvGrpSpPr>
          <p:cNvPr id="11" name="Group 89"/>
          <p:cNvGrpSpPr>
            <a:grpSpLocks/>
          </p:cNvGrpSpPr>
          <p:nvPr/>
        </p:nvGrpSpPr>
        <p:grpSpPr bwMode="auto">
          <a:xfrm>
            <a:off x="6673850" y="2640013"/>
            <a:ext cx="1049338" cy="320675"/>
            <a:chOff x="8937293" y="4257722"/>
            <a:chExt cx="1398588" cy="425450"/>
          </a:xfrm>
        </p:grpSpPr>
        <p:grpSp>
          <p:nvGrpSpPr>
            <p:cNvPr id="37947" name="Group 61"/>
            <p:cNvGrpSpPr>
              <a:grpSpLocks/>
            </p:cNvGrpSpPr>
            <p:nvPr/>
          </p:nvGrpSpPr>
          <p:grpSpPr bwMode="auto">
            <a:xfrm>
              <a:off x="8937293" y="4257722"/>
              <a:ext cx="1398588" cy="425450"/>
              <a:chOff x="5222875" y="3917950"/>
              <a:chExt cx="1049338" cy="425450"/>
            </a:xfrm>
          </p:grpSpPr>
          <p:pic>
            <p:nvPicPr>
              <p:cNvPr id="37949"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50"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51"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48" name="Picture 86"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486506" y="4299558"/>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87"/>
          <p:cNvGrpSpPr>
            <a:grpSpLocks/>
          </p:cNvGrpSpPr>
          <p:nvPr/>
        </p:nvGrpSpPr>
        <p:grpSpPr bwMode="auto">
          <a:xfrm>
            <a:off x="6675438" y="2632075"/>
            <a:ext cx="1049337" cy="319088"/>
            <a:chOff x="10396656" y="2233731"/>
            <a:chExt cx="1398588" cy="425450"/>
          </a:xfrm>
        </p:grpSpPr>
        <p:grpSp>
          <p:nvGrpSpPr>
            <p:cNvPr id="37942" name="Group 90"/>
            <p:cNvGrpSpPr>
              <a:grpSpLocks/>
            </p:cNvGrpSpPr>
            <p:nvPr/>
          </p:nvGrpSpPr>
          <p:grpSpPr bwMode="auto">
            <a:xfrm>
              <a:off x="10396656" y="2233731"/>
              <a:ext cx="1398588" cy="425450"/>
              <a:chOff x="5222875" y="3917950"/>
              <a:chExt cx="1049338" cy="425450"/>
            </a:xfrm>
          </p:grpSpPr>
          <p:pic>
            <p:nvPicPr>
              <p:cNvPr id="37944"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5"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6"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43" name="Picture 84"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946818" y="2279690"/>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96"/>
          <p:cNvGrpSpPr>
            <a:grpSpLocks/>
          </p:cNvGrpSpPr>
          <p:nvPr/>
        </p:nvGrpSpPr>
        <p:grpSpPr bwMode="auto">
          <a:xfrm>
            <a:off x="6680200" y="2632075"/>
            <a:ext cx="1049338" cy="319088"/>
            <a:chOff x="10396656" y="2233731"/>
            <a:chExt cx="1398588" cy="425450"/>
          </a:xfrm>
        </p:grpSpPr>
        <p:grpSp>
          <p:nvGrpSpPr>
            <p:cNvPr id="37937" name="Group 90"/>
            <p:cNvGrpSpPr>
              <a:grpSpLocks/>
            </p:cNvGrpSpPr>
            <p:nvPr/>
          </p:nvGrpSpPr>
          <p:grpSpPr bwMode="auto">
            <a:xfrm>
              <a:off x="10396656" y="2233731"/>
              <a:ext cx="1398588" cy="425450"/>
              <a:chOff x="5222875" y="3917950"/>
              <a:chExt cx="1049338" cy="425450"/>
            </a:xfrm>
          </p:grpSpPr>
          <p:pic>
            <p:nvPicPr>
              <p:cNvPr id="37939"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0"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41"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38" name="Picture 98"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946818" y="2279690"/>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Group 102"/>
          <p:cNvGrpSpPr>
            <a:grpSpLocks/>
          </p:cNvGrpSpPr>
          <p:nvPr/>
        </p:nvGrpSpPr>
        <p:grpSpPr bwMode="auto">
          <a:xfrm>
            <a:off x="6677025" y="2633663"/>
            <a:ext cx="1049338" cy="319087"/>
            <a:chOff x="10396656" y="2233731"/>
            <a:chExt cx="1398588" cy="425450"/>
          </a:xfrm>
        </p:grpSpPr>
        <p:grpSp>
          <p:nvGrpSpPr>
            <p:cNvPr id="37932" name="Group 90"/>
            <p:cNvGrpSpPr>
              <a:grpSpLocks/>
            </p:cNvGrpSpPr>
            <p:nvPr/>
          </p:nvGrpSpPr>
          <p:grpSpPr bwMode="auto">
            <a:xfrm>
              <a:off x="10396656" y="2233731"/>
              <a:ext cx="1398588" cy="425450"/>
              <a:chOff x="5222875" y="3917950"/>
              <a:chExt cx="1049338" cy="425450"/>
            </a:xfrm>
          </p:grpSpPr>
          <p:pic>
            <p:nvPicPr>
              <p:cNvPr id="37934"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013" y="391795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5" name="Picture 769" descr="acc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3238" y="3919538"/>
                <a:ext cx="3270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6" name="Picture 123" descr="Right:  xpF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2875" y="3927475"/>
                <a:ext cx="327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33" name="Picture 104" descr="Application Delivery.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946818" y="2279690"/>
              <a:ext cx="312116" cy="31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47"/>
          <p:cNvGrpSpPr>
            <a:grpSpLocks/>
          </p:cNvGrpSpPr>
          <p:nvPr/>
        </p:nvGrpSpPr>
        <p:grpSpPr bwMode="auto">
          <a:xfrm>
            <a:off x="2600325" y="1879600"/>
            <a:ext cx="328613" cy="319088"/>
            <a:chOff x="6132513" y="4737100"/>
            <a:chExt cx="330200" cy="425450"/>
          </a:xfrm>
        </p:grpSpPr>
        <p:pic>
          <p:nvPicPr>
            <p:cNvPr id="37930"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2513" y="4737100"/>
              <a:ext cx="3302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31" name="Picture 49" descr="project.bmp"/>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97562" y="4851359"/>
              <a:ext cx="247706" cy="26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Group 119"/>
          <p:cNvGrpSpPr>
            <a:grpSpLocks/>
          </p:cNvGrpSpPr>
          <p:nvPr/>
        </p:nvGrpSpPr>
        <p:grpSpPr bwMode="auto">
          <a:xfrm>
            <a:off x="2552700" y="2579688"/>
            <a:ext cx="427038" cy="425450"/>
            <a:chOff x="5080001" y="5114926"/>
            <a:chExt cx="568421" cy="568421"/>
          </a:xfrm>
        </p:grpSpPr>
        <p:pic>
          <p:nvPicPr>
            <p:cNvPr id="37928"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936" y="5190746"/>
              <a:ext cx="439738"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29" name="Picture 4" descr="http://www.diy-computer-repairs.com/wp-content/uploads/2008/12/red-virus-icon.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80001" y="5114926"/>
              <a:ext cx="568421" cy="568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 name="Group 120"/>
          <p:cNvGrpSpPr>
            <a:grpSpLocks/>
          </p:cNvGrpSpPr>
          <p:nvPr/>
        </p:nvGrpSpPr>
        <p:grpSpPr bwMode="auto">
          <a:xfrm>
            <a:off x="2586038" y="3508375"/>
            <a:ext cx="328612" cy="319088"/>
            <a:chOff x="3903686" y="5486021"/>
            <a:chExt cx="439738" cy="425450"/>
          </a:xfrm>
        </p:grpSpPr>
        <p:pic>
          <p:nvPicPr>
            <p:cNvPr id="37926" name="Picture 136" descr="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3686" y="5486021"/>
              <a:ext cx="439738"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27" name="Picture 6" descr="http://www.macsparky.com/wp-content/uploads/2008/03/itunes-icon1.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84626" y="5576887"/>
              <a:ext cx="291465" cy="262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915" name="Group 80"/>
          <p:cNvGrpSpPr>
            <a:grpSpLocks/>
          </p:cNvGrpSpPr>
          <p:nvPr/>
        </p:nvGrpSpPr>
        <p:grpSpPr bwMode="auto">
          <a:xfrm>
            <a:off x="6610350" y="2443163"/>
            <a:ext cx="1200150" cy="590550"/>
            <a:chOff x="8460029" y="3916911"/>
            <a:chExt cx="1599959" cy="786852"/>
          </a:xfrm>
        </p:grpSpPr>
        <p:grpSp>
          <p:nvGrpSpPr>
            <p:cNvPr id="37922" name="Group 131"/>
            <p:cNvGrpSpPr>
              <a:grpSpLocks/>
            </p:cNvGrpSpPr>
            <p:nvPr/>
          </p:nvGrpSpPr>
          <p:grpSpPr bwMode="auto">
            <a:xfrm>
              <a:off x="8532813" y="4130675"/>
              <a:ext cx="1527175" cy="573088"/>
              <a:chOff x="4032" y="2602"/>
              <a:chExt cx="722" cy="361"/>
            </a:xfrm>
          </p:grpSpPr>
          <p:sp>
            <p:nvSpPr>
              <p:cNvPr id="73" name="Oval 62"/>
              <p:cNvSpPr>
                <a:spLocks noChangeArrowheads="1"/>
              </p:cNvSpPr>
              <p:nvPr/>
            </p:nvSpPr>
            <p:spPr bwMode="auto">
              <a:xfrm>
                <a:off x="4034" y="2751"/>
                <a:ext cx="720" cy="212"/>
              </a:xfrm>
              <a:prstGeom prst="ellipse">
                <a:avLst/>
              </a:prstGeom>
              <a:gradFill rotWithShape="1">
                <a:gsLst>
                  <a:gs pos="0">
                    <a:schemeClr val="tx2">
                      <a:alpha val="75000"/>
                    </a:schemeClr>
                  </a:gs>
                  <a:gs pos="100000">
                    <a:schemeClr val="tx2">
                      <a:gamma/>
                      <a:tint val="0"/>
                      <a:invGamma/>
                      <a:alpha val="0"/>
                    </a:schemeClr>
                  </a:gs>
                </a:gsLst>
                <a:path path="shape">
                  <a:fillToRect l="50000" t="50000" r="50000" b="50000"/>
                </a:path>
              </a:gradFill>
              <a:ln w="9525">
                <a:noFill/>
                <a:round/>
                <a:headEnd/>
                <a:tailEnd/>
              </a:ln>
              <a:effectLst/>
            </p:spPr>
            <p:txBody>
              <a:bodyPr wrap="none" anchor="ctr"/>
              <a:lstStyle/>
              <a:p>
                <a:pPr defTabSz="911187">
                  <a:defRPr/>
                </a:pPr>
                <a:endParaRPr lang="en-US" sz="1200" dirty="0">
                  <a:solidFill>
                    <a:srgbClr val="4D4F53"/>
                  </a:solidFill>
                  <a:cs typeface="Arial" pitchFamily="34" charset="0"/>
                </a:endParaRPr>
              </a:p>
            </p:txBody>
          </p:sp>
          <p:pic>
            <p:nvPicPr>
              <p:cNvPr id="37925" name="Picture 63" descr="storag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32" y="2602"/>
                <a:ext cx="662" cy="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923" name="Text Box 123"/>
            <p:cNvSpPr txBox="1">
              <a:spLocks noChangeArrowheads="1"/>
            </p:cNvSpPr>
            <p:nvPr/>
          </p:nvSpPr>
          <p:spPr bwMode="auto">
            <a:xfrm>
              <a:off x="8460029" y="3916911"/>
              <a:ext cx="1543783" cy="29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nSpc>
                  <a:spcPct val="95000"/>
                </a:lnSpc>
              </a:pPr>
              <a:r>
                <a:rPr lang="en-US" sz="900">
                  <a:solidFill>
                    <a:srgbClr val="4D4F53"/>
                  </a:solidFill>
                </a:rPr>
                <a:t>Network Storage</a:t>
              </a:r>
            </a:p>
          </p:txBody>
        </p:sp>
      </p:grpSp>
      <p:pic>
        <p:nvPicPr>
          <p:cNvPr id="37916"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5775" y="1568450"/>
            <a:ext cx="76993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7"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50850" y="2365375"/>
            <a:ext cx="7715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8"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50850" y="3216275"/>
            <a:ext cx="7715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9" name="Text Box 122"/>
          <p:cNvSpPr txBox="1">
            <a:spLocks noChangeArrowheads="1"/>
          </p:cNvSpPr>
          <p:nvPr/>
        </p:nvSpPr>
        <p:spPr bwMode="auto">
          <a:xfrm>
            <a:off x="-263525" y="3025775"/>
            <a:ext cx="2343150" cy="20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lnSpc>
                <a:spcPct val="95000"/>
              </a:lnSpc>
            </a:pPr>
            <a:r>
              <a:rPr lang="zh-CN" altLang="en-US" sz="900">
                <a:solidFill>
                  <a:srgbClr val="616C85"/>
                </a:solidFill>
              </a:rPr>
              <a:t>目标设备</a:t>
            </a:r>
            <a:r>
              <a:rPr lang="en-US" altLang="zh-CN" sz="900">
                <a:solidFill>
                  <a:srgbClr val="616C85"/>
                </a:solidFill>
              </a:rPr>
              <a:t>/</a:t>
            </a:r>
            <a:r>
              <a:rPr lang="zh-CN" altLang="en-US" sz="900">
                <a:solidFill>
                  <a:srgbClr val="616C85"/>
                </a:solidFill>
              </a:rPr>
              <a:t>虚拟机 </a:t>
            </a:r>
            <a:r>
              <a:rPr lang="en-US" sz="900">
                <a:solidFill>
                  <a:srgbClr val="616C85"/>
                </a:solidFill>
              </a:rPr>
              <a:t>3</a:t>
            </a:r>
          </a:p>
        </p:txBody>
      </p:sp>
      <p:sp>
        <p:nvSpPr>
          <p:cNvPr id="37920" name="Text Box 122"/>
          <p:cNvSpPr txBox="1">
            <a:spLocks noChangeArrowheads="1"/>
          </p:cNvSpPr>
          <p:nvPr/>
        </p:nvSpPr>
        <p:spPr bwMode="auto">
          <a:xfrm>
            <a:off x="-231775" y="1377950"/>
            <a:ext cx="23447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lnSpc>
                <a:spcPct val="95000"/>
              </a:lnSpc>
            </a:pPr>
            <a:r>
              <a:rPr lang="zh-CN" altLang="en-US" sz="900">
                <a:solidFill>
                  <a:srgbClr val="616C85"/>
                </a:solidFill>
              </a:rPr>
              <a:t>目标设备</a:t>
            </a:r>
            <a:r>
              <a:rPr lang="en-US" altLang="zh-CN" sz="900">
                <a:solidFill>
                  <a:srgbClr val="616C85"/>
                </a:solidFill>
              </a:rPr>
              <a:t>/</a:t>
            </a:r>
            <a:r>
              <a:rPr lang="zh-CN" altLang="en-US" sz="900">
                <a:solidFill>
                  <a:srgbClr val="616C85"/>
                </a:solidFill>
              </a:rPr>
              <a:t>虚拟机 </a:t>
            </a:r>
            <a:r>
              <a:rPr lang="en-US" sz="900">
                <a:solidFill>
                  <a:srgbClr val="616C85"/>
                </a:solidFill>
              </a:rPr>
              <a:t>1</a:t>
            </a:r>
          </a:p>
        </p:txBody>
      </p:sp>
      <p:sp>
        <p:nvSpPr>
          <p:cNvPr id="37921" name="Text Box 122"/>
          <p:cNvSpPr txBox="1">
            <a:spLocks noChangeArrowheads="1"/>
          </p:cNvSpPr>
          <p:nvPr/>
        </p:nvSpPr>
        <p:spPr bwMode="auto">
          <a:xfrm>
            <a:off x="-265113" y="2173288"/>
            <a:ext cx="2343151"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6" tIns="34294" rIns="68586" bIns="34294">
            <a:spAutoFit/>
          </a:bodyPr>
          <a:lstStyle>
            <a:lvl1pPr>
              <a:defRPr sz="1400">
                <a:solidFill>
                  <a:srgbClr val="3E4554"/>
                </a:solidFill>
                <a:latin typeface="Arial" pitchFamily="34" charset="0"/>
                <a:ea typeface="宋体" pitchFamily="2" charset="-122"/>
              </a:defRPr>
            </a:lvl1pPr>
            <a:lvl2pPr marL="742950" indent="-285750">
              <a:defRPr sz="1400">
                <a:solidFill>
                  <a:srgbClr val="3E4554"/>
                </a:solidFill>
                <a:latin typeface="Arial" pitchFamily="34" charset="0"/>
                <a:ea typeface="宋体" pitchFamily="2" charset="-122"/>
              </a:defRPr>
            </a:lvl2pPr>
            <a:lvl3pPr marL="1143000" indent="-228600">
              <a:defRPr sz="1400">
                <a:solidFill>
                  <a:srgbClr val="3E4554"/>
                </a:solidFill>
                <a:latin typeface="Arial" pitchFamily="34" charset="0"/>
                <a:ea typeface="宋体" pitchFamily="2" charset="-122"/>
              </a:defRPr>
            </a:lvl3pPr>
            <a:lvl4pPr marL="1600200" indent="-228600">
              <a:defRPr sz="1400">
                <a:solidFill>
                  <a:srgbClr val="3E4554"/>
                </a:solidFill>
                <a:latin typeface="Arial" pitchFamily="34" charset="0"/>
                <a:ea typeface="宋体" pitchFamily="2" charset="-122"/>
              </a:defRPr>
            </a:lvl4pPr>
            <a:lvl5pPr marL="2057400" indent="-228600">
              <a:defRPr sz="1400">
                <a:solidFill>
                  <a:srgbClr val="3E4554"/>
                </a:solidFill>
                <a:latin typeface="Arial" pitchFamily="34" charset="0"/>
                <a:ea typeface="宋体" pitchFamily="2" charset="-122"/>
              </a:defRPr>
            </a:lvl5pPr>
            <a:lvl6pPr marL="25146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6pPr>
            <a:lvl7pPr marL="29718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7pPr>
            <a:lvl8pPr marL="34290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8pPr>
            <a:lvl9pPr marL="3886200" indent="-228600" defTabSz="912813" eaLnBrk="0" fontAlgn="base" hangingPunct="0">
              <a:spcBef>
                <a:spcPct val="0"/>
              </a:spcBef>
              <a:spcAft>
                <a:spcPct val="0"/>
              </a:spcAft>
              <a:defRPr sz="1400">
                <a:solidFill>
                  <a:srgbClr val="3E4554"/>
                </a:solidFill>
                <a:latin typeface="Arial" pitchFamily="34" charset="0"/>
                <a:ea typeface="宋体" pitchFamily="2" charset="-122"/>
              </a:defRPr>
            </a:lvl9pPr>
          </a:lstStyle>
          <a:p>
            <a:pPr algn="ctr">
              <a:lnSpc>
                <a:spcPct val="95000"/>
              </a:lnSpc>
            </a:pPr>
            <a:r>
              <a:rPr lang="zh-CN" altLang="en-US" sz="900">
                <a:solidFill>
                  <a:srgbClr val="616C85"/>
                </a:solidFill>
              </a:rPr>
              <a:t>目标设备</a:t>
            </a:r>
            <a:r>
              <a:rPr lang="en-US" altLang="zh-CN" sz="900">
                <a:solidFill>
                  <a:srgbClr val="616C85"/>
                </a:solidFill>
              </a:rPr>
              <a:t>/</a:t>
            </a:r>
            <a:r>
              <a:rPr lang="zh-CN" altLang="en-US" sz="900">
                <a:solidFill>
                  <a:srgbClr val="616C85"/>
                </a:solidFill>
              </a:rPr>
              <a:t>虚拟机 </a:t>
            </a:r>
            <a:r>
              <a:rPr lang="en-US" sz="900">
                <a:solidFill>
                  <a:srgbClr val="616C85"/>
                </a:solidFill>
              </a:rPr>
              <a:t>2</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anim calcmode="lin" valueType="num">
                                      <p:cBhvr>
                                        <p:cTn id="8" dur="1000" fill="hold"/>
                                        <p:tgtEl>
                                          <p:spTgt spid="63"/>
                                        </p:tgtEl>
                                        <p:attrNameLst>
                                          <p:attrName>ppt_x</p:attrName>
                                        </p:attrNameLst>
                                      </p:cBhvr>
                                      <p:tavLst>
                                        <p:tav tm="0">
                                          <p:val>
                                            <p:strVal val="#ppt_x"/>
                                          </p:val>
                                        </p:tav>
                                        <p:tav tm="100000">
                                          <p:val>
                                            <p:strVal val="#ppt_x"/>
                                          </p:val>
                                        </p:tav>
                                      </p:tavLst>
                                    </p:anim>
                                    <p:anim calcmode="lin" valueType="num">
                                      <p:cBhvr>
                                        <p:cTn id="9" dur="1000" fill="hold"/>
                                        <p:tgtEl>
                                          <p:spTgt spid="6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1000"/>
                                        <p:tgtEl>
                                          <p:spTgt spid="64"/>
                                        </p:tgtEl>
                                      </p:cBhvr>
                                    </p:animEffect>
                                    <p:anim calcmode="lin" valueType="num">
                                      <p:cBhvr>
                                        <p:cTn id="13" dur="1000" fill="hold"/>
                                        <p:tgtEl>
                                          <p:spTgt spid="64"/>
                                        </p:tgtEl>
                                        <p:attrNameLst>
                                          <p:attrName>ppt_x</p:attrName>
                                        </p:attrNameLst>
                                      </p:cBhvr>
                                      <p:tavLst>
                                        <p:tav tm="0">
                                          <p:val>
                                            <p:strVal val="#ppt_x"/>
                                          </p:val>
                                        </p:tav>
                                        <p:tav tm="100000">
                                          <p:val>
                                            <p:strVal val="#ppt_x"/>
                                          </p:val>
                                        </p:tav>
                                      </p:tavLst>
                                    </p:anim>
                                    <p:anim calcmode="lin" valueType="num">
                                      <p:cBhvr>
                                        <p:cTn id="14" dur="1000" fill="hold"/>
                                        <p:tgtEl>
                                          <p:spTgt spid="64"/>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64"/>
                                        </p:tgtEl>
                                        <p:attrNameLst>
                                          <p:attrName>style.visibility</p:attrName>
                                        </p:attrNameLst>
                                      </p:cBhvr>
                                      <p:to>
                                        <p:strVal val="hidden"/>
                                      </p:to>
                                    </p:set>
                                  </p:sub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0" presetClass="path" presetSubtype="0" accel="50000" decel="50000" fill="hold" nodeType="withEffect">
                                  <p:stCondLst>
                                    <p:cond delay="0"/>
                                  </p:stCondLst>
                                  <p:childTnLst>
                                    <p:animMotion origin="layout" path="M 2.59216E-7 -3.52451E-6 L -0.47714 -0.00185 L -0.47714 -0.14708 L -0.56337 -0.14893 " pathEditMode="relative" ptsTypes="AAAA">
                                      <p:cBhvr>
                                        <p:cTn id="19" dur="2000" fill="hold"/>
                                        <p:tgtEl>
                                          <p:spTgt spid="4"/>
                                        </p:tgtEl>
                                        <p:attrNameLst>
                                          <p:attrName>ppt_x</p:attrName>
                                          <p:attrName>ppt_y</p:attrName>
                                        </p:attrNameLst>
                                      </p:cBhvr>
                                    </p:animMotion>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par>
                                <p:cTn id="23" presetID="0" presetClass="path" presetSubtype="0" accel="50000" decel="50000" fill="hold" nodeType="withEffect">
                                  <p:stCondLst>
                                    <p:cond delay="0"/>
                                  </p:stCondLst>
                                  <p:childTnLst>
                                    <p:animMotion origin="layout" path="M -8.18549E-6 -4.6531E-6 L -0.56325 -0.00393 " pathEditMode="relative" ptsTypes="AA">
                                      <p:cBhvr>
                                        <p:cTn id="24" dur="2000" fill="hold"/>
                                        <p:tgtEl>
                                          <p:spTgt spid="2"/>
                                        </p:tgtEl>
                                        <p:attrNameLst>
                                          <p:attrName>ppt_x</p:attrName>
                                          <p:attrName>ppt_y</p:attrName>
                                        </p:attrNameLst>
                                      </p:cBhvr>
                                    </p:animMotion>
                                  </p:childTnLst>
                                </p:cTn>
                              </p:par>
                              <p:par>
                                <p:cTn id="25" presetID="10"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childTnLst>
                                </p:cTn>
                              </p:par>
                              <p:par>
                                <p:cTn id="28" presetID="0" presetClass="path" presetSubtype="0" accel="50000" decel="50000" fill="hold" nodeType="withEffect">
                                  <p:stCondLst>
                                    <p:cond delay="0"/>
                                  </p:stCondLst>
                                  <p:childTnLst>
                                    <p:animMotion origin="layout" path="M 3.29947E-6 -3.66327E-6 L -0.47818 -0.00208 L -0.47818 0.16906 L -0.56442 0.16906 " pathEditMode="relative" ptsTypes="AAAA">
                                      <p:cBhvr>
                                        <p:cTn id="29" dur="2000" fill="hold"/>
                                        <p:tgtEl>
                                          <p:spTgt spid="11"/>
                                        </p:tgtEl>
                                        <p:attrNameLst>
                                          <p:attrName>ppt_x</p:attrName>
                                          <p:attrName>ppt_y</p:attrName>
                                        </p:attrNameLst>
                                      </p:cBhvr>
                                    </p:animMotion>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1000"/>
                                        <p:tgtEl>
                                          <p:spTgt spid="66"/>
                                        </p:tgtEl>
                                      </p:cBhvr>
                                    </p:animEffect>
                                    <p:anim calcmode="lin" valueType="num">
                                      <p:cBhvr>
                                        <p:cTn id="35" dur="1000" fill="hold"/>
                                        <p:tgtEl>
                                          <p:spTgt spid="66"/>
                                        </p:tgtEl>
                                        <p:attrNameLst>
                                          <p:attrName>ppt_x</p:attrName>
                                        </p:attrNameLst>
                                      </p:cBhvr>
                                      <p:tavLst>
                                        <p:tav tm="0">
                                          <p:val>
                                            <p:strVal val="#ppt_x"/>
                                          </p:val>
                                        </p:tav>
                                        <p:tav tm="100000">
                                          <p:val>
                                            <p:strVal val="#ppt_x"/>
                                          </p:val>
                                        </p:tav>
                                      </p:tavLst>
                                    </p:anim>
                                    <p:anim calcmode="lin" valueType="num">
                                      <p:cBhvr>
                                        <p:cTn id="36" dur="1000" fill="hold"/>
                                        <p:tgtEl>
                                          <p:spTgt spid="66"/>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66"/>
                                        </p:tgtEl>
                                        <p:attrNameLst>
                                          <p:attrName>style.visibility</p:attrName>
                                        </p:attrNameLst>
                                      </p:cBhvr>
                                      <p:to>
                                        <p:strVal val="hidden"/>
                                      </p:to>
                                    </p:set>
                                  </p:subTnLst>
                                </p:cTn>
                              </p:par>
                              <p:par>
                                <p:cTn id="37" presetID="10"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0"/>
                                        <p:tgtEl>
                                          <p:spTgt spid="19"/>
                                        </p:tgtEl>
                                      </p:cBhvr>
                                    </p:animEffect>
                                  </p:childTnLst>
                                </p:cTn>
                              </p:par>
                              <p:par>
                                <p:cTn id="40" presetID="10" presetClass="entr" presetSubtype="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2000"/>
                                        <p:tgtEl>
                                          <p:spTgt spid="21"/>
                                        </p:tgtEl>
                                      </p:cBhvr>
                                    </p:animEffect>
                                  </p:childTnLst>
                                </p:cTn>
                              </p:par>
                              <p:par>
                                <p:cTn id="43" presetID="10" presetClass="entr" presetSubtype="0"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2000"/>
                                        <p:tgtEl>
                                          <p:spTgt spid="20"/>
                                        </p:tgtEl>
                                      </p:cBhvr>
                                    </p:animEffect>
                                  </p:childTnLst>
                                </p:cTn>
                              </p:par>
                              <p:par>
                                <p:cTn id="46" presetID="0" presetClass="path" presetSubtype="0" accel="50000" decel="50000" fill="hold" nodeType="withEffect">
                                  <p:stCondLst>
                                    <p:cond delay="2000"/>
                                  </p:stCondLst>
                                  <p:childTnLst>
                                    <p:animMotion origin="layout" path="M 3.54167E-6 7.40741E-7 L 0.01094 0.00277 L 0.01094 0.14583 L 0.15391 0.14583 " pathEditMode="relative" ptsTypes="AAAA">
                                      <p:cBhvr>
                                        <p:cTn id="47" dur="2000" fill="hold"/>
                                        <p:tgtEl>
                                          <p:spTgt spid="19"/>
                                        </p:tgtEl>
                                        <p:attrNameLst>
                                          <p:attrName>ppt_x</p:attrName>
                                          <p:attrName>ppt_y</p:attrName>
                                        </p:attrNameLst>
                                      </p:cBhvr>
                                    </p:animMotion>
                                  </p:childTnLst>
                                  <p:subTnLst>
                                    <p:set>
                                      <p:cBhvr override="childStyle">
                                        <p:cTn dur="1" fill="hold" display="0" masterRel="sameClick" afterEffect="1">
                                          <p:stCondLst>
                                            <p:cond evt="end" delay="0">
                                              <p:tn val="46"/>
                                            </p:cond>
                                          </p:stCondLst>
                                        </p:cTn>
                                        <p:tgtEl>
                                          <p:spTgt spid="19"/>
                                        </p:tgtEl>
                                        <p:attrNameLst>
                                          <p:attrName>style.visibility</p:attrName>
                                        </p:attrNameLst>
                                      </p:cBhvr>
                                      <p:to>
                                        <p:strVal val="hidden"/>
                                      </p:to>
                                    </p:set>
                                  </p:subTnLst>
                                </p:cTn>
                              </p:par>
                              <p:par>
                                <p:cTn id="48" presetID="0" presetClass="path" presetSubtype="0" accel="50000" decel="50000" fill="hold" nodeType="withEffect">
                                  <p:stCondLst>
                                    <p:cond delay="2000"/>
                                  </p:stCondLst>
                                  <p:childTnLst>
                                    <p:animMotion origin="layout" path="M 2.08333E-7 7.40741E-6 L 0.15235 0.00024 " pathEditMode="relative" ptsTypes="AA">
                                      <p:cBhvr>
                                        <p:cTn id="49" dur="2000" fill="hold"/>
                                        <p:tgtEl>
                                          <p:spTgt spid="20"/>
                                        </p:tgtEl>
                                        <p:attrNameLst>
                                          <p:attrName>ppt_x</p:attrName>
                                          <p:attrName>ppt_y</p:attrName>
                                        </p:attrNameLst>
                                      </p:cBhvr>
                                    </p:animMotion>
                                  </p:childTnLst>
                                  <p:subTnLst>
                                    <p:set>
                                      <p:cBhvr override="childStyle">
                                        <p:cTn dur="1" fill="hold" display="0" masterRel="sameClick" afterEffect="1">
                                          <p:stCondLst>
                                            <p:cond evt="end" delay="0">
                                              <p:tn val="48"/>
                                            </p:cond>
                                          </p:stCondLst>
                                        </p:cTn>
                                        <p:tgtEl>
                                          <p:spTgt spid="20"/>
                                        </p:tgtEl>
                                        <p:attrNameLst>
                                          <p:attrName>style.visibility</p:attrName>
                                        </p:attrNameLst>
                                      </p:cBhvr>
                                      <p:to>
                                        <p:strVal val="hidden"/>
                                      </p:to>
                                    </p:set>
                                  </p:subTnLst>
                                </p:cTn>
                              </p:par>
                              <p:par>
                                <p:cTn id="50" presetID="0" presetClass="path" presetSubtype="0" accel="50000" decel="50000" fill="hold" nodeType="withEffect">
                                  <p:stCondLst>
                                    <p:cond delay="2000"/>
                                  </p:stCondLst>
                                  <p:childTnLst>
                                    <p:animMotion origin="layout" path="M -2.08333E-7 1.85185E-6 L 0.0086 0.00139 L 0.00781 -0.16944 L 0.15313 -0.17083 " pathEditMode="relative" ptsTypes="AAAA">
                                      <p:cBhvr>
                                        <p:cTn id="51" dur="2000" fill="hold"/>
                                        <p:tgtEl>
                                          <p:spTgt spid="21"/>
                                        </p:tgtEl>
                                        <p:attrNameLst>
                                          <p:attrName>ppt_x</p:attrName>
                                          <p:attrName>ppt_y</p:attrName>
                                        </p:attrNameLst>
                                      </p:cBhvr>
                                    </p:animMotion>
                                  </p:childTnLst>
                                  <p:subTnLst>
                                    <p:set>
                                      <p:cBhvr override="childStyle">
                                        <p:cTn dur="1" fill="hold" display="0" masterRel="sameClick" afterEffect="1">
                                          <p:stCondLst>
                                            <p:cond evt="end" delay="0">
                                              <p:tn val="50"/>
                                            </p:cond>
                                          </p:stCondLst>
                                        </p:cTn>
                                        <p:tgtEl>
                                          <p:spTgt spid="21"/>
                                        </p:tgtEl>
                                        <p:attrNameLst>
                                          <p:attrName>style.visibility</p:attrName>
                                        </p:attrNameLst>
                                      </p:cBhvr>
                                      <p:to>
                                        <p:strVal val="hidden"/>
                                      </p:to>
                                    </p:set>
                                  </p:subTnLst>
                                </p:cTn>
                              </p:par>
                              <p:par>
                                <p:cTn id="52" presetID="10" presetClass="entr" presetSubtype="0" fill="hold" nodeType="withEffect">
                                  <p:stCondLst>
                                    <p:cond delay="2000"/>
                                  </p:stCondLst>
                                  <p:childTnLst>
                                    <p:set>
                                      <p:cBhvr>
                                        <p:cTn id="53" dur="1" fill="hold">
                                          <p:stCondLst>
                                            <p:cond delay="0"/>
                                          </p:stCondLst>
                                        </p:cTn>
                                        <p:tgtEl>
                                          <p:spTgt spid="646166"/>
                                        </p:tgtEl>
                                        <p:attrNameLst>
                                          <p:attrName>style.visibility</p:attrName>
                                        </p:attrNameLst>
                                      </p:cBhvr>
                                      <p:to>
                                        <p:strVal val="visible"/>
                                      </p:to>
                                    </p:set>
                                    <p:animEffect transition="in" filter="fade">
                                      <p:cBhvr>
                                        <p:cTn id="54" dur="500"/>
                                        <p:tgtEl>
                                          <p:spTgt spid="646166"/>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1000"/>
                                        <p:tgtEl>
                                          <p:spTgt spid="69"/>
                                        </p:tgtEl>
                                      </p:cBhvr>
                                    </p:animEffect>
                                    <p:anim calcmode="lin" valueType="num">
                                      <p:cBhvr>
                                        <p:cTn id="60" dur="1000" fill="hold"/>
                                        <p:tgtEl>
                                          <p:spTgt spid="69"/>
                                        </p:tgtEl>
                                        <p:attrNameLst>
                                          <p:attrName>ppt_x</p:attrName>
                                        </p:attrNameLst>
                                      </p:cBhvr>
                                      <p:tavLst>
                                        <p:tav tm="0">
                                          <p:val>
                                            <p:strVal val="#ppt_x"/>
                                          </p:val>
                                        </p:tav>
                                        <p:tav tm="100000">
                                          <p:val>
                                            <p:strVal val="#ppt_x"/>
                                          </p:val>
                                        </p:tav>
                                      </p:tavLst>
                                    </p:anim>
                                    <p:anim calcmode="lin" valueType="num">
                                      <p:cBhvr>
                                        <p:cTn id="61" dur="1000" fill="hold"/>
                                        <p:tgtEl>
                                          <p:spTgt spid="69"/>
                                        </p:tgtEl>
                                        <p:attrNameLst>
                                          <p:attrName>ppt_y</p:attrName>
                                        </p:attrNameLst>
                                      </p:cBhvr>
                                      <p:tavLst>
                                        <p:tav tm="0">
                                          <p:val>
                                            <p:strVal val="#ppt_y+.1"/>
                                          </p:val>
                                        </p:tav>
                                        <p:tav tm="100000">
                                          <p:val>
                                            <p:strVal val="#ppt_y"/>
                                          </p:val>
                                        </p:tav>
                                      </p:tavLst>
                                    </p:anim>
                                  </p:childTnLst>
                                </p:cTn>
                              </p:par>
                              <p:par>
                                <p:cTn id="62" presetID="10" presetClass="exit" presetSubtype="0" fill="hold" nodeType="withEffect">
                                  <p:stCondLst>
                                    <p:cond delay="0"/>
                                  </p:stCondLst>
                                  <p:childTnLst>
                                    <p:animEffect transition="out" filter="fade">
                                      <p:cBhvr>
                                        <p:cTn id="63" dur="500"/>
                                        <p:tgtEl>
                                          <p:spTgt spid="2"/>
                                        </p:tgtEl>
                                      </p:cBhvr>
                                    </p:animEffect>
                                    <p:set>
                                      <p:cBhvr>
                                        <p:cTn id="64" dur="1" fill="hold">
                                          <p:stCondLst>
                                            <p:cond delay="499"/>
                                          </p:stCondLst>
                                        </p:cTn>
                                        <p:tgtEl>
                                          <p:spTgt spid="2"/>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500"/>
                                        <p:tgtEl>
                                          <p:spTgt spid="11"/>
                                        </p:tgtEl>
                                      </p:cBhvr>
                                    </p:animEffect>
                                    <p:set>
                                      <p:cBhvr>
                                        <p:cTn id="67" dur="1" fill="hold">
                                          <p:stCondLst>
                                            <p:cond delay="499"/>
                                          </p:stCondLst>
                                        </p:cTn>
                                        <p:tgtEl>
                                          <p:spTgt spid="11"/>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4"/>
                                        </p:tgtEl>
                                      </p:cBhvr>
                                    </p:animEffect>
                                    <p:set>
                                      <p:cBhvr>
                                        <p:cTn id="70" dur="1" fill="hold">
                                          <p:stCondLst>
                                            <p:cond delay="499"/>
                                          </p:stCondLst>
                                        </p:cTn>
                                        <p:tgtEl>
                                          <p:spTgt spid="4"/>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646166"/>
                                        </p:tgtEl>
                                        <p:attrNameLst>
                                          <p:attrName>style.visibility</p:attrName>
                                        </p:attrNameLst>
                                      </p:cBhvr>
                                      <p:to>
                                        <p:strVal val="hidden"/>
                                      </p:to>
                                    </p:set>
                                  </p:childTnLst>
                                </p:cTn>
                              </p:par>
                              <p:par>
                                <p:cTn id="73" presetID="10" presetClass="entr" presetSubtype="0"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childTnLst>
                                </p:cTn>
                              </p:par>
                              <p:par>
                                <p:cTn id="76" presetID="0" presetClass="path" presetSubtype="0" accel="50000" decel="50000" fill="hold" nodeType="withEffect">
                                  <p:stCondLst>
                                    <p:cond delay="0"/>
                                  </p:stCondLst>
                                  <p:childTnLst>
                                    <p:animMotion origin="layout" path="M -5.30485E-6 1.11111E-6 L -0.47551 -0.00324 L -0.47382 -0.15046 L -0.5611 -0.15046 " pathEditMode="relative" ptsTypes="AAAA">
                                      <p:cBhvr>
                                        <p:cTn id="77" dur="2000" fill="hold"/>
                                        <p:tgtEl>
                                          <p:spTgt spid="13"/>
                                        </p:tgtEl>
                                        <p:attrNameLst>
                                          <p:attrName>ppt_x</p:attrName>
                                          <p:attrName>ppt_y</p:attrName>
                                        </p:attrNameLst>
                                      </p:cBhvr>
                                    </p:animMotion>
                                  </p:childTnLst>
                                </p:cTn>
                              </p:par>
                              <p:par>
                                <p:cTn id="78" presetID="10" presetClass="entr" presetSubtype="0"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1000"/>
                                        <p:tgtEl>
                                          <p:spTgt spid="15"/>
                                        </p:tgtEl>
                                      </p:cBhvr>
                                    </p:animEffect>
                                  </p:childTnLst>
                                </p:cTn>
                              </p:par>
                              <p:par>
                                <p:cTn id="81" presetID="0" presetClass="path" presetSubtype="0" accel="50000" decel="50000" fill="hold" nodeType="withEffect">
                                  <p:stCondLst>
                                    <p:cond delay="0"/>
                                  </p:stCondLst>
                                  <p:childTnLst>
                                    <p:animMotion origin="layout" path="M -4.2001E-6 1.48148E-6 L -0.56109 -0.00162 " pathEditMode="relative" ptsTypes="AA">
                                      <p:cBhvr>
                                        <p:cTn id="82" dur="2000" fill="hold"/>
                                        <p:tgtEl>
                                          <p:spTgt spid="15"/>
                                        </p:tgtEl>
                                        <p:attrNameLst>
                                          <p:attrName>ppt_x</p:attrName>
                                          <p:attrName>ppt_y</p:attrName>
                                        </p:attrNameLst>
                                      </p:cBhvr>
                                    </p:animMotion>
                                  </p:childTnLst>
                                </p:cTn>
                              </p:par>
                              <p:par>
                                <p:cTn id="83" presetID="10" presetClass="entr" presetSubtype="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fade">
                                      <p:cBhvr>
                                        <p:cTn id="85" dur="1000"/>
                                        <p:tgtEl>
                                          <p:spTgt spid="17"/>
                                        </p:tgtEl>
                                      </p:cBhvr>
                                    </p:animEffect>
                                  </p:childTnLst>
                                </p:cTn>
                              </p:par>
                              <p:par>
                                <p:cTn id="86" presetID="0" presetClass="path" presetSubtype="0" accel="50000" decel="50000" fill="hold" nodeType="withEffect">
                                  <p:stCondLst>
                                    <p:cond delay="0"/>
                                  </p:stCondLst>
                                  <p:childTnLst>
                                    <p:animMotion origin="layout" path="M -0.00078 -0.00047 L -0.47629 -0.00348 L -0.47981 0.17013 L -0.56436 0.17013 " pathEditMode="relative" ptsTypes="AAAA">
                                      <p:cBhvr>
                                        <p:cTn id="87" dur="2000" fill="hold"/>
                                        <p:tgtEl>
                                          <p:spTgt spid="1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p:bldP spid="66" grpId="0"/>
      <p:bldP spid="6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标题 1"/>
          <p:cNvSpPr>
            <a:spLocks noGrp="1"/>
          </p:cNvSpPr>
          <p:nvPr>
            <p:ph type="title"/>
          </p:nvPr>
        </p:nvSpPr>
        <p:spPr/>
        <p:txBody>
          <a:bodyPr lIns="77923" tIns="38961" rIns="77923" bIns="38961"/>
          <a:lstStyle/>
          <a:p>
            <a:pPr eaLnBrk="1" hangingPunct="1"/>
            <a:r>
              <a:rPr altLang="zh-CN" smtClean="0">
                <a:ea typeface="宋体" pitchFamily="2" charset="-122"/>
                <a:cs typeface="Arial" pitchFamily="34" charset="0"/>
              </a:rPr>
              <a:t>Citrix</a:t>
            </a:r>
            <a:r>
              <a:rPr lang="zh-CN" altLang="en-US" smtClean="0">
                <a:ea typeface="宋体" pitchFamily="2" charset="-122"/>
                <a:cs typeface="Arial" pitchFamily="34" charset="0"/>
              </a:rPr>
              <a:t>思杰主要银行业客户</a:t>
            </a:r>
          </a:p>
        </p:txBody>
      </p:sp>
      <p:pic>
        <p:nvPicPr>
          <p:cNvPr id="38915" name="Picture 2" descr="http://www.boc.cn/images/bankofchina_LOGO.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9988" y="2646363"/>
            <a:ext cx="13001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Picture 14" descr="[China_Construction_Bank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525" y="2622550"/>
            <a:ext cx="172402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12" descr="Bank of America Higher Standards Home"/>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1300" y="857250"/>
            <a:ext cx="2039938"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8" descr="HSB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88" y="1638300"/>
            <a:ext cx="931862" cy="16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24" descr="http://www.mqc.com/mqdi/Logo_Citi.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1838" y="927100"/>
            <a:ext cx="608012"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30" descr="http://www.sotuzi.com/blog_ai/upload/citic_bank_logo.jp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92275" y="3165475"/>
            <a:ext cx="1196975"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32" descr="http://www.nbmanage.com/forum/upload/cpb2_2007426131914.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9250" y="4352925"/>
            <a:ext cx="131286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36" descr="http://www.spdb.com.cn/tres/image20051215/pufa_logo090713.jpg"/>
          <p:cNvPicPr>
            <a:picLocks noChangeAspect="1" noChangeArrowheads="1"/>
          </p:cNvPicPr>
          <p:nvPr/>
        </p:nvPicPr>
        <p:blipFill>
          <a:blip r:embed="rId10">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812088" y="3243263"/>
            <a:ext cx="112077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3" name="Picture 38" descr="http://www.uobgroup.com/assets/images/common/UOB-logo.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3800" y="2038350"/>
            <a:ext cx="96202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40" descr="http://www.hkbea.com/FileManager/EN/UTIL_UTEMPLATE/images/logo_bea_index.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10238" y="3783013"/>
            <a:ext cx="1525587"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48" descr="http://www.lahba.org/images/ind-bank-logo.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56325" y="971550"/>
            <a:ext cx="1381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6" name="Picture 52" descr="Bank of Queensland - Home"/>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87450" y="1924050"/>
            <a:ext cx="55245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7" name="Picture 54" descr="OCBC Bank"/>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40425" y="2047875"/>
            <a:ext cx="1350963" cy="29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8" name="Picture 56" descr="http://www.oekom-research.com/homepage/images/logos/DD/logo_ampegagerling.jpg"/>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23213" y="1419225"/>
            <a:ext cx="7524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9" name="Picture 63" descr="http://wiki.mbalib.com/w/images/a/a2/BANK_OF_COMMUNICATIONS_logo.gif"/>
          <p:cNvPicPr>
            <a:picLocks noChangeAspect="1" noChangeArrowheads="1"/>
          </p:cNvPicPr>
          <p:nvPr/>
        </p:nvPicPr>
        <p:blipFill>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6838" y="3148013"/>
            <a:ext cx="1738312"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0" name="Picture 69" descr="Goldman Sachs"/>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759075" y="890588"/>
            <a:ext cx="493713"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1" name="Picture 71" descr="Barclays"/>
          <p:cNvPicPr>
            <a:picLocks noChangeAspect="1" noChangeArrowheads="1"/>
          </p:cNvPicPr>
          <p:nvPr/>
        </p:nvPicPr>
        <p:blipFill>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24288" y="1628775"/>
            <a:ext cx="10350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2" name="Picture 75" descr="Sumitomo Mitsui Banking Corporation"/>
          <p:cNvPicPr>
            <a:picLocks noChangeAspect="1" noChangeArrowheads="1"/>
          </p:cNvPicPr>
          <p:nvPr/>
        </p:nvPicPr>
        <p:blipFill>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35150" y="1989138"/>
            <a:ext cx="125730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3" name="Picture 83" descr="Scotiabank"/>
          <p:cNvPicPr>
            <a:picLocks noChangeAspect="1" noChangeArrowheads="1"/>
          </p:cNvPicPr>
          <p:nvPr/>
        </p:nvPicPr>
        <p:blipFill>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83488" y="1033463"/>
            <a:ext cx="1309687"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4" name="Picture 85" descr="ABN AMRO">
            <a:hlinkClick r:id="rId22"/>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62538" y="1574800"/>
            <a:ext cx="11652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5" name="Picture 87" descr="http://www.productreview.com.au/uploads/images/items/140925_anz_bank_home_loans.jpg"/>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8763" y="1989138"/>
            <a:ext cx="85725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6" name="Picture 89" descr="http://www.salesquest.com/docs/deutsche%20bank%20logo_deutschebank.pn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00788" y="1438275"/>
            <a:ext cx="1536700"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7" name="Picture 14" descr="http://www.sjstt.cn/logo/UploadSoftPic/jrhy/jrhy/%E4%B8%AD%E5%9B%BD%E6%B0%91%E7%94%9F%E9%93%B6%E8%A1%8C-%E9%93%B6%E8%A1%8C%E8%AF%81%E5%88%B8%E7%9F%A2%E9%87%8F%E6%A0%87%E5%BF%97.jpg"/>
          <p:cNvPicPr>
            <a:picLocks noChangeAspect="1" noChangeArrowheads="1"/>
          </p:cNvPicPr>
          <p:nvPr/>
        </p:nvPicPr>
        <p:blipFill>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l="5760" t="5193" r="5760" b="5193"/>
          <a:stretch>
            <a:fillRect/>
          </a:stretch>
        </p:blipFill>
        <p:spPr bwMode="auto">
          <a:xfrm>
            <a:off x="4643438" y="2716213"/>
            <a:ext cx="1620837"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8" name="Picture 44"/>
          <p:cNvPicPr>
            <a:picLocks noChangeAspect="1" noChangeArrowheads="1"/>
          </p:cNvPicPr>
          <p:nvPr/>
        </p:nvPicPr>
        <p:blipFill>
          <a:blip r:embed="rId2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825" y="2646363"/>
            <a:ext cx="14970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39" name="Picture 35"/>
          <p:cNvPicPr>
            <a:picLocks noChangeAspect="1" noChangeArrowheads="1"/>
          </p:cNvPicPr>
          <p:nvPr/>
        </p:nvPicPr>
        <p:blipFill>
          <a:blip r:embed="rId2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92950" y="4394200"/>
            <a:ext cx="1801813"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0" name="Picture 33"/>
          <p:cNvPicPr>
            <a:picLocks noChangeAspect="1"/>
          </p:cNvPicPr>
          <p:nvPr/>
        </p:nvPicPr>
        <p:blipFill>
          <a:blip r:embed="rId29">
            <a:extLst>
              <a:ext uri="{28A0092B-C50C-407E-A947-70E740481C1C}">
                <a14:useLocalDpi xmlns:a14="http://schemas.microsoft.com/office/drawing/2010/main" val="0"/>
              </a:ext>
            </a:extLst>
          </a:blip>
          <a:srcRect/>
          <a:stretch>
            <a:fillRect/>
          </a:stretch>
        </p:blipFill>
        <p:spPr bwMode="auto">
          <a:xfrm>
            <a:off x="5499100" y="868363"/>
            <a:ext cx="512763"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1" name="Picture 34" descr="JP Morgan Logo"/>
          <p:cNvPicPr>
            <a:picLocks noChangeAspect="1" noChangeArrowheads="1"/>
          </p:cNvPicPr>
          <p:nvPr/>
        </p:nvPicPr>
        <p:blipFill>
          <a:blip r:embed="rId3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92488" y="1077913"/>
            <a:ext cx="8191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2" name="Picture 36" descr="morganstanley"/>
          <p:cNvPicPr>
            <a:picLocks noChangeAspect="1" noChangeArrowheads="1"/>
          </p:cNvPicPr>
          <p:nvPr/>
        </p:nvPicPr>
        <p:blipFill>
          <a:blip r:embed="rId3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79913" y="1058863"/>
            <a:ext cx="912812"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3" name="Picture 57" descr="http://www.icbc.com.cn/icbc/html/main/images/new_logo2.gif"/>
          <p:cNvPicPr>
            <a:picLocks noChangeAspect="1" noChangeArrowheads="1"/>
          </p:cNvPicPr>
          <p:nvPr/>
        </p:nvPicPr>
        <p:blipFill>
          <a:blip r:embed="rId3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63713" y="2554288"/>
            <a:ext cx="2087562"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4" name="Picture 40" descr="深圳发展银行介绍">
            <a:hlinkClick r:id="rId33"/>
          </p:cNvPr>
          <p:cNvPicPr>
            <a:picLocks noChangeAspect="1" noChangeArrowheads="1"/>
          </p:cNvPicPr>
          <p:nvPr/>
        </p:nvPicPr>
        <p:blipFill>
          <a:blip r:embed="rId3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98688" y="3729038"/>
            <a:ext cx="1725612"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5" name="Picture 36"/>
          <p:cNvPicPr>
            <a:picLocks noChangeAspect="1" noChangeArrowheads="1"/>
          </p:cNvPicPr>
          <p:nvPr/>
        </p:nvPicPr>
        <p:blipFill>
          <a:blip r:embed="rId3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24300" y="2606675"/>
            <a:ext cx="1765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6" name="Picture 39"/>
          <p:cNvPicPr>
            <a:picLocks noChangeAspect="1" noChangeArrowheads="1"/>
          </p:cNvPicPr>
          <p:nvPr/>
        </p:nvPicPr>
        <p:blipFill>
          <a:blip r:embed="rId3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82913" y="4387850"/>
            <a:ext cx="1298575" cy="376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47" name="Picture 38" descr="http://www.52brand.com/v15/Upload/20114141419296201.png"/>
          <p:cNvPicPr>
            <a:picLocks noChangeAspect="1" noChangeArrowheads="1"/>
          </p:cNvPicPr>
          <p:nvPr/>
        </p:nvPicPr>
        <p:blipFill>
          <a:blip r:embed="rId3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1775" y="3729038"/>
            <a:ext cx="182245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8" name="Picture 40" descr="http://www.sj33.cn/sc/UploadFiles_6888/200911/2009111314491973.jpg"/>
          <p:cNvPicPr>
            <a:picLocks noChangeAspect="1" noChangeArrowheads="1"/>
          </p:cNvPicPr>
          <p:nvPr/>
        </p:nvPicPr>
        <p:blipFill>
          <a:blip r:embed="rId3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49925" y="3940175"/>
            <a:ext cx="134302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49" name="Picture 40" descr="http://www.xihc.com.cn/UploadFiles/%E8%A5%BF%E5%AE%89%E9%93%B6%E8%A1%8C.jpg"/>
          <p:cNvPicPr>
            <a:picLocks noChangeAspect="1" noChangeArrowheads="1"/>
          </p:cNvPicPr>
          <p:nvPr/>
        </p:nvPicPr>
        <p:blipFill>
          <a:blip r:embed="rId3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11638" y="4303713"/>
            <a:ext cx="15684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0" name="Picture 41" descr="http://wiki.mbalib.com/w/images/c/cc/%E4%B8%AD%E5%9B%BD%E5%85%B4%E4%B8%9A%E9%93%B6%E8%A1%8C.gif"/>
          <p:cNvPicPr>
            <a:picLocks noChangeAspect="1" noChangeArrowheads="1"/>
          </p:cNvPicPr>
          <p:nvPr/>
        </p:nvPicPr>
        <p:blipFill>
          <a:blip r:embed="rId4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2538" y="3033713"/>
            <a:ext cx="1479550"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1" name="Picture 45" descr="http://www.globeedu.com/eduexhibit/OZ/2008Spring/images/logo/ceblogo_300.jpg"/>
          <p:cNvPicPr>
            <a:picLocks noChangeAspect="1" noChangeArrowheads="1"/>
          </p:cNvPicPr>
          <p:nvPr/>
        </p:nvPicPr>
        <p:blipFill>
          <a:blip r:embed="rId4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16238" y="3214688"/>
            <a:ext cx="1660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2" name="Picture 60" descr="http://www.logoun.com/Upload/BBS/b7606c71d06948c7b7840be7e419a58b.gif"/>
          <p:cNvPicPr>
            <a:picLocks noChangeAspect="1" noChangeArrowheads="1"/>
          </p:cNvPicPr>
          <p:nvPr/>
        </p:nvPicPr>
        <p:blipFill>
          <a:blip r:embed="rId4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2538" y="1131888"/>
            <a:ext cx="1374775"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3" name="Picture 42" descr="http://www.kasikornbank.com/SiteCollectionImages/Master/Header/k-logo.gif"/>
          <p:cNvPicPr>
            <a:picLocks noChangeAspect="1" noChangeArrowheads="1"/>
          </p:cNvPicPr>
          <p:nvPr/>
        </p:nvPicPr>
        <p:blipFill>
          <a:blip r:embed="rId4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0288" y="2008188"/>
            <a:ext cx="148113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4" name="Picture 44" descr="三菱東京ＵＦＪ銀行">
            <a:hlinkClick r:id="rId44"/>
          </p:cNvPr>
          <p:cNvPicPr>
            <a:picLocks noChangeAspect="1" noChangeArrowheads="1"/>
          </p:cNvPicPr>
          <p:nvPr/>
        </p:nvPicPr>
        <p:blipFill>
          <a:blip r:embed="rId4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0088" y="1998663"/>
            <a:ext cx="161925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5" name="Picture 45" descr="http://img.cool80.com/i/logo/other/shanghaiyinhang.jpg"/>
          <p:cNvPicPr>
            <a:picLocks noChangeAspect="1" noChangeArrowheads="1"/>
          </p:cNvPicPr>
          <p:nvPr/>
        </p:nvPicPr>
        <p:blipFill>
          <a:blip r:embed="rId4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8763" y="3884613"/>
            <a:ext cx="1349375" cy="135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6" name="Picture 3"/>
          <p:cNvPicPr>
            <a:picLocks noChangeAspect="1" noChangeArrowheads="1"/>
          </p:cNvPicPr>
          <p:nvPr/>
        </p:nvPicPr>
        <p:blipFill>
          <a:blip r:embed="rId4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27475" y="3727450"/>
            <a:ext cx="1584325" cy="481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57" name="Picture 46" descr="RBS: Royal Bank of Scotland"/>
          <p:cNvPicPr>
            <a:picLocks noChangeAspect="1" noChangeArrowheads="1"/>
          </p:cNvPicPr>
          <p:nvPr/>
        </p:nvPicPr>
        <p:blipFill>
          <a:blip r:embed="rId48">
            <a:extLst>
              <a:ext uri="{28A0092B-C50C-407E-A947-70E740481C1C}">
                <a14:useLocalDpi xmlns:a14="http://schemas.microsoft.com/office/drawing/2010/main" val="0"/>
              </a:ext>
            </a:extLst>
          </a:blip>
          <a:srcRect/>
          <a:stretch>
            <a:fillRect/>
          </a:stretch>
        </p:blipFill>
        <p:spPr bwMode="auto">
          <a:xfrm>
            <a:off x="2774950" y="1589088"/>
            <a:ext cx="8604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58" name="Picture 1"/>
          <p:cNvPicPr>
            <a:picLocks noChangeAspect="1"/>
          </p:cNvPicPr>
          <p:nvPr/>
        </p:nvPicPr>
        <p:blipFill>
          <a:blip r:embed="rId4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4750" y="3805238"/>
            <a:ext cx="1311275"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Citrix_Corporate_Template">
  <a:themeElements>
    <a:clrScheme name="Citrix Keynote Colors">
      <a:dk1>
        <a:srgbClr val="3E4554"/>
      </a:dk1>
      <a:lt1>
        <a:srgbClr val="FFFFFF"/>
      </a:lt1>
      <a:dk2>
        <a:srgbClr val="0040A8"/>
      </a:dk2>
      <a:lt2>
        <a:srgbClr val="478DFF"/>
      </a:lt2>
      <a:accent1>
        <a:srgbClr val="0175B0"/>
      </a:accent1>
      <a:accent2>
        <a:srgbClr val="772432"/>
      </a:accent2>
      <a:accent3>
        <a:srgbClr val="CE8E00"/>
      </a:accent3>
      <a:accent4>
        <a:srgbClr val="007934"/>
      </a:accent4>
      <a:accent5>
        <a:srgbClr val="008B95"/>
      </a:accent5>
      <a:accent6>
        <a:srgbClr val="E7A300"/>
      </a:accent6>
      <a:hlink>
        <a:srgbClr val="FFB001"/>
      </a:hlink>
      <a:folHlink>
        <a:srgbClr val="616C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8B95"/>
        </a:solidFill>
        <a:ln>
          <a:noFill/>
        </a:ln>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lnDef>
      <a:spPr bwMode="auto">
        <a:noFill/>
        <a:ln w="25400" algn="ctr">
          <a:solidFill>
            <a:srgbClr val="008B95"/>
          </a:solidFill>
          <a:round/>
          <a:headEnd/>
          <a:tailEnd type="triangle" w="lg" len="lg"/>
        </a:ln>
      </a:spPr>
      <a:bodyPr/>
      <a:lstStyle/>
    </a:lnDef>
    <a:txDef>
      <a:spPr>
        <a:noFill/>
      </a:spPr>
      <a:bodyPr wrap="square" rtlCol="0">
        <a:spAutoFit/>
      </a:bodyPr>
      <a:lstStyle>
        <a:defPPr>
          <a:defRPr dirty="0" smtClean="0">
            <a:latin typeface="+mn-lt"/>
          </a:defRPr>
        </a:defPPr>
      </a:lstStyle>
    </a:tx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CC0000"/>
        </a:accent1>
        <a:accent2>
          <a:srgbClr val="003399"/>
        </a:accent2>
        <a:accent3>
          <a:srgbClr val="FFFFFF"/>
        </a:accent3>
        <a:accent4>
          <a:srgbClr val="000000"/>
        </a:accent4>
        <a:accent5>
          <a:srgbClr val="E2AAAA"/>
        </a:accent5>
        <a:accent6>
          <a:srgbClr val="002D8A"/>
        </a:accent6>
        <a:hlink>
          <a:srgbClr val="FFB400"/>
        </a:hlink>
        <a:folHlink>
          <a:srgbClr val="99CC00"/>
        </a:folHlink>
      </a:clrScheme>
      <a:clrMap bg1="lt1" tx1="dk1" bg2="lt2" tx2="dk2" accent1="accent1" accent2="accent2" accent3="accent3" accent4="accent4" accent5="accent5" accent6="accent6" hlink="hlink" folHlink="folHlink"/>
    </a:extraClrScheme>
    <a:extraClrScheme>
      <a:clrScheme name="Citrix Main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itrix Main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itrix Main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itrix Main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itrix Main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itrix Main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itrix Main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itrix Main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itrix Main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itrix Main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itrix Main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itrix Main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itrix Main Design 13">
        <a:dk1>
          <a:srgbClr val="000000"/>
        </a:dk1>
        <a:lt1>
          <a:srgbClr val="FFFFFF"/>
        </a:lt1>
        <a:dk2>
          <a:srgbClr val="000000"/>
        </a:dk2>
        <a:lt2>
          <a:srgbClr val="808080"/>
        </a:lt2>
        <a:accent1>
          <a:srgbClr val="CC0000"/>
        </a:accent1>
        <a:accent2>
          <a:srgbClr val="003399"/>
        </a:accent2>
        <a:accent3>
          <a:srgbClr val="FFFFFF"/>
        </a:accent3>
        <a:accent4>
          <a:srgbClr val="000000"/>
        </a:accent4>
        <a:accent5>
          <a:srgbClr val="E2AAAA"/>
        </a:accent5>
        <a:accent6>
          <a:srgbClr val="002D8A"/>
        </a:accent6>
        <a:hlink>
          <a:srgbClr val="FFB400"/>
        </a:hlink>
        <a:folHlink>
          <a:srgbClr val="99CC00"/>
        </a:folHlink>
      </a:clrScheme>
      <a:clrMap bg1="lt1" tx1="dk1" bg2="lt2" tx2="dk2" accent1="accent1" accent2="accent2" accent3="accent3" accent4="accent4" accent5="accent5" accent6="accent6" hlink="hlink" folHlink="folHlink"/>
    </a:extraClrScheme>
    <a:extraClrScheme>
      <a:clrScheme name="Citrix Main Design 14">
        <a:dk1>
          <a:srgbClr val="000000"/>
        </a:dk1>
        <a:lt1>
          <a:srgbClr val="FFFFFF"/>
        </a:lt1>
        <a:dk2>
          <a:srgbClr val="000000"/>
        </a:dk2>
        <a:lt2>
          <a:srgbClr val="808080"/>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
      <a:clrScheme name="Citrix Main Design 15">
        <a:dk1>
          <a:srgbClr val="000000"/>
        </a:dk1>
        <a:lt1>
          <a:srgbClr val="FFFFFF"/>
        </a:lt1>
        <a:dk2>
          <a:srgbClr val="000000"/>
        </a:dk2>
        <a:lt2>
          <a:srgbClr val="737B87"/>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
      <a:clrScheme name="Citrix Main Design 16">
        <a:dk1>
          <a:srgbClr val="000000"/>
        </a:dk1>
        <a:lt1>
          <a:srgbClr val="FFFFFF"/>
        </a:lt1>
        <a:dk2>
          <a:srgbClr val="000000"/>
        </a:dk2>
        <a:lt2>
          <a:srgbClr val="616C85"/>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2154</TotalTime>
  <Words>2676</Words>
  <Application>Microsoft Office PowerPoint</Application>
  <PresentationFormat>On-screen Show (16:9)</PresentationFormat>
  <Paragraphs>417</Paragraphs>
  <Slides>18</Slides>
  <Notes>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Citrix_Corporate_Template</vt:lpstr>
      <vt:lpstr>位图图像</vt:lpstr>
      <vt:lpstr>Citrix虚拟化平台测试</vt:lpstr>
      <vt:lpstr>系统逻辑架构</vt:lpstr>
      <vt:lpstr>测试资源需求</vt:lpstr>
      <vt:lpstr>应用虚拟化发布软件需求</vt:lpstr>
      <vt:lpstr>Citrix 网络需求</vt:lpstr>
      <vt:lpstr>应用访问网络需求</vt:lpstr>
      <vt:lpstr>思杰解决方案简介</vt:lpstr>
      <vt:lpstr>虚拟化支撑新型业务体系架构</vt:lpstr>
      <vt:lpstr>应用虚拟化技术特点</vt:lpstr>
      <vt:lpstr>安全的设计</vt:lpstr>
      <vt:lpstr>典型虚拟化平台逻辑架构</vt:lpstr>
      <vt:lpstr>桌面虚拟化和应用虚拟化</vt:lpstr>
      <vt:lpstr>应用和桌面虚拟化的选择</vt:lpstr>
      <vt:lpstr>虚拟桌面置备机制的选择</vt:lpstr>
      <vt:lpstr>虚拟桌面置备</vt:lpstr>
      <vt:lpstr>虚拟桌面置备</vt:lpstr>
      <vt:lpstr>Citrix思杰主要银行业客户</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应用虚拟化与桌面虚拟化</dc:title>
  <dc:creator>songye</dc:creator>
  <cp:lastModifiedBy>vWindows7</cp:lastModifiedBy>
  <cp:revision>587</cp:revision>
  <dcterms:created xsi:type="dcterms:W3CDTF">2009-09-03T02:41:59Z</dcterms:created>
  <dcterms:modified xsi:type="dcterms:W3CDTF">2012-01-13T03:41:37Z</dcterms:modified>
</cp:coreProperties>
</file>